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9"/>
  </p:notesMasterIdLst>
  <p:sldIdLst>
    <p:sldId id="256" r:id="rId2"/>
    <p:sldId id="419" r:id="rId3"/>
    <p:sldId id="380" r:id="rId4"/>
    <p:sldId id="437" r:id="rId5"/>
    <p:sldId id="440" r:id="rId6"/>
    <p:sldId id="450" r:id="rId7"/>
    <p:sldId id="39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2F3"/>
    <a:srgbClr val="2C4059"/>
    <a:srgbClr val="2C4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0"/>
    <p:restoredTop sz="75714" autoAdjust="0"/>
  </p:normalViewPr>
  <p:slideViewPr>
    <p:cSldViewPr snapToGrid="0" snapToObjects="1">
      <p:cViewPr varScale="1">
        <p:scale>
          <a:sx n="78" d="100"/>
          <a:sy n="78" d="100"/>
        </p:scale>
        <p:origin x="1956" y="84"/>
      </p:cViewPr>
      <p:guideLst/>
    </p:cSldViewPr>
  </p:slideViewPr>
  <p:notesTextViewPr>
    <p:cViewPr>
      <p:scale>
        <a:sx n="1" d="1"/>
        <a:sy n="1" d="1"/>
      </p:scale>
      <p:origin x="0" y="0"/>
    </p:cViewPr>
  </p:notesTextViewPr>
  <p:notesViewPr>
    <p:cSldViewPr snapToGrid="0" snapToObjects="1">
      <p:cViewPr varScale="1">
        <p:scale>
          <a:sx n="87" d="100"/>
          <a:sy n="87" d="100"/>
        </p:scale>
        <p:origin x="286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77DEC-AAA6-6344-9B61-77B1F76A77A1}" type="datetimeFigureOut">
              <a:rPr lang="en-US" smtClean="0"/>
              <a:t>5/16/2024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B9D75-8114-2E45-AA64-E0794FAD1A56}" type="slidenum">
              <a:rPr lang="en-US" smtClean="0"/>
              <a:t>‹#›</a:t>
            </a:fld>
            <a:endParaRPr lang="en-US"/>
          </a:p>
        </p:txBody>
      </p:sp>
    </p:spTree>
    <p:extLst>
      <p:ext uri="{BB962C8B-B14F-4D97-AF65-F5344CB8AC3E}">
        <p14:creationId xmlns:p14="http://schemas.microsoft.com/office/powerpoint/2010/main" val="105682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B9D75-8114-2E45-AA64-E0794FAD1A56}" type="slidenum">
              <a:rPr lang="en-US" smtClean="0"/>
              <a:t>1</a:t>
            </a:fld>
            <a:endParaRPr lang="en-US"/>
          </a:p>
        </p:txBody>
      </p:sp>
    </p:spTree>
    <p:extLst>
      <p:ext uri="{BB962C8B-B14F-4D97-AF65-F5344CB8AC3E}">
        <p14:creationId xmlns:p14="http://schemas.microsoft.com/office/powerpoint/2010/main" val="277738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M-RETS is a mission-driven environmental attribute tracking platform providing the data that is leading the drive toward economy-wide decarbonization. The M-RETS Renewable Energy Certificate (“REC”) and Renewable Thermal Certificate (“RTC”) registries provide key data that serve new and existing voluntary and compliance markets across North America.2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M-RETS occupies a unique space in the registry platform market as an independent 501(c)(4) with a board that includes state regulators, investor-owned, cooperative and municipal utility representatives, and other diverse experts. A key part of the M-RETS mission is to provide leadership in renewable energy markets by providing scalable and replicable solutions that help solve environmental problems at a local, regional, national and global level. </a:t>
            </a:r>
          </a:p>
          <a:p>
            <a:pPr algn="just"/>
            <a:endParaRPr lang="en-US" sz="1200" dirty="0"/>
          </a:p>
          <a:p>
            <a:pPr marL="0" indent="0">
              <a:buNone/>
            </a:pPr>
            <a:endParaRPr lang="en-US" sz="1050" b="1" dirty="0"/>
          </a:p>
          <a:p>
            <a:endParaRPr lang="en-US" dirty="0"/>
          </a:p>
        </p:txBody>
      </p:sp>
      <p:sp>
        <p:nvSpPr>
          <p:cNvPr id="4" name="Slide Number Placeholder 3"/>
          <p:cNvSpPr>
            <a:spLocks noGrp="1"/>
          </p:cNvSpPr>
          <p:nvPr>
            <p:ph type="sldNum" sz="quarter" idx="10"/>
          </p:nvPr>
        </p:nvSpPr>
        <p:spPr/>
        <p:txBody>
          <a:bodyPr/>
          <a:lstStyle/>
          <a:p>
            <a:fld id="{23EB9D75-8114-2E45-AA64-E0794FAD1A56}" type="slidenum">
              <a:rPr lang="en-US" smtClean="0"/>
              <a:t>2</a:t>
            </a:fld>
            <a:endParaRPr lang="en-US"/>
          </a:p>
        </p:txBody>
      </p:sp>
    </p:spTree>
    <p:extLst>
      <p:ext uri="{BB962C8B-B14F-4D97-AF65-F5344CB8AC3E}">
        <p14:creationId xmlns:p14="http://schemas.microsoft.com/office/powerpoint/2010/main" val="17677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A2749-7DE8-4FB4-B63F-064776EB0D5F}" type="slidenum">
              <a:rPr lang="en-US" smtClean="0"/>
              <a:t>3</a:t>
            </a:fld>
            <a:endParaRPr lang="en-US" dirty="0"/>
          </a:p>
        </p:txBody>
      </p:sp>
    </p:spTree>
    <p:extLst>
      <p:ext uri="{BB962C8B-B14F-4D97-AF65-F5344CB8AC3E}">
        <p14:creationId xmlns:p14="http://schemas.microsoft.com/office/powerpoint/2010/main" val="288059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Certain consumers are demanding more granular data integrations on RECs such as hourly data to support evolving sustainability goals. These evolving goals place the highest value on quantifying the benefits of their decisions toward decarbonizing their environmental footprint.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M-RETS believes existing REC markets are uniquely situated to begin and sustain this process in a way that does not disrupt – and hopefully supports – existing markets. There is still a reluctance to adopt these new innovative approaches, some even say we are waiting on regulators…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Data access and standards or at the very least harmonization are critical (issue across energy)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Utilities, customers, and regulators should spend less time figuring out/accessing data and more on solutions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Evolution away from volumetric goals towards measuring and valuing contributions to decarbonization</a:t>
            </a:r>
            <a:endParaRPr lang="en-US"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3EB9D75-8114-2E45-AA64-E0794FAD1A56}" type="slidenum">
              <a:rPr lang="en-US" smtClean="0"/>
              <a:t>4</a:t>
            </a:fld>
            <a:endParaRPr lang="en-US"/>
          </a:p>
        </p:txBody>
      </p:sp>
    </p:spTree>
    <p:extLst>
      <p:ext uri="{BB962C8B-B14F-4D97-AF65-F5344CB8AC3E}">
        <p14:creationId xmlns:p14="http://schemas.microsoft.com/office/powerpoint/2010/main" val="321238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and Process Standards – </a:t>
            </a:r>
            <a:r>
              <a:rPr lang="en-US" b="0" dirty="0"/>
              <a:t>M-RETS is working with Energy Tag and LF Energy to promote the need for standards. On the process standards side, the need for documented emissions standards and documentation of when certain data is not available.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Exchange platform – </a:t>
            </a:r>
            <a:r>
              <a:rPr lang="en-US" b="0" dirty="0"/>
              <a:t>increased need for liquidity to support 24/7 matches when customers are long or short on certain hours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Greater Market buy in  -  </a:t>
            </a:r>
            <a:r>
              <a:rPr lang="en-US" sz="1200" b="0" kern="1200" dirty="0">
                <a:solidFill>
                  <a:schemeClr val="tx1"/>
                </a:solidFill>
                <a:effectLst/>
                <a:latin typeface="+mn-lt"/>
                <a:ea typeface="+mn-ea"/>
                <a:cs typeface="+mn-cs"/>
              </a:rPr>
              <a:t>this cannot just be google and iron mountain</a:t>
            </a:r>
            <a:r>
              <a:rPr lang="en-US" b="0" dirty="0"/>
              <a:t>. </a:t>
            </a:r>
            <a:r>
              <a:rPr lang="en-US" dirty="0"/>
              <a:t>There is a lack of interest from many of the important service providers. </a:t>
            </a:r>
          </a:p>
        </p:txBody>
      </p:sp>
      <p:sp>
        <p:nvSpPr>
          <p:cNvPr id="4" name="Slide Number Placeholder 3"/>
          <p:cNvSpPr>
            <a:spLocks noGrp="1"/>
          </p:cNvSpPr>
          <p:nvPr>
            <p:ph type="sldNum" sz="quarter" idx="5"/>
          </p:nvPr>
        </p:nvSpPr>
        <p:spPr/>
        <p:txBody>
          <a:bodyPr/>
          <a:lstStyle/>
          <a:p>
            <a:fld id="{23EB9D75-8114-2E45-AA64-E0794FAD1A56}" type="slidenum">
              <a:rPr lang="en-US" smtClean="0"/>
              <a:t>5</a:t>
            </a:fld>
            <a:endParaRPr lang="en-US"/>
          </a:p>
        </p:txBody>
      </p:sp>
    </p:spTree>
    <p:extLst>
      <p:ext uri="{BB962C8B-B14F-4D97-AF65-F5344CB8AC3E}">
        <p14:creationId xmlns:p14="http://schemas.microsoft.com/office/powerpoint/2010/main" val="290294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B9D75-8114-2E45-AA64-E0794FAD1A56}" type="slidenum">
              <a:rPr lang="en-US" smtClean="0"/>
              <a:t>7</a:t>
            </a:fld>
            <a:endParaRPr lang="en-US"/>
          </a:p>
        </p:txBody>
      </p:sp>
    </p:spTree>
    <p:extLst>
      <p:ext uri="{BB962C8B-B14F-4D97-AF65-F5344CB8AC3E}">
        <p14:creationId xmlns:p14="http://schemas.microsoft.com/office/powerpoint/2010/main" val="1043805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64639" y="2278778"/>
            <a:ext cx="6014720" cy="1354217"/>
          </a:xfrm>
          <a:prstGeom prst="rect">
            <a:avLst/>
          </a:prstGeom>
        </p:spPr>
        <p:txBody>
          <a:bodyPr wrap="square" lIns="0" tIns="0" rIns="0" bIns="0">
            <a:noAutofit/>
          </a:bodyPr>
          <a:lstStyle>
            <a:lvl1pPr algn="ctr">
              <a:defRPr sz="4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Holder 3"/>
          <p:cNvSpPr>
            <a:spLocks noGrp="1"/>
          </p:cNvSpPr>
          <p:nvPr>
            <p:ph type="subTitle" idx="4"/>
          </p:nvPr>
        </p:nvSpPr>
        <p:spPr>
          <a:xfrm>
            <a:off x="1564640" y="3991346"/>
            <a:ext cx="6014719" cy="718247"/>
          </a:xfrm>
          <a:prstGeom prst="rect">
            <a:avLst/>
          </a:prstGeom>
        </p:spPr>
        <p:txBody>
          <a:bodyPr wrap="square" lIns="0" tIns="0" rIns="0" bIns="0">
            <a:noAutofit/>
          </a:bodyPr>
          <a:lstStyle>
            <a:lvl1pPr algn="ctr">
              <a:defRPr sz="2400" b="0" i="0">
                <a:solidFill>
                  <a:schemeClr val="bg1">
                    <a:alpha val="70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8" name="Picture 7">
            <a:extLst>
              <a:ext uri="{FF2B5EF4-FFF2-40B4-BE49-F238E27FC236}">
                <a16:creationId xmlns:a16="http://schemas.microsoft.com/office/drawing/2014/main" id="{A1D3A63C-9596-C348-802A-2AC071E7659D}"/>
              </a:ext>
            </a:extLst>
          </p:cNvPr>
          <p:cNvPicPr>
            <a:picLocks noChangeAspect="1"/>
          </p:cNvPicPr>
          <p:nvPr userDrawn="1"/>
        </p:nvPicPr>
        <p:blipFill>
          <a:blip r:embed="rId3"/>
          <a:srcRect/>
          <a:stretch/>
        </p:blipFill>
        <p:spPr>
          <a:xfrm>
            <a:off x="2993389" y="885753"/>
            <a:ext cx="3157220" cy="643455"/>
          </a:xfrm>
          <a:prstGeom prst="rect">
            <a:avLst/>
          </a:prstGeom>
        </p:spPr>
      </p:pic>
      <p:pic>
        <p:nvPicPr>
          <p:cNvPr id="9" name="Picture 8">
            <a:extLst>
              <a:ext uri="{FF2B5EF4-FFF2-40B4-BE49-F238E27FC236}">
                <a16:creationId xmlns:a16="http://schemas.microsoft.com/office/drawing/2014/main" id="{DF9497FB-FE08-4B4E-8EC6-B23534F2B681}"/>
              </a:ext>
            </a:extLst>
          </p:cNvPr>
          <p:cNvPicPr>
            <a:picLocks noChangeAspect="1"/>
          </p:cNvPicPr>
          <p:nvPr userDrawn="1"/>
        </p:nvPicPr>
        <p:blipFill>
          <a:blip r:embed="rId4"/>
          <a:srcRect/>
          <a:stretch/>
        </p:blipFill>
        <p:spPr>
          <a:xfrm>
            <a:off x="4651115" y="5735974"/>
            <a:ext cx="1539116" cy="364719"/>
          </a:xfrm>
          <a:prstGeom prst="rect">
            <a:avLst/>
          </a:prstGeom>
        </p:spPr>
      </p:pic>
      <p:pic>
        <p:nvPicPr>
          <p:cNvPr id="10" name="Picture 9">
            <a:extLst>
              <a:ext uri="{FF2B5EF4-FFF2-40B4-BE49-F238E27FC236}">
                <a16:creationId xmlns:a16="http://schemas.microsoft.com/office/drawing/2014/main" id="{A4DC882D-8542-E64A-94E7-0863B99A845A}"/>
              </a:ext>
            </a:extLst>
          </p:cNvPr>
          <p:cNvPicPr>
            <a:picLocks noChangeAspect="1"/>
          </p:cNvPicPr>
          <p:nvPr userDrawn="1"/>
        </p:nvPicPr>
        <p:blipFill>
          <a:blip r:embed="rId5"/>
          <a:stretch>
            <a:fillRect/>
          </a:stretch>
        </p:blipFill>
        <p:spPr>
          <a:xfrm>
            <a:off x="2863504" y="5733632"/>
            <a:ext cx="1651775" cy="3670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09C95FF2-1916-EF44-BEC1-4ABC758BC5E1}"/>
              </a:ext>
            </a:extLst>
          </p:cNvPr>
          <p:cNvSpPr>
            <a:spLocks noGrp="1"/>
          </p:cNvSpPr>
          <p:nvPr>
            <p:ph sz="quarter" idx="10" hasCustomPrompt="1"/>
          </p:nvPr>
        </p:nvSpPr>
        <p:spPr>
          <a:xfrm>
            <a:off x="630936" y="1203768"/>
            <a:ext cx="7922755" cy="4882708"/>
          </a:xfrm>
          <a:prstGeom prst="rect">
            <a:avLst/>
          </a:prstGeom>
        </p:spPr>
        <p:txBody>
          <a:bodyPr anchor="t">
            <a:normAutofit/>
          </a:bodyPr>
          <a:lstStyle>
            <a:lvl1pPr marL="285750" indent="-285750">
              <a:buClr>
                <a:schemeClr val="accent1"/>
              </a:buClr>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914400" indent="-571500">
              <a:buFont typeface="Arial" charset="0"/>
              <a:buChar char="•"/>
              <a:defRPr sz="4400">
                <a:solidFill>
                  <a:schemeClr val="bg1"/>
                </a:solidFill>
                <a:latin typeface="Avenir Next" charset="0"/>
                <a:ea typeface="Avenir Next" charset="0"/>
                <a:cs typeface="Avenir Next" charset="0"/>
              </a:defRPr>
            </a:lvl2pPr>
            <a:lvl3pPr marL="1257300" indent="-571500">
              <a:buFont typeface="Arial" charset="0"/>
              <a:buChar char="•"/>
              <a:defRPr sz="4400">
                <a:solidFill>
                  <a:schemeClr val="bg1"/>
                </a:solidFill>
                <a:latin typeface="Avenir Next" charset="0"/>
                <a:ea typeface="Avenir Next" charset="0"/>
                <a:cs typeface="Avenir Next" charset="0"/>
              </a:defRPr>
            </a:lvl3pPr>
            <a:lvl4pPr marL="1600200" indent="-571500">
              <a:buFont typeface="Arial" charset="0"/>
              <a:buChar char="•"/>
              <a:defRPr sz="4400">
                <a:solidFill>
                  <a:schemeClr val="bg1"/>
                </a:solidFill>
                <a:latin typeface="Avenir Next" charset="0"/>
                <a:ea typeface="Avenir Next" charset="0"/>
                <a:cs typeface="Avenir Next" charset="0"/>
              </a:defRPr>
            </a:lvl4pPr>
            <a:lvl5pPr marL="1943100" indent="-571500">
              <a:buFont typeface="Arial" charset="0"/>
              <a:buChar char="•"/>
              <a:defRPr sz="4400">
                <a:solidFill>
                  <a:schemeClr val="bg1"/>
                </a:solidFill>
                <a:latin typeface="Avenir Next" charset="0"/>
                <a:ea typeface="Avenir Next" charset="0"/>
                <a:cs typeface="Avenir Next" charset="0"/>
              </a:defRPr>
            </a:lvl5pPr>
          </a:lstStyle>
          <a:p>
            <a:pPr lvl="0"/>
            <a:r>
              <a:rPr lang="en-US" dirty="0"/>
              <a:t>Edit Master text styles</a:t>
            </a:r>
          </a:p>
        </p:txBody>
      </p:sp>
      <p:sp>
        <p:nvSpPr>
          <p:cNvPr id="16" name="Title 8">
            <a:extLst>
              <a:ext uri="{FF2B5EF4-FFF2-40B4-BE49-F238E27FC236}">
                <a16:creationId xmlns:a16="http://schemas.microsoft.com/office/drawing/2014/main" id="{86145803-104A-CE4A-98E3-B7960115E199}"/>
              </a:ext>
            </a:extLst>
          </p:cNvPr>
          <p:cNvSpPr>
            <a:spLocks noGrp="1"/>
          </p:cNvSpPr>
          <p:nvPr>
            <p:ph type="title"/>
          </p:nvPr>
        </p:nvSpPr>
        <p:spPr>
          <a:xfrm>
            <a:off x="630936" y="365760"/>
            <a:ext cx="7922755" cy="632992"/>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DE18C2D3-84C1-0B49-BFAD-1D38D5728833}"/>
              </a:ext>
            </a:extLst>
          </p:cNvPr>
          <p:cNvPicPr>
            <a:picLocks noChangeAspect="1"/>
          </p:cNvPicPr>
          <p:nvPr userDrawn="1"/>
        </p:nvPicPr>
        <p:blipFill>
          <a:blip r:embed="rId3"/>
          <a:srcRect/>
          <a:stretch/>
        </p:blipFill>
        <p:spPr>
          <a:xfrm>
            <a:off x="4111337" y="6458294"/>
            <a:ext cx="961948" cy="196049"/>
          </a:xfrm>
          <a:prstGeom prst="rect">
            <a:avLst/>
          </a:prstGeom>
        </p:spPr>
      </p:pic>
      <p:sp>
        <p:nvSpPr>
          <p:cNvPr id="18" name="bk object 18">
            <a:extLst>
              <a:ext uri="{FF2B5EF4-FFF2-40B4-BE49-F238E27FC236}">
                <a16:creationId xmlns:a16="http://schemas.microsoft.com/office/drawing/2014/main" id="{2BD7D827-FC3E-9B48-BAF0-F8C2B96D1FF4}"/>
              </a:ext>
            </a:extLst>
          </p:cNvPr>
          <p:cNvSpPr/>
          <p:nvPr userDrawn="1"/>
        </p:nvSpPr>
        <p:spPr>
          <a:xfrm flipV="1">
            <a:off x="630934" y="6226174"/>
            <a:ext cx="7922755" cy="45719"/>
          </a:xfrm>
          <a:custGeom>
            <a:avLst/>
            <a:gdLst/>
            <a:ahLst/>
            <a:cxnLst/>
            <a:rect l="l" t="t" r="r" b="b"/>
            <a:pathLst>
              <a:path w="8229600">
                <a:moveTo>
                  <a:pt x="0" y="0"/>
                </a:moveTo>
                <a:lnTo>
                  <a:pt x="8229600" y="1"/>
                </a:lnTo>
              </a:path>
            </a:pathLst>
          </a:custGeom>
          <a:ln w="12700">
            <a:solidFill>
              <a:schemeClr val="bg1">
                <a:alpha val="20000"/>
              </a:schemeClr>
            </a:solidFill>
          </a:ln>
        </p:spPr>
        <p:txBody>
          <a:bodyPr wrap="square" lIns="0" tIns="0" rIns="0" bIns="0" rtlCol="0"/>
          <a:lstStyle/>
          <a:p>
            <a:endParaRPr sz="1350" dirty="0"/>
          </a:p>
        </p:txBody>
      </p:sp>
    </p:spTree>
    <p:extLst>
      <p:ext uri="{BB962C8B-B14F-4D97-AF65-F5344CB8AC3E}">
        <p14:creationId xmlns:p14="http://schemas.microsoft.com/office/powerpoint/2010/main" val="193113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10" name="bk object 18">
            <a:extLst>
              <a:ext uri="{FF2B5EF4-FFF2-40B4-BE49-F238E27FC236}">
                <a16:creationId xmlns:a16="http://schemas.microsoft.com/office/drawing/2014/main" id="{E246445B-AF38-2F41-81F9-A5E13E4E02A3}"/>
              </a:ext>
            </a:extLst>
          </p:cNvPr>
          <p:cNvSpPr/>
          <p:nvPr userDrawn="1"/>
        </p:nvSpPr>
        <p:spPr>
          <a:xfrm flipV="1">
            <a:off x="0" y="0"/>
            <a:ext cx="9144000" cy="45719"/>
          </a:xfrm>
          <a:custGeom>
            <a:avLst/>
            <a:gdLst/>
            <a:ahLst/>
            <a:cxnLst/>
            <a:rect l="l" t="t" r="r" b="b"/>
            <a:pathLst>
              <a:path w="8229600">
                <a:moveTo>
                  <a:pt x="0" y="0"/>
                </a:moveTo>
                <a:lnTo>
                  <a:pt x="8229600" y="1"/>
                </a:lnTo>
              </a:path>
            </a:pathLst>
          </a:custGeom>
          <a:ln w="63500">
            <a:solidFill>
              <a:srgbClr val="77B2F3"/>
            </a:solidFill>
          </a:ln>
        </p:spPr>
        <p:txBody>
          <a:bodyPr wrap="square" lIns="0" tIns="0" rIns="0" bIns="0" rtlCol="0"/>
          <a:lstStyle/>
          <a:p>
            <a:endParaRPr sz="1350"/>
          </a:p>
        </p:txBody>
      </p:sp>
      <p:sp>
        <p:nvSpPr>
          <p:cNvPr id="11" name="Content Placeholder 3">
            <a:extLst>
              <a:ext uri="{FF2B5EF4-FFF2-40B4-BE49-F238E27FC236}">
                <a16:creationId xmlns:a16="http://schemas.microsoft.com/office/drawing/2014/main" id="{C959660F-16F4-8B46-AF4B-C59CD498F424}"/>
              </a:ext>
            </a:extLst>
          </p:cNvPr>
          <p:cNvSpPr>
            <a:spLocks noGrp="1"/>
          </p:cNvSpPr>
          <p:nvPr>
            <p:ph sz="quarter" idx="10" hasCustomPrompt="1"/>
          </p:nvPr>
        </p:nvSpPr>
        <p:spPr>
          <a:xfrm>
            <a:off x="630936" y="1203768"/>
            <a:ext cx="7922755" cy="4882708"/>
          </a:xfrm>
          <a:prstGeom prst="rect">
            <a:avLst/>
          </a:prstGeom>
        </p:spPr>
        <p:txBody>
          <a:bodyPr anchor="t">
            <a:normAutofit/>
          </a:bodyPr>
          <a:lstStyle>
            <a:lvl1pPr marL="285750" indent="-285750">
              <a:buClr>
                <a:schemeClr val="accent1"/>
              </a:buClr>
              <a:buFont typeface="Arial" panose="020B0604020202020204" pitchFamily="34" charset="0"/>
              <a:buChar char="•"/>
              <a:defRPr sz="1600">
                <a:solidFill>
                  <a:srgbClr val="2C4059"/>
                </a:solidFill>
                <a:latin typeface="Arial" panose="020B0604020202020204" pitchFamily="34" charset="0"/>
                <a:ea typeface="Arial" panose="020B0604020202020204" pitchFamily="34" charset="0"/>
                <a:cs typeface="Arial" panose="020B0604020202020204" pitchFamily="34" charset="0"/>
              </a:defRPr>
            </a:lvl1pPr>
            <a:lvl2pPr marL="914400" indent="-571500">
              <a:buFont typeface="Arial" charset="0"/>
              <a:buChar char="•"/>
              <a:defRPr sz="4400">
                <a:solidFill>
                  <a:schemeClr val="bg1"/>
                </a:solidFill>
                <a:latin typeface="Avenir Next" charset="0"/>
                <a:ea typeface="Avenir Next" charset="0"/>
                <a:cs typeface="Avenir Next" charset="0"/>
              </a:defRPr>
            </a:lvl2pPr>
            <a:lvl3pPr marL="1257300" indent="-571500">
              <a:buFont typeface="Arial" charset="0"/>
              <a:buChar char="•"/>
              <a:defRPr sz="4400">
                <a:solidFill>
                  <a:schemeClr val="bg1"/>
                </a:solidFill>
                <a:latin typeface="Avenir Next" charset="0"/>
                <a:ea typeface="Avenir Next" charset="0"/>
                <a:cs typeface="Avenir Next" charset="0"/>
              </a:defRPr>
            </a:lvl3pPr>
            <a:lvl4pPr marL="1600200" indent="-571500">
              <a:buFont typeface="Arial" charset="0"/>
              <a:buChar char="•"/>
              <a:defRPr sz="4400">
                <a:solidFill>
                  <a:schemeClr val="bg1"/>
                </a:solidFill>
                <a:latin typeface="Avenir Next" charset="0"/>
                <a:ea typeface="Avenir Next" charset="0"/>
                <a:cs typeface="Avenir Next" charset="0"/>
              </a:defRPr>
            </a:lvl4pPr>
            <a:lvl5pPr marL="1943100" indent="-571500">
              <a:buFont typeface="Arial" charset="0"/>
              <a:buChar char="•"/>
              <a:defRPr sz="4400">
                <a:solidFill>
                  <a:schemeClr val="bg1"/>
                </a:solidFill>
                <a:latin typeface="Avenir Next" charset="0"/>
                <a:ea typeface="Avenir Next" charset="0"/>
                <a:cs typeface="Avenir Next" charset="0"/>
              </a:defRPr>
            </a:lvl5pPr>
          </a:lstStyle>
          <a:p>
            <a:pPr lvl="0"/>
            <a:r>
              <a:rPr lang="en-US" dirty="0"/>
              <a:t>Edit Master text styles</a:t>
            </a:r>
          </a:p>
        </p:txBody>
      </p:sp>
      <p:sp>
        <p:nvSpPr>
          <p:cNvPr id="12" name="Title 8">
            <a:extLst>
              <a:ext uri="{FF2B5EF4-FFF2-40B4-BE49-F238E27FC236}">
                <a16:creationId xmlns:a16="http://schemas.microsoft.com/office/drawing/2014/main" id="{2437DAB4-F999-714E-8574-DB0A2B2D6FA6}"/>
              </a:ext>
            </a:extLst>
          </p:cNvPr>
          <p:cNvSpPr>
            <a:spLocks noGrp="1"/>
          </p:cNvSpPr>
          <p:nvPr>
            <p:ph type="title"/>
          </p:nvPr>
        </p:nvSpPr>
        <p:spPr>
          <a:xfrm>
            <a:off x="630936" y="365760"/>
            <a:ext cx="7922755" cy="632992"/>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572EE745-96E9-0F4C-AF99-9301907F169C}"/>
              </a:ext>
            </a:extLst>
          </p:cNvPr>
          <p:cNvPicPr>
            <a:picLocks noChangeAspect="1"/>
          </p:cNvPicPr>
          <p:nvPr userDrawn="1"/>
        </p:nvPicPr>
        <p:blipFill>
          <a:blip r:embed="rId2"/>
          <a:srcRect/>
          <a:stretch/>
        </p:blipFill>
        <p:spPr>
          <a:xfrm>
            <a:off x="4091025" y="6458294"/>
            <a:ext cx="961949" cy="1960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flipV="1">
            <a:off x="0" y="0"/>
            <a:ext cx="9144000" cy="45719"/>
          </a:xfrm>
          <a:custGeom>
            <a:avLst/>
            <a:gdLst/>
            <a:ahLst/>
            <a:cxnLst/>
            <a:rect l="l" t="t" r="r" b="b"/>
            <a:pathLst>
              <a:path w="8229600">
                <a:moveTo>
                  <a:pt x="0" y="0"/>
                </a:moveTo>
                <a:lnTo>
                  <a:pt x="8229600" y="1"/>
                </a:lnTo>
              </a:path>
            </a:pathLst>
          </a:custGeom>
          <a:ln w="63500">
            <a:solidFill>
              <a:srgbClr val="77B2F3"/>
            </a:solidFill>
          </a:ln>
        </p:spPr>
        <p:txBody>
          <a:bodyPr wrap="square" lIns="0" tIns="0" rIns="0" bIns="0" rtlCol="0"/>
          <a:lstStyle/>
          <a:p>
            <a:endParaRPr sz="1350"/>
          </a:p>
        </p:txBody>
      </p:sp>
      <p:sp>
        <p:nvSpPr>
          <p:cNvPr id="6" name="Text Placeholder 2">
            <a:extLst>
              <a:ext uri="{FF2B5EF4-FFF2-40B4-BE49-F238E27FC236}">
                <a16:creationId xmlns:a16="http://schemas.microsoft.com/office/drawing/2014/main" id="{7E779354-B044-CC4B-8BA9-E3B8C74B083E}"/>
              </a:ext>
            </a:extLst>
          </p:cNvPr>
          <p:cNvSpPr>
            <a:spLocks noGrp="1"/>
          </p:cNvSpPr>
          <p:nvPr>
            <p:ph type="body" idx="1"/>
          </p:nvPr>
        </p:nvSpPr>
        <p:spPr>
          <a:xfrm>
            <a:off x="628650" y="1111170"/>
            <a:ext cx="7886700" cy="50657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3AEADC7D-CB5E-0640-9966-646EF5DB9787}"/>
              </a:ext>
            </a:extLst>
          </p:cNvPr>
          <p:cNvSpPr>
            <a:spLocks noGrp="1"/>
          </p:cNvSpPr>
          <p:nvPr>
            <p:ph type="title"/>
          </p:nvPr>
        </p:nvSpPr>
        <p:spPr>
          <a:xfrm>
            <a:off x="628650" y="365760"/>
            <a:ext cx="7886700" cy="573004"/>
          </a:xfrm>
          <a:prstGeom prst="rect">
            <a:avLst/>
          </a:prstGeom>
        </p:spPr>
        <p:txBody>
          <a:bodyPr vert="horz" lIns="91440" tIns="45720" rIns="91440" bIns="45720" rtlCol="0" anchor="t">
            <a:normAutofit/>
          </a:bodyPr>
          <a:lstStyle/>
          <a:p>
            <a:r>
              <a:rPr lang="en-US" dirty="0"/>
              <a:t>Click to edit Master title style</a:t>
            </a:r>
          </a:p>
        </p:txBody>
      </p:sp>
      <p:pic>
        <p:nvPicPr>
          <p:cNvPr id="10" name="Picture 9">
            <a:extLst>
              <a:ext uri="{FF2B5EF4-FFF2-40B4-BE49-F238E27FC236}">
                <a16:creationId xmlns:a16="http://schemas.microsoft.com/office/drawing/2014/main" id="{B1352B94-2894-DF49-850B-E6E4FBBFC142}"/>
              </a:ext>
            </a:extLst>
          </p:cNvPr>
          <p:cNvPicPr>
            <a:picLocks noChangeAspect="1"/>
          </p:cNvPicPr>
          <p:nvPr userDrawn="1"/>
        </p:nvPicPr>
        <p:blipFill>
          <a:blip r:embed="rId5"/>
          <a:srcRect/>
          <a:stretch/>
        </p:blipFill>
        <p:spPr>
          <a:xfrm>
            <a:off x="4091025" y="6458294"/>
            <a:ext cx="961949" cy="196049"/>
          </a:xfrm>
          <a:prstGeom prst="rect">
            <a:avLst/>
          </a:prstGeom>
        </p:spPr>
      </p:pic>
    </p:spTree>
    <p:extLst>
      <p:ext uri="{BB962C8B-B14F-4D97-AF65-F5344CB8AC3E}">
        <p14:creationId xmlns:p14="http://schemas.microsoft.com/office/powerpoint/2010/main" val="749775111"/>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7" r:id="rId3"/>
  </p:sldLayoutIdLst>
  <p:txStyles>
    <p:titleStyle>
      <a:lvl1pPr eaLnBrk="1" hangingPunct="1">
        <a:defRPr sz="2800" b="1">
          <a:solidFill>
            <a:srgbClr val="77B2F3"/>
          </a:solidFill>
          <a:latin typeface="Arial" panose="020B0604020202020204" pitchFamily="34" charset="0"/>
          <a:ea typeface="Arial" panose="020B0604020202020204" pitchFamily="34" charset="0"/>
          <a:cs typeface="Arial" panose="020B0604020202020204" pitchFamily="34" charset="0"/>
        </a:defRPr>
      </a:lvl1pPr>
    </p:titleStyle>
    <p:bodyStyle>
      <a:lvl1pPr marL="0" eaLnBrk="1" hangingPunct="1">
        <a:defRPr sz="1600">
          <a:solidFill>
            <a:srgbClr val="2C405A"/>
          </a:solidFill>
          <a:latin typeface="Arial" panose="020B0604020202020204" pitchFamily="34" charset="0"/>
          <a:ea typeface="+mn-ea"/>
          <a:cs typeface="Arial" panose="020B0604020202020204" pitchFamily="34" charset="0"/>
        </a:defRPr>
      </a:lvl1pPr>
      <a:lvl2pPr marL="342900" eaLnBrk="1" hangingPunct="1">
        <a:defRPr sz="1600">
          <a:solidFill>
            <a:srgbClr val="2C405A"/>
          </a:solidFill>
          <a:latin typeface="Arial" panose="020B0604020202020204" pitchFamily="34" charset="0"/>
          <a:ea typeface="+mn-ea"/>
          <a:cs typeface="Arial" panose="020B0604020202020204" pitchFamily="34" charset="0"/>
        </a:defRPr>
      </a:lvl2pPr>
      <a:lvl3pPr marL="685800" eaLnBrk="1" hangingPunct="1">
        <a:defRPr sz="1600">
          <a:solidFill>
            <a:srgbClr val="2C405A"/>
          </a:solidFill>
          <a:latin typeface="Arial" panose="020B0604020202020204" pitchFamily="34" charset="0"/>
          <a:ea typeface="+mn-ea"/>
          <a:cs typeface="Arial" panose="020B0604020202020204" pitchFamily="34" charset="0"/>
        </a:defRPr>
      </a:lvl3pPr>
      <a:lvl4pPr marL="1028700" eaLnBrk="1" hangingPunct="1">
        <a:defRPr sz="1600">
          <a:solidFill>
            <a:srgbClr val="2C405A"/>
          </a:solidFill>
          <a:latin typeface="Arial" panose="020B0604020202020204" pitchFamily="34" charset="0"/>
          <a:ea typeface="+mn-ea"/>
          <a:cs typeface="Arial" panose="020B0604020202020204" pitchFamily="34" charset="0"/>
        </a:defRPr>
      </a:lvl4pPr>
      <a:lvl5pPr marL="1371600" eaLnBrk="1" hangingPunct="1">
        <a:defRPr sz="1600">
          <a:solidFill>
            <a:srgbClr val="2C405A"/>
          </a:solidFill>
          <a:latin typeface="Arial" panose="020B0604020202020204" pitchFamily="34" charset="0"/>
          <a:ea typeface="+mn-ea"/>
          <a:cs typeface="Arial" panose="020B0604020202020204" pitchFamily="34"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mret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loud.google.com/blog/topics/sustainability/t-eacs-offer-new-approach-to-certifying-clean-energy" TargetMode="External"/><Relationship Id="rId2" Type="http://schemas.openxmlformats.org/officeDocument/2006/relationships/hyperlink" Target="https://www.mrets.org/wp-content/uploads/2021/02/A-Path-to-Supporting-Data-Driven-Renewable-Energy-Markets-March-2021.pdf" TargetMode="External"/><Relationship Id="rId1" Type="http://schemas.openxmlformats.org/officeDocument/2006/relationships/slideLayout" Target="../slideLayouts/slideLayout3.xml"/><Relationship Id="rId5" Type="http://schemas.openxmlformats.org/officeDocument/2006/relationships/hyperlink" Target="https://cdn.catf.us/wp-content/uploads/2022/08/16103856/corporate-electricity-procurement-report.pdf" TargetMode="External"/><Relationship Id="rId4" Type="http://schemas.openxmlformats.org/officeDocument/2006/relationships/hyperlink" Target="https://www.sciencedirect.com/science/article/abs/pii/S104061901930300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0054" y="1951797"/>
            <a:ext cx="4443412" cy="2400657"/>
          </a:xfrm>
          <a:noFill/>
        </p:spPr>
        <p:txBody>
          <a:bodyPr/>
          <a:lstStyle/>
          <a:p>
            <a:pPr algn="ctr"/>
            <a:r>
              <a:rPr lang="en-US" sz="2800" b="1" dirty="0">
                <a:latin typeface="Avenir Next" charset="0"/>
                <a:ea typeface="Avenir Next" charset="0"/>
                <a:cs typeface="Avenir Next" charset="0"/>
              </a:rPr>
              <a:t>Innovations in EAC Tracking</a:t>
            </a:r>
          </a:p>
        </p:txBody>
      </p:sp>
      <p:sp>
        <p:nvSpPr>
          <p:cNvPr id="3" name="Subtitle 2"/>
          <p:cNvSpPr>
            <a:spLocks noGrp="1"/>
          </p:cNvSpPr>
          <p:nvPr>
            <p:ph type="subTitle" idx="4"/>
          </p:nvPr>
        </p:nvSpPr>
        <p:spPr>
          <a:xfrm>
            <a:off x="2350054" y="5149624"/>
            <a:ext cx="4443412" cy="1292662"/>
          </a:xfrm>
          <a:noFill/>
        </p:spPr>
        <p:txBody>
          <a:bodyPr/>
          <a:lstStyle/>
          <a:p>
            <a:pPr algn="ctr"/>
            <a:r>
              <a:rPr lang="en-US" sz="1200" dirty="0">
                <a:latin typeface="Avenir Next" charset="0"/>
                <a:ea typeface="Avenir Next" charset="0"/>
                <a:cs typeface="Avenir Next" charset="0"/>
              </a:rPr>
              <a:t>Bryan Gower</a:t>
            </a:r>
          </a:p>
          <a:p>
            <a:pPr algn="ctr"/>
            <a:r>
              <a:rPr lang="en-US" sz="1200" dirty="0"/>
              <a:t>Chief Client Services Officer (CCO), M-RETS</a:t>
            </a:r>
          </a:p>
          <a:p>
            <a:pPr algn="ctr"/>
            <a:r>
              <a:rPr lang="en-US" sz="1200" dirty="0">
                <a:latin typeface="Avenir Next" charset="0"/>
                <a:ea typeface="Avenir Next" charset="0"/>
                <a:cs typeface="Avenir Next" charset="0"/>
                <a:hlinkClick r:id="rId3"/>
              </a:rPr>
              <a:t>Ben@mrets.org</a:t>
            </a:r>
            <a:endParaRPr lang="en-US" sz="1200" dirty="0">
              <a:latin typeface="Avenir Next" charset="0"/>
              <a:ea typeface="Avenir Next" charset="0"/>
              <a:cs typeface="Avenir Next" charset="0"/>
            </a:endParaRPr>
          </a:p>
        </p:txBody>
      </p:sp>
      <p:sp>
        <p:nvSpPr>
          <p:cNvPr id="5" name="Rectangle 1">
            <a:extLst>
              <a:ext uri="{FF2B5EF4-FFF2-40B4-BE49-F238E27FC236}">
                <a16:creationId xmlns:a16="http://schemas.microsoft.com/office/drawing/2014/main" id="{6AE43DE4-5656-EC49-AFCD-AAD3625C334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rPr>
              <a:t>Powerledger’s REC Marketplace and the Path to 24/7 Carbon-Free procurement.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122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95893F-7DEC-1449-8E98-D58250BFF4D3}"/>
              </a:ext>
            </a:extLst>
          </p:cNvPr>
          <p:cNvSpPr>
            <a:spLocks noGrp="1"/>
          </p:cNvSpPr>
          <p:nvPr>
            <p:ph type="title"/>
          </p:nvPr>
        </p:nvSpPr>
        <p:spPr/>
        <p:txBody>
          <a:bodyPr/>
          <a:lstStyle/>
          <a:p>
            <a:r>
              <a:rPr lang="en-US" dirty="0"/>
              <a:t>Background</a:t>
            </a:r>
          </a:p>
        </p:txBody>
      </p:sp>
      <p:sp>
        <p:nvSpPr>
          <p:cNvPr id="7" name="Content Placeholder 6">
            <a:extLst>
              <a:ext uri="{FF2B5EF4-FFF2-40B4-BE49-F238E27FC236}">
                <a16:creationId xmlns:a16="http://schemas.microsoft.com/office/drawing/2014/main" id="{0982055B-344C-9046-AFE3-AB58C7A5F4D8}"/>
              </a:ext>
            </a:extLst>
          </p:cNvPr>
          <p:cNvSpPr>
            <a:spLocks noGrp="1"/>
          </p:cNvSpPr>
          <p:nvPr>
            <p:ph sz="quarter" idx="10"/>
          </p:nvPr>
        </p:nvSpPr>
        <p:spPr/>
        <p:txBody>
          <a:bodyPr>
            <a:normAutofit/>
          </a:bodyPr>
          <a:lstStyle/>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r>
              <a:rPr lang="en-US" sz="2000" b="1" dirty="0"/>
              <a:t>Mission</a:t>
            </a:r>
            <a:r>
              <a:rPr lang="en-US" sz="2000" dirty="0"/>
              <a:t>: M-RETS validates the environmental  attributes of energy to serve as a trusted  centralized gateway to environmental  markets.</a:t>
            </a:r>
          </a:p>
          <a:p>
            <a:pPr algn="just"/>
            <a:endParaRPr lang="en-US" sz="2000" dirty="0"/>
          </a:p>
          <a:p>
            <a:pPr algn="just"/>
            <a:r>
              <a:rPr lang="en-US" sz="2000" dirty="0"/>
              <a:t>Independent non-profit 501(c)(4) with a stakeholder board. </a:t>
            </a:r>
          </a:p>
          <a:p>
            <a:pPr algn="just"/>
            <a:endParaRPr lang="en-US" sz="2000" dirty="0"/>
          </a:p>
          <a:p>
            <a:pPr algn="just"/>
            <a:r>
              <a:rPr lang="en-US" sz="2000" b="1" dirty="0"/>
              <a:t>M-RETS tracks in all states and provinces.</a:t>
            </a:r>
          </a:p>
        </p:txBody>
      </p:sp>
      <p:pic>
        <p:nvPicPr>
          <p:cNvPr id="2" name="Picture 1">
            <a:extLst>
              <a:ext uri="{FF2B5EF4-FFF2-40B4-BE49-F238E27FC236}">
                <a16:creationId xmlns:a16="http://schemas.microsoft.com/office/drawing/2014/main" id="{BC843AAA-EEB3-E64A-966F-9F631E1D2301}"/>
              </a:ext>
            </a:extLst>
          </p:cNvPr>
          <p:cNvPicPr>
            <a:picLocks noChangeAspect="1"/>
          </p:cNvPicPr>
          <p:nvPr/>
        </p:nvPicPr>
        <p:blipFill>
          <a:blip r:embed="rId3"/>
          <a:stretch>
            <a:fillRect/>
          </a:stretch>
        </p:blipFill>
        <p:spPr>
          <a:xfrm>
            <a:off x="385978" y="852272"/>
            <a:ext cx="8412669" cy="2576728"/>
          </a:xfrm>
          <a:prstGeom prst="rect">
            <a:avLst/>
          </a:prstGeom>
        </p:spPr>
      </p:pic>
    </p:spTree>
    <p:extLst>
      <p:ext uri="{BB962C8B-B14F-4D97-AF65-F5344CB8AC3E}">
        <p14:creationId xmlns:p14="http://schemas.microsoft.com/office/powerpoint/2010/main" val="366934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p&#10;&#10;Description automatically generated">
            <a:extLst>
              <a:ext uri="{FF2B5EF4-FFF2-40B4-BE49-F238E27FC236}">
                <a16:creationId xmlns:a16="http://schemas.microsoft.com/office/drawing/2014/main" id="{F3317B65-1F95-AB4E-83FB-5A7292B1FDEA}"/>
              </a:ext>
            </a:extLst>
          </p:cNvPr>
          <p:cNvPicPr>
            <a:picLocks noChangeAspect="1"/>
          </p:cNvPicPr>
          <p:nvPr/>
        </p:nvPicPr>
        <p:blipFill>
          <a:blip r:embed="rId3"/>
          <a:stretch>
            <a:fillRect/>
          </a:stretch>
        </p:blipFill>
        <p:spPr>
          <a:xfrm>
            <a:off x="463138" y="913364"/>
            <a:ext cx="7730836" cy="5757250"/>
          </a:xfrm>
          <a:prstGeom prst="rect">
            <a:avLst/>
          </a:prstGeom>
        </p:spPr>
      </p:pic>
      <p:sp>
        <p:nvSpPr>
          <p:cNvPr id="4" name="Title 1">
            <a:extLst>
              <a:ext uri="{FF2B5EF4-FFF2-40B4-BE49-F238E27FC236}">
                <a16:creationId xmlns:a16="http://schemas.microsoft.com/office/drawing/2014/main" id="{9F5520AE-DB55-3314-B2BC-B6B1A1676389}"/>
              </a:ext>
            </a:extLst>
          </p:cNvPr>
          <p:cNvSpPr>
            <a:spLocks noGrp="1"/>
          </p:cNvSpPr>
          <p:nvPr>
            <p:ph type="title"/>
          </p:nvPr>
        </p:nvSpPr>
        <p:spPr>
          <a:xfrm>
            <a:off x="630936" y="365760"/>
            <a:ext cx="7922755" cy="632992"/>
          </a:xfrm>
        </p:spPr>
        <p:txBody>
          <a:bodyPr/>
          <a:lstStyle/>
          <a:p>
            <a:r>
              <a:rPr lang="en-US" dirty="0"/>
              <a:t>M-RETS Geographic Footprint</a:t>
            </a:r>
          </a:p>
        </p:txBody>
      </p:sp>
    </p:spTree>
    <p:extLst>
      <p:ext uri="{BB962C8B-B14F-4D97-AF65-F5344CB8AC3E}">
        <p14:creationId xmlns:p14="http://schemas.microsoft.com/office/powerpoint/2010/main" val="128727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586A59-9600-5D4F-8C05-91BDD7640F6A}"/>
              </a:ext>
            </a:extLst>
          </p:cNvPr>
          <p:cNvSpPr>
            <a:spLocks noGrp="1"/>
          </p:cNvSpPr>
          <p:nvPr>
            <p:ph sz="quarter" idx="10"/>
          </p:nvPr>
        </p:nvSpPr>
        <p:spPr>
          <a:xfrm>
            <a:off x="630936" y="1609532"/>
            <a:ext cx="7922755" cy="4882708"/>
          </a:xfrm>
        </p:spPr>
        <p:txBody>
          <a:bodyPr>
            <a:normAutofit/>
          </a:bodyPr>
          <a:lstStyle/>
          <a:p>
            <a:pPr algn="just"/>
            <a:r>
              <a:rPr lang="en-US" sz="3200" dirty="0"/>
              <a:t>Growing market demand</a:t>
            </a:r>
          </a:p>
          <a:p>
            <a:pPr marL="0" indent="0" algn="just">
              <a:buNone/>
            </a:pPr>
            <a:endParaRPr lang="en-US" sz="3200" dirty="0"/>
          </a:p>
          <a:p>
            <a:pPr algn="l"/>
            <a:r>
              <a:rPr lang="en-US" sz="3200" dirty="0"/>
              <a:t>Voluntary customers want better solutions</a:t>
            </a:r>
          </a:p>
          <a:p>
            <a:pPr marL="0" indent="0" algn="just">
              <a:buNone/>
            </a:pPr>
            <a:endParaRPr lang="en-US" sz="3200" dirty="0"/>
          </a:p>
          <a:p>
            <a:pPr algn="just"/>
            <a:r>
              <a:rPr lang="en-US" sz="3200" dirty="0"/>
              <a:t>REC systems need to evolve</a:t>
            </a:r>
          </a:p>
          <a:p>
            <a:pPr marL="0" indent="0" algn="just">
              <a:buNone/>
            </a:pPr>
            <a:endParaRPr lang="en-US" sz="3200" dirty="0"/>
          </a:p>
          <a:p>
            <a:pPr algn="just"/>
            <a:r>
              <a:rPr lang="en-US" sz="3200" dirty="0"/>
              <a:t>Data access and standards</a:t>
            </a:r>
            <a:endParaRPr lang="en-US" sz="2000" dirty="0"/>
          </a:p>
        </p:txBody>
      </p:sp>
      <p:sp>
        <p:nvSpPr>
          <p:cNvPr id="3" name="Title 2">
            <a:extLst>
              <a:ext uri="{FF2B5EF4-FFF2-40B4-BE49-F238E27FC236}">
                <a16:creationId xmlns:a16="http://schemas.microsoft.com/office/drawing/2014/main" id="{284F4429-373C-364A-A2CB-9CB0B9BC1554}"/>
              </a:ext>
            </a:extLst>
          </p:cNvPr>
          <p:cNvSpPr>
            <a:spLocks noGrp="1"/>
          </p:cNvSpPr>
          <p:nvPr>
            <p:ph type="title"/>
          </p:nvPr>
        </p:nvSpPr>
        <p:spPr/>
        <p:txBody>
          <a:bodyPr>
            <a:noAutofit/>
          </a:bodyPr>
          <a:lstStyle/>
          <a:p>
            <a:r>
              <a:rPr lang="en-US" sz="3200" dirty="0"/>
              <a:t>RECs are an unnecessary pain point</a:t>
            </a:r>
          </a:p>
        </p:txBody>
      </p:sp>
    </p:spTree>
    <p:extLst>
      <p:ext uri="{BB962C8B-B14F-4D97-AF65-F5344CB8AC3E}">
        <p14:creationId xmlns:p14="http://schemas.microsoft.com/office/powerpoint/2010/main" val="59597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5844D-41B8-3B4C-B9C8-747E53E990A8}"/>
              </a:ext>
            </a:extLst>
          </p:cNvPr>
          <p:cNvSpPr>
            <a:spLocks noGrp="1"/>
          </p:cNvSpPr>
          <p:nvPr>
            <p:ph sz="quarter" idx="10"/>
          </p:nvPr>
        </p:nvSpPr>
        <p:spPr/>
        <p:txBody>
          <a:bodyPr>
            <a:normAutofit/>
          </a:bodyPr>
          <a:lstStyle/>
          <a:p>
            <a:pPr algn="just"/>
            <a:r>
              <a:rPr lang="en-US" sz="3200" b="1" dirty="0"/>
              <a:t>Data and process standards</a:t>
            </a:r>
            <a:endParaRPr lang="en-US" sz="3200" dirty="0"/>
          </a:p>
          <a:p>
            <a:pPr algn="just"/>
            <a:endParaRPr lang="en-US" sz="3200" b="1" dirty="0"/>
          </a:p>
          <a:p>
            <a:pPr algn="just"/>
            <a:r>
              <a:rPr lang="en-US" sz="3200" b="1" dirty="0"/>
              <a:t>Exchange platform</a:t>
            </a:r>
          </a:p>
          <a:p>
            <a:pPr algn="just"/>
            <a:endParaRPr lang="en-US" sz="3200" b="1" dirty="0"/>
          </a:p>
          <a:p>
            <a:pPr algn="just"/>
            <a:r>
              <a:rPr lang="en-US" sz="3200" b="1" dirty="0"/>
              <a:t>Greater market buy in </a:t>
            </a:r>
          </a:p>
          <a:p>
            <a:pPr algn="just"/>
            <a:endParaRPr lang="en-US" sz="3200" dirty="0"/>
          </a:p>
          <a:p>
            <a:pPr algn="just"/>
            <a:r>
              <a:rPr lang="en-US" sz="3200" b="1" dirty="0"/>
              <a:t>3</a:t>
            </a:r>
            <a:r>
              <a:rPr lang="en-US" sz="3200" b="1" baseline="30000" dirty="0"/>
              <a:t>rd</a:t>
            </a:r>
            <a:r>
              <a:rPr lang="en-US" sz="3200" b="1" dirty="0"/>
              <a:t> party applications</a:t>
            </a:r>
            <a:endParaRPr lang="en-US" sz="3200" dirty="0"/>
          </a:p>
          <a:p>
            <a:pPr algn="just"/>
            <a:endParaRPr lang="en-US" sz="24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8F22A0B4-78BB-184E-A2F5-1A2399505FA8}"/>
              </a:ext>
            </a:extLst>
          </p:cNvPr>
          <p:cNvSpPr>
            <a:spLocks noGrp="1"/>
          </p:cNvSpPr>
          <p:nvPr>
            <p:ph type="title"/>
          </p:nvPr>
        </p:nvSpPr>
        <p:spPr/>
        <p:txBody>
          <a:bodyPr/>
          <a:lstStyle/>
          <a:p>
            <a:r>
              <a:rPr lang="en-US" dirty="0"/>
              <a:t>What is Missing?</a:t>
            </a:r>
          </a:p>
        </p:txBody>
      </p:sp>
    </p:spTree>
    <p:extLst>
      <p:ext uri="{BB962C8B-B14F-4D97-AF65-F5344CB8AC3E}">
        <p14:creationId xmlns:p14="http://schemas.microsoft.com/office/powerpoint/2010/main" val="56980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C5E81-C3EE-842D-3B46-F08AAD0DCE15}"/>
              </a:ext>
            </a:extLst>
          </p:cNvPr>
          <p:cNvSpPr>
            <a:spLocks noGrp="1"/>
          </p:cNvSpPr>
          <p:nvPr>
            <p:ph sz="quarter" idx="10"/>
          </p:nvPr>
        </p:nvSpPr>
        <p:spPr/>
        <p:txBody>
          <a:bodyPr/>
          <a:lstStyle/>
          <a:p>
            <a:r>
              <a:rPr lang="en-US" sz="1800" b="1" dirty="0"/>
              <a:t>A Path to Supporting Data-Driven Renewable Energy Markets </a:t>
            </a:r>
            <a:r>
              <a:rPr lang="en-US" sz="1800" b="1" dirty="0">
                <a:hlinkClick r:id="rId2"/>
              </a:rPr>
              <a:t>https://www.mrets.org/wp-content/uploads/2021/02/A-Path-to-Supporting-Data-Driven-Renewable-Energy-Markets-March-2021.pdf</a:t>
            </a:r>
            <a:r>
              <a:rPr lang="en-US" sz="1800" b="1" dirty="0"/>
              <a:t> </a:t>
            </a:r>
          </a:p>
          <a:p>
            <a:endParaRPr lang="en-US" sz="1800" b="1" dirty="0"/>
          </a:p>
          <a:p>
            <a:r>
              <a:rPr lang="en-US" sz="1800" b="1" dirty="0"/>
              <a:t>A timely new approach to certifying clean energy </a:t>
            </a:r>
            <a:r>
              <a:rPr lang="en-US" sz="1800" b="1" dirty="0">
                <a:hlinkClick r:id="rId3"/>
              </a:rPr>
              <a:t>https://cloud.google.com/blog/topics/sustainability/t-eacs-offer-new-approach-to-certifying-clean-energy</a:t>
            </a:r>
            <a:r>
              <a:rPr lang="en-US" sz="1800" b="1" dirty="0"/>
              <a:t> </a:t>
            </a:r>
          </a:p>
          <a:p>
            <a:endParaRPr lang="en-US" sz="1800" b="1" dirty="0"/>
          </a:p>
          <a:p>
            <a:r>
              <a:rPr lang="en-US" sz="1800" b="1" dirty="0"/>
              <a:t>Beyond 100 % renewable: Policy and practical pathways to 24/7 renewable energy procurement </a:t>
            </a:r>
            <a:r>
              <a:rPr lang="en-US" sz="1800" b="1" dirty="0">
                <a:hlinkClick r:id="rId4"/>
              </a:rPr>
              <a:t>https://www.sciencedirect.com/science/article/abs/pii/S1040619019303008</a:t>
            </a:r>
            <a:r>
              <a:rPr lang="en-US" sz="1800" b="1" dirty="0"/>
              <a:t> </a:t>
            </a:r>
          </a:p>
          <a:p>
            <a:endParaRPr lang="en-US" sz="1800" b="1" dirty="0"/>
          </a:p>
          <a:p>
            <a:r>
              <a:rPr lang="en-US" sz="1800" b="1" dirty="0"/>
              <a:t>Modernizing How Electricity Buyers Account and are Recognized for Decarbonization Impact and Climate Leadership, </a:t>
            </a:r>
            <a:r>
              <a:rPr lang="en-US" sz="1800" dirty="0">
                <a:hlinkClick r:id="rId5"/>
              </a:rPr>
              <a:t>https://cdn.catf.us/wp-content/uploads/2022/08/16103856/corporate-electricity-procurement-report.pdf</a:t>
            </a:r>
            <a:r>
              <a:rPr lang="en-US" sz="1800" dirty="0"/>
              <a:t> </a:t>
            </a:r>
          </a:p>
          <a:p>
            <a:endParaRPr lang="en-US" dirty="0"/>
          </a:p>
          <a:p>
            <a:endParaRPr lang="en-US" dirty="0"/>
          </a:p>
        </p:txBody>
      </p:sp>
      <p:sp>
        <p:nvSpPr>
          <p:cNvPr id="3" name="Title 2">
            <a:extLst>
              <a:ext uri="{FF2B5EF4-FFF2-40B4-BE49-F238E27FC236}">
                <a16:creationId xmlns:a16="http://schemas.microsoft.com/office/drawing/2014/main" id="{A1DF082F-EF32-627E-EBC8-106B918D7CB4}"/>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85188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BABB48-5720-144A-9895-BC116DACDF13}"/>
              </a:ext>
            </a:extLst>
          </p:cNvPr>
          <p:cNvSpPr>
            <a:spLocks noGrp="1"/>
          </p:cNvSpPr>
          <p:nvPr>
            <p:ph type="ctrTitle"/>
          </p:nvPr>
        </p:nvSpPr>
        <p:spPr>
          <a:xfrm>
            <a:off x="2303466" y="2945081"/>
            <a:ext cx="4537067" cy="983548"/>
          </a:xfrm>
        </p:spPr>
        <p:txBody>
          <a:bodyPr/>
          <a:lstStyle/>
          <a:p>
            <a:r>
              <a:rPr lang="en-US" dirty="0"/>
              <a:t>THANK YOU</a:t>
            </a:r>
          </a:p>
        </p:txBody>
      </p:sp>
      <p:sp>
        <p:nvSpPr>
          <p:cNvPr id="6" name="Subtitle 5">
            <a:extLst>
              <a:ext uri="{FF2B5EF4-FFF2-40B4-BE49-F238E27FC236}">
                <a16:creationId xmlns:a16="http://schemas.microsoft.com/office/drawing/2014/main" id="{E6919CCF-BD72-BF45-B676-22C7D9BE7D57}"/>
              </a:ext>
            </a:extLst>
          </p:cNvPr>
          <p:cNvSpPr>
            <a:spLocks noGrp="1"/>
          </p:cNvSpPr>
          <p:nvPr>
            <p:ph type="subTitle" idx="4"/>
          </p:nvPr>
        </p:nvSpPr>
        <p:spPr>
          <a:xfrm>
            <a:off x="2191655" y="3772165"/>
            <a:ext cx="4776303" cy="1399662"/>
          </a:xfrm>
        </p:spPr>
        <p:txBody>
          <a:bodyPr/>
          <a:lstStyle/>
          <a:p>
            <a:r>
              <a:rPr lang="en-US" sz="3600" dirty="0">
                <a:solidFill>
                  <a:schemeClr val="accent1">
                    <a:alpha val="70000"/>
                  </a:schemeClr>
                </a:solidFill>
              </a:rPr>
              <a:t>Contact: Bryan@mrets.org</a:t>
            </a:r>
          </a:p>
        </p:txBody>
      </p:sp>
    </p:spTree>
    <p:extLst>
      <p:ext uri="{BB962C8B-B14F-4D97-AF65-F5344CB8AC3E}">
        <p14:creationId xmlns:p14="http://schemas.microsoft.com/office/powerpoint/2010/main" val="2004591619"/>
      </p:ext>
    </p:extLst>
  </p:cSld>
  <p:clrMapOvr>
    <a:masterClrMapping/>
  </p:clrMapOvr>
</p:sld>
</file>

<file path=ppt/theme/theme1.xml><?xml version="1.0" encoding="utf-8"?>
<a:theme xmlns:a="http://schemas.openxmlformats.org/drawingml/2006/main" name="1_Office Theme">
  <a:themeElements>
    <a:clrScheme name="mrets">
      <a:dk1>
        <a:srgbClr val="2C4059"/>
      </a:dk1>
      <a:lt1>
        <a:srgbClr val="FFFFFF"/>
      </a:lt1>
      <a:dk2>
        <a:srgbClr val="1F497D"/>
      </a:dk2>
      <a:lt2>
        <a:srgbClr val="EEECE1"/>
      </a:lt2>
      <a:accent1>
        <a:srgbClr val="77B2F3"/>
      </a:accent1>
      <a:accent2>
        <a:srgbClr val="71D7A2"/>
      </a:accent2>
      <a:accent3>
        <a:srgbClr val="5D7390"/>
      </a:accent3>
      <a:accent4>
        <a:srgbClr val="FFAA00"/>
      </a:accent4>
      <a:accent5>
        <a:srgbClr val="FFDB00"/>
      </a:accent5>
      <a:accent6>
        <a:srgbClr val="AEB9C8"/>
      </a:accent6>
      <a:hlink>
        <a:srgbClr val="77B2F3"/>
      </a:hlink>
      <a:folHlink>
        <a:srgbClr val="497E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z="3000" b="1" kern="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RETS Template 10_2017" id="{0CC84F55-9D91-FD42-B856-ED02EF3A769F}" vid="{E2BB5E98-D163-464F-8312-51547B8A8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26745</TotalTime>
  <Words>601</Words>
  <Application>Microsoft Office PowerPoint</Application>
  <PresentationFormat>On-screen Show (4:3)</PresentationFormat>
  <Paragraphs>73</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Avenir Next</vt:lpstr>
      <vt:lpstr>Calibri</vt:lpstr>
      <vt:lpstr>1_Office Theme</vt:lpstr>
      <vt:lpstr>Innovations in EAC Tracking</vt:lpstr>
      <vt:lpstr>Background</vt:lpstr>
      <vt:lpstr>M-RETS Geographic Footprint</vt:lpstr>
      <vt:lpstr>RECs are an unnecessary pain point</vt:lpstr>
      <vt:lpstr>What is Missing?</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“New” Technology Will Drive the Future of REC Markets and Registries</dc:title>
  <dc:creator>M-RETS System Administration</dc:creator>
  <cp:lastModifiedBy>Bryan Gower</cp:lastModifiedBy>
  <cp:revision>197</cp:revision>
  <cp:lastPrinted>2019-08-02T18:11:48Z</cp:lastPrinted>
  <dcterms:created xsi:type="dcterms:W3CDTF">2018-02-14T13:45:16Z</dcterms:created>
  <dcterms:modified xsi:type="dcterms:W3CDTF">2024-05-16T21:12:48Z</dcterms:modified>
</cp:coreProperties>
</file>