
<file path=[Content_Types].xml><?xml version="1.0" encoding="utf-8"?>
<Types xmlns="http://schemas.openxmlformats.org/package/2006/content-types">
  <Default Extension="emf" ContentType="image/x-emf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notesSlides/notesSlide2.xml" ContentType="application/vnd.openxmlformats-officedocument.presentationml.notesSlide+xml"/>
  <Override PartName="/ppt/charts/chart2.xml" ContentType="application/vnd.openxmlformats-officedocument.drawingml.chart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4"/>
  </p:sldMasterIdLst>
  <p:notesMasterIdLst>
    <p:notesMasterId r:id="rId16"/>
  </p:notesMasterIdLst>
  <p:sldIdLst>
    <p:sldId id="259" r:id="rId5"/>
    <p:sldId id="443" r:id="rId6"/>
    <p:sldId id="294" r:id="rId7"/>
    <p:sldId id="431" r:id="rId8"/>
    <p:sldId id="439" r:id="rId9"/>
    <p:sldId id="435" r:id="rId10"/>
    <p:sldId id="305" r:id="rId11"/>
    <p:sldId id="308" r:id="rId12"/>
    <p:sldId id="447" r:id="rId13"/>
    <p:sldId id="440" r:id="rId14"/>
    <p:sldId id="448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360" autoAdjust="0"/>
  </p:normalViewPr>
  <p:slideViewPr>
    <p:cSldViewPr snapToGrid="0">
      <p:cViewPr varScale="1">
        <p:scale>
          <a:sx n="104" d="100"/>
          <a:sy n="104" d="100"/>
        </p:scale>
        <p:origin x="138" y="18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63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3600" b="1" i="0" u="none" strike="noStrike" kern="1200" baseline="0">
                <a:solidFill>
                  <a:schemeClr val="lt1">
                    <a:lumMod val="85000"/>
                  </a:scheme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pP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New Hampshire</a:t>
            </a:r>
            <a:r>
              <a:rPr lang="en-US" sz="3600" baseline="0" dirty="0">
                <a:latin typeface="Calibri" panose="020F0502020204030204" pitchFamily="34" charset="0"/>
                <a:cs typeface="Calibri" panose="020F0502020204030204" pitchFamily="34" charset="0"/>
              </a:rPr>
              <a:t> WWTP Potential Energy Savings Based on </a:t>
            </a:r>
          </a:p>
          <a:p>
            <a:pPr>
              <a:defRPr sz="3600" b="1" i="0" u="none" strike="noStrike" kern="1200" baseline="0">
                <a:solidFill>
                  <a:schemeClr val="lt1">
                    <a:lumMod val="85000"/>
                  </a:scheme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pPr>
            <a:r>
              <a:rPr lang="en-US" sz="3600" baseline="0" dirty="0">
                <a:latin typeface="Calibri" panose="020F0502020204030204" pitchFamily="34" charset="0"/>
                <a:cs typeface="Calibri" panose="020F0502020204030204" pitchFamily="34" charset="0"/>
              </a:rPr>
              <a:t>Implementation of Energy Efficiency Measures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c:rich>
      </c:tx>
      <c:layout>
        <c:manualLayout>
          <c:xMode val="edge"/>
          <c:yMode val="edge"/>
          <c:x val="0.21422660335397006"/>
          <c:y val="9.8740308061590704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16769599044017899"/>
          <c:y val="0.17521835067703401"/>
          <c:w val="0.80452482472976405"/>
          <c:h val="0.54741098844804803"/>
        </c:manualLayout>
      </c:layout>
      <c:areaChart>
        <c:grouping val="standard"/>
        <c:varyColors val="0"/>
        <c:ser>
          <c:idx val="0"/>
          <c:order val="0"/>
          <c:tx>
            <c:strRef>
              <c:f>'WW Audit Results'!$E$1</c:f>
              <c:strCache>
                <c:ptCount val="1"/>
                <c:pt idx="0">
                  <c:v>Baseline Energy Use Benchmark kWh/MG*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>
              <a:innerShdw dist="12700" dir="16200000">
                <a:schemeClr val="lt1">
                  <a:alpha val="75000"/>
                </a:schemeClr>
              </a:innerShdw>
            </a:effectLst>
          </c:spPr>
          <c:dLbls>
            <c:delete val="1"/>
          </c:dLbls>
          <c:cat>
            <c:strRef>
              <c:f>'WW Audit Results'!$A$2:$A$72</c:f>
              <c:strCache>
                <c:ptCount val="66"/>
                <c:pt idx="0">
                  <c:v>Cheshire County </c:v>
                </c:pt>
                <c:pt idx="1">
                  <c:v>Troy</c:v>
                </c:pt>
                <c:pt idx="2">
                  <c:v>Woodstock + PS</c:v>
                </c:pt>
                <c:pt idx="3">
                  <c:v>Peterborough + PR PS</c:v>
                </c:pt>
                <c:pt idx="4">
                  <c:v>Colebrook + PSs</c:v>
                </c:pt>
                <c:pt idx="5">
                  <c:v>Farmington</c:v>
                </c:pt>
                <c:pt idx="6">
                  <c:v>Henniker + 2PS</c:v>
                </c:pt>
                <c:pt idx="7">
                  <c:v>Warner + PSs</c:v>
                </c:pt>
                <c:pt idx="8">
                  <c:v>Wolfeboro + PSs</c:v>
                </c:pt>
                <c:pt idx="9">
                  <c:v>Allenstown + PSs</c:v>
                </c:pt>
                <c:pt idx="10">
                  <c:v>NCWP + PSs</c:v>
                </c:pt>
                <c:pt idx="11">
                  <c:v>Contoocook + PS</c:v>
                </c:pt>
                <c:pt idx="12">
                  <c:v>Ashland</c:v>
                </c:pt>
                <c:pt idx="13">
                  <c:v>Epping + PSs</c:v>
                </c:pt>
                <c:pt idx="14">
                  <c:v>Winchester + PSs</c:v>
                </c:pt>
                <c:pt idx="15">
                  <c:v>Plymouth + PSs</c:v>
                </c:pt>
                <c:pt idx="16">
                  <c:v>Jaffrey + PSs</c:v>
                </c:pt>
                <c:pt idx="17">
                  <c:v>Canaan + PSs</c:v>
                </c:pt>
                <c:pt idx="18">
                  <c:v>Rollinsford + PSs</c:v>
                </c:pt>
                <c:pt idx="19">
                  <c:v>Greenville + PSs</c:v>
                </c:pt>
                <c:pt idx="20">
                  <c:v>Seabrook + PSs</c:v>
                </c:pt>
                <c:pt idx="21">
                  <c:v>Antrim + PSs</c:v>
                </c:pt>
                <c:pt idx="22">
                  <c:v>Penacook</c:v>
                </c:pt>
                <c:pt idx="23">
                  <c:v>Durham + PSs</c:v>
                </c:pt>
                <c:pt idx="24">
                  <c:v>Hooksett + PSs</c:v>
                </c:pt>
                <c:pt idx="25">
                  <c:v>Derry + IPS and EPS</c:v>
                </c:pt>
                <c:pt idx="26">
                  <c:v>Charlestown + PSs</c:v>
                </c:pt>
                <c:pt idx="27">
                  <c:v>Merrimack + PSs</c:v>
                </c:pt>
                <c:pt idx="28">
                  <c:v>Gorham + PSs</c:v>
                </c:pt>
                <c:pt idx="29">
                  <c:v>Bethlehem + PSs</c:v>
                </c:pt>
                <c:pt idx="30">
                  <c:v>Wilton PS</c:v>
                </c:pt>
                <c:pt idx="31">
                  <c:v>Bristol + PSs</c:v>
                </c:pt>
                <c:pt idx="32">
                  <c:v>Newmarket + PSs</c:v>
                </c:pt>
                <c:pt idx="33">
                  <c:v>Waterville Valley</c:v>
                </c:pt>
                <c:pt idx="34">
                  <c:v>Meriden</c:v>
                </c:pt>
                <c:pt idx="35">
                  <c:v>Pease + PSs</c:v>
                </c:pt>
                <c:pt idx="36">
                  <c:v>Lancaster Grange</c:v>
                </c:pt>
                <c:pt idx="37">
                  <c:v>Sunapee + PSs</c:v>
                </c:pt>
                <c:pt idx="38">
                  <c:v>Lisbon + PSs</c:v>
                </c:pt>
                <c:pt idx="39">
                  <c:v>Concord + PSs</c:v>
                </c:pt>
                <c:pt idx="40">
                  <c:v>Conway PSs</c:v>
                </c:pt>
                <c:pt idx="41">
                  <c:v>Rochester + PSs</c:v>
                </c:pt>
                <c:pt idx="42">
                  <c:v>Milford + PSs</c:v>
                </c:pt>
                <c:pt idx="43">
                  <c:v>Lincoln + PSs</c:v>
                </c:pt>
                <c:pt idx="44">
                  <c:v>Newport + PSs</c:v>
                </c:pt>
                <c:pt idx="45">
                  <c:v>Bay District + PSs</c:v>
                </c:pt>
                <c:pt idx="46">
                  <c:v>Dover WWTP</c:v>
                </c:pt>
                <c:pt idx="47">
                  <c:v>Lebanon + PSs</c:v>
                </c:pt>
                <c:pt idx="48">
                  <c:v>Littleton + PSs</c:v>
                </c:pt>
                <c:pt idx="49">
                  <c:v>Somersworth + PSs</c:v>
                </c:pt>
                <c:pt idx="50">
                  <c:v>Hanover + PSs</c:v>
                </c:pt>
                <c:pt idx="51">
                  <c:v>Keene + PSs</c:v>
                </c:pt>
                <c:pt idx="52">
                  <c:v>Enfield PS</c:v>
                </c:pt>
                <c:pt idx="53">
                  <c:v>Manchester + PSs</c:v>
                </c:pt>
                <c:pt idx="54">
                  <c:v>Hinsdale + PSs</c:v>
                </c:pt>
                <c:pt idx="55">
                  <c:v>Claremont + PSs</c:v>
                </c:pt>
                <c:pt idx="56">
                  <c:v>Hampton + PSs</c:v>
                </c:pt>
                <c:pt idx="57">
                  <c:v>New London PSs</c:v>
                </c:pt>
                <c:pt idx="58">
                  <c:v>Salem PSs</c:v>
                </c:pt>
                <c:pt idx="59">
                  <c:v>Nashua + PSs</c:v>
                </c:pt>
                <c:pt idx="60">
                  <c:v>Berlin + PSs</c:v>
                </c:pt>
                <c:pt idx="61">
                  <c:v>Laconia PSs</c:v>
                </c:pt>
                <c:pt idx="62">
                  <c:v>Rye PSs</c:v>
                </c:pt>
                <c:pt idx="63">
                  <c:v>WRBP + PSs</c:v>
                </c:pt>
                <c:pt idx="64">
                  <c:v>Dover PSs</c:v>
                </c:pt>
                <c:pt idx="65">
                  <c:v>Lancaster + PSs</c:v>
                </c:pt>
              </c:strCache>
            </c:strRef>
          </c:cat>
          <c:val>
            <c:numRef>
              <c:f>'WW Audit Results'!$E$2:$E$72</c:f>
              <c:numCache>
                <c:formatCode>#,##0</c:formatCode>
                <c:ptCount val="71"/>
                <c:pt idx="0" formatCode="0">
                  <c:v>24486.111111111109</c:v>
                </c:pt>
                <c:pt idx="1">
                  <c:v>12447.807017543859</c:v>
                </c:pt>
                <c:pt idx="2" formatCode="0">
                  <c:v>8575.7027027027034</c:v>
                </c:pt>
                <c:pt idx="3">
                  <c:v>8363.1960784313724</c:v>
                </c:pt>
                <c:pt idx="4" formatCode="0">
                  <c:v>7748.7058823529414</c:v>
                </c:pt>
                <c:pt idx="5">
                  <c:v>7601.2772585669782</c:v>
                </c:pt>
                <c:pt idx="6" formatCode="0">
                  <c:v>7352.9411764705883</c:v>
                </c:pt>
                <c:pt idx="7" formatCode="0">
                  <c:v>7339.5145631067953</c:v>
                </c:pt>
                <c:pt idx="8">
                  <c:v>7284.5486111111104</c:v>
                </c:pt>
                <c:pt idx="9" formatCode="0">
                  <c:v>7087.7551020408164</c:v>
                </c:pt>
                <c:pt idx="10">
                  <c:v>6895.4783538214861</c:v>
                </c:pt>
                <c:pt idx="11" formatCode="0">
                  <c:v>6834.2872008324666</c:v>
                </c:pt>
                <c:pt idx="12">
                  <c:v>6700.8210180623973</c:v>
                </c:pt>
                <c:pt idx="13" formatCode="0">
                  <c:v>6210.9890109890111</c:v>
                </c:pt>
                <c:pt idx="14">
                  <c:v>5396.7865168539329</c:v>
                </c:pt>
                <c:pt idx="15">
                  <c:v>5323.1832061068699</c:v>
                </c:pt>
                <c:pt idx="16">
                  <c:v>5239.5054945054944</c:v>
                </c:pt>
                <c:pt idx="17" formatCode="0">
                  <c:v>4961.9006849315074</c:v>
                </c:pt>
                <c:pt idx="18" formatCode="0">
                  <c:v>4878.3177570093458</c:v>
                </c:pt>
                <c:pt idx="19" formatCode="0">
                  <c:v>4798.8505747126437</c:v>
                </c:pt>
                <c:pt idx="20" formatCode="0">
                  <c:v>4649</c:v>
                </c:pt>
                <c:pt idx="21" formatCode="0">
                  <c:v>4450.5476190476193</c:v>
                </c:pt>
                <c:pt idx="22">
                  <c:v>4443.9735099337749</c:v>
                </c:pt>
                <c:pt idx="23">
                  <c:v>4298.3285714285712</c:v>
                </c:pt>
                <c:pt idx="24">
                  <c:v>4068.6896551724139</c:v>
                </c:pt>
                <c:pt idx="25">
                  <c:v>3957.7038461538464</c:v>
                </c:pt>
                <c:pt idx="26" formatCode="0">
                  <c:v>3945.0980392156862</c:v>
                </c:pt>
                <c:pt idx="27">
                  <c:v>3692.109914832075</c:v>
                </c:pt>
                <c:pt idx="28" formatCode="0">
                  <c:v>3642.3529411764707</c:v>
                </c:pt>
                <c:pt idx="29" formatCode="0">
                  <c:v>3566.5131578947371</c:v>
                </c:pt>
                <c:pt idx="30" formatCode="0">
                  <c:v>3527.0408163265301</c:v>
                </c:pt>
                <c:pt idx="31" formatCode="0">
                  <c:v>3424.3498817966906</c:v>
                </c:pt>
                <c:pt idx="32" formatCode="0">
                  <c:v>3409.8765432098767</c:v>
                </c:pt>
                <c:pt idx="33">
                  <c:v>3402.047781569966</c:v>
                </c:pt>
                <c:pt idx="34">
                  <c:v>3399.8069498069499</c:v>
                </c:pt>
                <c:pt idx="35" formatCode="0">
                  <c:v>3192.6739926739929</c:v>
                </c:pt>
                <c:pt idx="36" formatCode="0">
                  <c:v>2911.1111111111109</c:v>
                </c:pt>
                <c:pt idx="37" formatCode="0">
                  <c:v>2869.3548387096776</c:v>
                </c:pt>
                <c:pt idx="38">
                  <c:v>2773.4498834498836</c:v>
                </c:pt>
                <c:pt idx="39">
                  <c:v>2575.7646528403966</c:v>
                </c:pt>
                <c:pt idx="40" formatCode="0">
                  <c:v>2517.2080000000001</c:v>
                </c:pt>
                <c:pt idx="41">
                  <c:v>2493.0917327293319</c:v>
                </c:pt>
                <c:pt idx="42" formatCode="0">
                  <c:v>2367.3887088521237</c:v>
                </c:pt>
                <c:pt idx="43" formatCode="0">
                  <c:v>2340</c:v>
                </c:pt>
                <c:pt idx="44" formatCode="0">
                  <c:v>2257.3085983510009</c:v>
                </c:pt>
                <c:pt idx="45" formatCode="0">
                  <c:v>2190.085836909871</c:v>
                </c:pt>
                <c:pt idx="46" formatCode="0">
                  <c:v>2085.9060402684563</c:v>
                </c:pt>
                <c:pt idx="47">
                  <c:v>2021.2177121771217</c:v>
                </c:pt>
                <c:pt idx="48" formatCode="0">
                  <c:v>2009.0322580645161</c:v>
                </c:pt>
                <c:pt idx="49" formatCode="0">
                  <c:v>1997.253787878788</c:v>
                </c:pt>
                <c:pt idx="50">
                  <c:v>1977.6572668112799</c:v>
                </c:pt>
                <c:pt idx="51">
                  <c:v>1965.6422200198217</c:v>
                </c:pt>
                <c:pt idx="52" formatCode="0">
                  <c:v>1906.941489361702</c:v>
                </c:pt>
                <c:pt idx="53">
                  <c:v>1867.005531847637</c:v>
                </c:pt>
                <c:pt idx="54" formatCode="0">
                  <c:v>1760.6980635907244</c:v>
                </c:pt>
                <c:pt idx="55" formatCode="0">
                  <c:v>1729.6356589147288</c:v>
                </c:pt>
                <c:pt idx="56" formatCode="0">
                  <c:v>1619.1016548463358</c:v>
                </c:pt>
                <c:pt idx="57" formatCode="0">
                  <c:v>1577.5224719101125</c:v>
                </c:pt>
                <c:pt idx="58" formatCode="0">
                  <c:v>1376.1511474930567</c:v>
                </c:pt>
                <c:pt idx="59" formatCode="0">
                  <c:v>1344.7697423108893</c:v>
                </c:pt>
                <c:pt idx="60" formatCode="0">
                  <c:v>1272.6480362537764</c:v>
                </c:pt>
                <c:pt idx="61" formatCode="0">
                  <c:v>1239.3179723502303</c:v>
                </c:pt>
                <c:pt idx="62" formatCode="0">
                  <c:v>1230.3534836065573</c:v>
                </c:pt>
                <c:pt idx="63">
                  <c:v>917.15181370353787</c:v>
                </c:pt>
                <c:pt idx="64" formatCode="0">
                  <c:v>658.48733233979135</c:v>
                </c:pt>
                <c:pt idx="65" formatCode="0">
                  <c:v>607.94954128440372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FDD-405F-9870-0623508BA741}"/>
            </c:ext>
          </c:extLst>
        </c:ser>
        <c:ser>
          <c:idx val="1"/>
          <c:order val="1"/>
          <c:tx>
            <c:strRef>
              <c:f>'WW Audit Results'!$L$1</c:f>
              <c:strCache>
                <c:ptCount val="1"/>
                <c:pt idx="0">
                  <c:v>Estimated New Energy Use Benchmark  kWh/MG+</c:v>
                </c:pt>
              </c:strCache>
            </c:strRef>
          </c:tx>
          <c:spPr>
            <a:solidFill>
              <a:srgbClr val="7030A0"/>
            </a:solidFill>
            <a:ln>
              <a:noFill/>
            </a:ln>
            <a:effectLst>
              <a:innerShdw dist="12700" dir="16200000">
                <a:schemeClr val="lt1">
                  <a:alpha val="75000"/>
                </a:schemeClr>
              </a:innerShdw>
            </a:effectLst>
          </c:spPr>
          <c:dLbls>
            <c:delete val="1"/>
          </c:dLbls>
          <c:cat>
            <c:strRef>
              <c:f>'WW Audit Results'!$A$2:$A$72</c:f>
              <c:strCache>
                <c:ptCount val="66"/>
                <c:pt idx="0">
                  <c:v>Cheshire County </c:v>
                </c:pt>
                <c:pt idx="1">
                  <c:v>Troy</c:v>
                </c:pt>
                <c:pt idx="2">
                  <c:v>Woodstock + PS</c:v>
                </c:pt>
                <c:pt idx="3">
                  <c:v>Peterborough + PR PS</c:v>
                </c:pt>
                <c:pt idx="4">
                  <c:v>Colebrook + PSs</c:v>
                </c:pt>
                <c:pt idx="5">
                  <c:v>Farmington</c:v>
                </c:pt>
                <c:pt idx="6">
                  <c:v>Henniker + 2PS</c:v>
                </c:pt>
                <c:pt idx="7">
                  <c:v>Warner + PSs</c:v>
                </c:pt>
                <c:pt idx="8">
                  <c:v>Wolfeboro + PSs</c:v>
                </c:pt>
                <c:pt idx="9">
                  <c:v>Allenstown + PSs</c:v>
                </c:pt>
                <c:pt idx="10">
                  <c:v>NCWP + PSs</c:v>
                </c:pt>
                <c:pt idx="11">
                  <c:v>Contoocook + PS</c:v>
                </c:pt>
                <c:pt idx="12">
                  <c:v>Ashland</c:v>
                </c:pt>
                <c:pt idx="13">
                  <c:v>Epping + PSs</c:v>
                </c:pt>
                <c:pt idx="14">
                  <c:v>Winchester + PSs</c:v>
                </c:pt>
                <c:pt idx="15">
                  <c:v>Plymouth + PSs</c:v>
                </c:pt>
                <c:pt idx="16">
                  <c:v>Jaffrey + PSs</c:v>
                </c:pt>
                <c:pt idx="17">
                  <c:v>Canaan + PSs</c:v>
                </c:pt>
                <c:pt idx="18">
                  <c:v>Rollinsford + PSs</c:v>
                </c:pt>
                <c:pt idx="19">
                  <c:v>Greenville + PSs</c:v>
                </c:pt>
                <c:pt idx="20">
                  <c:v>Seabrook + PSs</c:v>
                </c:pt>
                <c:pt idx="21">
                  <c:v>Antrim + PSs</c:v>
                </c:pt>
                <c:pt idx="22">
                  <c:v>Penacook</c:v>
                </c:pt>
                <c:pt idx="23">
                  <c:v>Durham + PSs</c:v>
                </c:pt>
                <c:pt idx="24">
                  <c:v>Hooksett + PSs</c:v>
                </c:pt>
                <c:pt idx="25">
                  <c:v>Derry + IPS and EPS</c:v>
                </c:pt>
                <c:pt idx="26">
                  <c:v>Charlestown + PSs</c:v>
                </c:pt>
                <c:pt idx="27">
                  <c:v>Merrimack + PSs</c:v>
                </c:pt>
                <c:pt idx="28">
                  <c:v>Gorham + PSs</c:v>
                </c:pt>
                <c:pt idx="29">
                  <c:v>Bethlehem + PSs</c:v>
                </c:pt>
                <c:pt idx="30">
                  <c:v>Wilton PS</c:v>
                </c:pt>
                <c:pt idx="31">
                  <c:v>Bristol + PSs</c:v>
                </c:pt>
                <c:pt idx="32">
                  <c:v>Newmarket + PSs</c:v>
                </c:pt>
                <c:pt idx="33">
                  <c:v>Waterville Valley</c:v>
                </c:pt>
                <c:pt idx="34">
                  <c:v>Meriden</c:v>
                </c:pt>
                <c:pt idx="35">
                  <c:v>Pease + PSs</c:v>
                </c:pt>
                <c:pt idx="36">
                  <c:v>Lancaster Grange</c:v>
                </c:pt>
                <c:pt idx="37">
                  <c:v>Sunapee + PSs</c:v>
                </c:pt>
                <c:pt idx="38">
                  <c:v>Lisbon + PSs</c:v>
                </c:pt>
                <c:pt idx="39">
                  <c:v>Concord + PSs</c:v>
                </c:pt>
                <c:pt idx="40">
                  <c:v>Conway PSs</c:v>
                </c:pt>
                <c:pt idx="41">
                  <c:v>Rochester + PSs</c:v>
                </c:pt>
                <c:pt idx="42">
                  <c:v>Milford + PSs</c:v>
                </c:pt>
                <c:pt idx="43">
                  <c:v>Lincoln + PSs</c:v>
                </c:pt>
                <c:pt idx="44">
                  <c:v>Newport + PSs</c:v>
                </c:pt>
                <c:pt idx="45">
                  <c:v>Bay District + PSs</c:v>
                </c:pt>
                <c:pt idx="46">
                  <c:v>Dover WWTP</c:v>
                </c:pt>
                <c:pt idx="47">
                  <c:v>Lebanon + PSs</c:v>
                </c:pt>
                <c:pt idx="48">
                  <c:v>Littleton + PSs</c:v>
                </c:pt>
                <c:pt idx="49">
                  <c:v>Somersworth + PSs</c:v>
                </c:pt>
                <c:pt idx="50">
                  <c:v>Hanover + PSs</c:v>
                </c:pt>
                <c:pt idx="51">
                  <c:v>Keene + PSs</c:v>
                </c:pt>
                <c:pt idx="52">
                  <c:v>Enfield PS</c:v>
                </c:pt>
                <c:pt idx="53">
                  <c:v>Manchester + PSs</c:v>
                </c:pt>
                <c:pt idx="54">
                  <c:v>Hinsdale + PSs</c:v>
                </c:pt>
                <c:pt idx="55">
                  <c:v>Claremont + PSs</c:v>
                </c:pt>
                <c:pt idx="56">
                  <c:v>Hampton + PSs</c:v>
                </c:pt>
                <c:pt idx="57">
                  <c:v>New London PSs</c:v>
                </c:pt>
                <c:pt idx="58">
                  <c:v>Salem PSs</c:v>
                </c:pt>
                <c:pt idx="59">
                  <c:v>Nashua + PSs</c:v>
                </c:pt>
                <c:pt idx="60">
                  <c:v>Berlin + PSs</c:v>
                </c:pt>
                <c:pt idx="61">
                  <c:v>Laconia PSs</c:v>
                </c:pt>
                <c:pt idx="62">
                  <c:v>Rye PSs</c:v>
                </c:pt>
                <c:pt idx="63">
                  <c:v>WRBP + PSs</c:v>
                </c:pt>
                <c:pt idx="64">
                  <c:v>Dover PSs</c:v>
                </c:pt>
                <c:pt idx="65">
                  <c:v>Lancaster + PSs</c:v>
                </c:pt>
              </c:strCache>
            </c:strRef>
          </c:cat>
          <c:val>
            <c:numRef>
              <c:f>'WW Audit Results'!$L$2:$L$72</c:f>
              <c:numCache>
                <c:formatCode>#,##0</c:formatCode>
                <c:ptCount val="71"/>
                <c:pt idx="0" formatCode="0">
                  <c:v>10371.111111111111</c:v>
                </c:pt>
                <c:pt idx="1">
                  <c:v>5548.8596491228072</c:v>
                </c:pt>
                <c:pt idx="2" formatCode="0">
                  <c:v>6341.3783783783783</c:v>
                </c:pt>
                <c:pt idx="3">
                  <c:v>5605.166666666667</c:v>
                </c:pt>
                <c:pt idx="4" formatCode="0">
                  <c:v>3346.9607843137255</c:v>
                </c:pt>
                <c:pt idx="5">
                  <c:v>4297.8037383177571</c:v>
                </c:pt>
                <c:pt idx="6" formatCode="0">
                  <c:v>5272.0697167755989</c:v>
                </c:pt>
                <c:pt idx="7" formatCode="0">
                  <c:v>5921.5048543689318</c:v>
                </c:pt>
                <c:pt idx="8">
                  <c:v>5515.5671296296296</c:v>
                </c:pt>
                <c:pt idx="9" formatCode="0">
                  <c:v>5623.4387755102043</c:v>
                </c:pt>
                <c:pt idx="10">
                  <c:v>5565.0668091929447</c:v>
                </c:pt>
                <c:pt idx="11" formatCode="0">
                  <c:v>3829.5005202913635</c:v>
                </c:pt>
                <c:pt idx="12">
                  <c:v>2827.8160919540232</c:v>
                </c:pt>
                <c:pt idx="13" formatCode="0">
                  <c:v>4064.2967032967031</c:v>
                </c:pt>
                <c:pt idx="14">
                  <c:v>4525.5280898876408</c:v>
                </c:pt>
                <c:pt idx="15">
                  <c:v>3840.2061068702292</c:v>
                </c:pt>
                <c:pt idx="16">
                  <c:v>4480.6043956043959</c:v>
                </c:pt>
                <c:pt idx="17" formatCode="0">
                  <c:v>2054.7945205479455</c:v>
                </c:pt>
                <c:pt idx="18" formatCode="0">
                  <c:v>4069.0186915887853</c:v>
                </c:pt>
                <c:pt idx="19" formatCode="0">
                  <c:v>3523.1609195402302</c:v>
                </c:pt>
                <c:pt idx="20" formatCode="0">
                  <c:v>3006.9610894941634</c:v>
                </c:pt>
                <c:pt idx="21" formatCode="0">
                  <c:v>2475</c:v>
                </c:pt>
                <c:pt idx="22">
                  <c:v>2531.6887417218545</c:v>
                </c:pt>
                <c:pt idx="23">
                  <c:v>3293.482857142857</c:v>
                </c:pt>
                <c:pt idx="24">
                  <c:v>2726.3869731800764</c:v>
                </c:pt>
                <c:pt idx="25">
                  <c:v>2178.9923076923078</c:v>
                </c:pt>
                <c:pt idx="26" formatCode="0">
                  <c:v>3145.705882352941</c:v>
                </c:pt>
                <c:pt idx="27">
                  <c:v>2024.2969628796402</c:v>
                </c:pt>
                <c:pt idx="28" formatCode="0">
                  <c:v>2015.7705882352941</c:v>
                </c:pt>
                <c:pt idx="29" formatCode="0">
                  <c:v>2719.3585526315792</c:v>
                </c:pt>
                <c:pt idx="30" formatCode="0">
                  <c:v>3105.1020408163263</c:v>
                </c:pt>
                <c:pt idx="31" formatCode="0">
                  <c:v>2169.3971631205677</c:v>
                </c:pt>
                <c:pt idx="32" formatCode="0">
                  <c:v>2952.2098765432097</c:v>
                </c:pt>
                <c:pt idx="33">
                  <c:v>2397.7474402730377</c:v>
                </c:pt>
                <c:pt idx="34">
                  <c:v>2368.7258687258691</c:v>
                </c:pt>
                <c:pt idx="35" formatCode="0">
                  <c:v>1241.4139194139193</c:v>
                </c:pt>
                <c:pt idx="36" formatCode="0">
                  <c:v>2911.1111111111109</c:v>
                </c:pt>
                <c:pt idx="37" formatCode="0">
                  <c:v>2441.6774193548385</c:v>
                </c:pt>
                <c:pt idx="38">
                  <c:v>1317.7156177156178</c:v>
                </c:pt>
                <c:pt idx="39">
                  <c:v>1683.6898106402164</c:v>
                </c:pt>
                <c:pt idx="40" formatCode="0">
                  <c:v>1624.2</c:v>
                </c:pt>
                <c:pt idx="41">
                  <c:v>1855.4915062287655</c:v>
                </c:pt>
                <c:pt idx="42" formatCode="0">
                  <c:v>1919.1199044857583</c:v>
                </c:pt>
                <c:pt idx="43" formatCode="0">
                  <c:v>1356.3461538461538</c:v>
                </c:pt>
                <c:pt idx="44" formatCode="0">
                  <c:v>2014.1872791519434</c:v>
                </c:pt>
                <c:pt idx="45" formatCode="0">
                  <c:v>1502.8755364806866</c:v>
                </c:pt>
                <c:pt idx="46" formatCode="0">
                  <c:v>1612.0190156599554</c:v>
                </c:pt>
                <c:pt idx="47">
                  <c:v>964</c:v>
                </c:pt>
                <c:pt idx="48" formatCode="0">
                  <c:v>1609.2620967741937</c:v>
                </c:pt>
                <c:pt idx="49" formatCode="0">
                  <c:v>1400.566287878788</c:v>
                </c:pt>
                <c:pt idx="50">
                  <c:v>1308.3232104121475</c:v>
                </c:pt>
                <c:pt idx="51">
                  <c:v>1621.410307234886</c:v>
                </c:pt>
                <c:pt idx="52" formatCode="0">
                  <c:v>1480.1595744680851</c:v>
                </c:pt>
                <c:pt idx="53">
                  <c:v>1482.6445392761182</c:v>
                </c:pt>
                <c:pt idx="54" formatCode="0">
                  <c:v>1306.6459478842937</c:v>
                </c:pt>
                <c:pt idx="55" formatCode="0">
                  <c:v>1363.0949612403101</c:v>
                </c:pt>
                <c:pt idx="56" formatCode="0">
                  <c:v>1147.2316784869977</c:v>
                </c:pt>
                <c:pt idx="57" formatCode="0">
                  <c:v>1503.7584269662921</c:v>
                </c:pt>
                <c:pt idx="58" formatCode="0">
                  <c:v>1196.3528723870779</c:v>
                </c:pt>
                <c:pt idx="59" formatCode="0">
                  <c:v>1107.4718758658908</c:v>
                </c:pt>
                <c:pt idx="60" formatCode="0">
                  <c:v>1024.2764350453172</c:v>
                </c:pt>
                <c:pt idx="61" formatCode="0">
                  <c:v>1104.0092165898618</c:v>
                </c:pt>
                <c:pt idx="62" formatCode="0">
                  <c:v>1189.3698770491803</c:v>
                </c:pt>
                <c:pt idx="63">
                  <c:v>774.35244066278551</c:v>
                </c:pt>
                <c:pt idx="64" formatCode="0">
                  <c:v>609.28688524590166</c:v>
                </c:pt>
                <c:pt idx="65" formatCode="0">
                  <c:v>427.61009174311926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FDD-405F-9870-0623508BA741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</c:dLbls>
        <c:axId val="109214552"/>
        <c:axId val="109218008"/>
      </c:areaChart>
      <c:catAx>
        <c:axId val="1092145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75" cap="flat" cmpd="sng" algn="ctr">
            <a:solidFill>
              <a:schemeClr val="lt1">
                <a:lumMod val="75000"/>
              </a:schemeClr>
            </a:solidFill>
            <a:round/>
            <a:headEnd type="none" w="sm" len="sm"/>
            <a:tailEnd type="none" w="sm" len="sm"/>
          </a:ln>
          <a:effectLst/>
        </c:spPr>
        <c:txPr>
          <a:bodyPr rot="-2700000" spcFirstLastPara="1" vertOverflow="ellipsis" wrap="square" anchor="ctr" anchorCtr="1"/>
          <a:lstStyle/>
          <a:p>
            <a:pPr>
              <a:defRPr sz="900" b="1" i="0" u="none" strike="noStrike" kern="1200" cap="all" baseline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9218008"/>
        <c:crosses val="autoZero"/>
        <c:auto val="0"/>
        <c:lblAlgn val="ctr"/>
        <c:lblOffset val="100"/>
        <c:tickLblSkip val="1"/>
        <c:noMultiLvlLbl val="0"/>
      </c:catAx>
      <c:valAx>
        <c:axId val="109218008"/>
        <c:scaling>
          <c:orientation val="minMax"/>
          <c:max val="25000"/>
          <c:min val="0"/>
        </c:scaling>
        <c:delete val="0"/>
        <c:axPos val="l"/>
        <c:majorGridlines>
          <c:spPr>
            <a:ln w="9525" cap="flat" cmpd="sng" algn="ctr">
              <a:noFill/>
              <a:prstDash val="sysDot"/>
              <a:round/>
            </a:ln>
            <a:effectLst/>
          </c:spPr>
        </c:majorGridlines>
        <c:title>
          <c:tx>
            <c:rich>
              <a:bodyPr rot="0" spcFirstLastPara="1" vertOverflow="ellipsis" vert="wordArtVert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bg1">
                        <a:lumMod val="9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 b="1" i="0" baseline="0">
                    <a:solidFill>
                      <a:schemeClr val="bg1">
                        <a:lumMod val="95000"/>
                      </a:schemeClr>
                    </a:solidFill>
                    <a:effectLst/>
                  </a:rPr>
                  <a:t>kWh/MG</a:t>
                </a:r>
                <a:endParaRPr lang="en-US" sz="2000" baseline="0">
                  <a:solidFill>
                    <a:schemeClr val="bg1">
                      <a:lumMod val="95000"/>
                    </a:schemeClr>
                  </a:solidFill>
                  <a:effectLst/>
                </a:endParaRPr>
              </a:p>
            </c:rich>
          </c:tx>
          <c:layout>
            <c:manualLayout>
              <c:xMode val="edge"/>
              <c:yMode val="edge"/>
              <c:x val="6.3523011673644894E-2"/>
              <c:y val="0.2833442091583212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0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2000" b="0" i="0" u="none" strike="noStrike" kern="1200" baseline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9214552"/>
        <c:crossesAt val="1"/>
        <c:crossBetween val="midCat"/>
        <c:minorUnit val="50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8.0588203788826321E-2"/>
          <c:y val="0.84817214131837015"/>
          <c:w val="0.90081598704502419"/>
          <c:h val="0.1503399975858483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zero"/>
    <c:showDLblsOverMax val="0"/>
  </c:chart>
  <c:spPr>
    <a:solidFill>
      <a:schemeClr val="tx1"/>
    </a:solidFill>
    <a:ln w="9525" cap="flat" cmpd="sng" algn="ctr">
      <a:solidFill>
        <a:schemeClr val="bg1"/>
      </a:solidFill>
      <a:round/>
    </a:ln>
    <a:effectLst>
      <a:outerShdw blurRad="50800" dist="50800" dir="5400000" algn="ctr" rotWithShape="0">
        <a:schemeClr val="bg1">
          <a:lumMod val="95000"/>
        </a:schemeClr>
      </a:outerShdw>
    </a:effectLst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ctr">
              <a:defRPr sz="3600" b="1" i="0" u="none" strike="noStrike" kern="1200" baseline="0">
                <a:solidFill>
                  <a:schemeClr val="lt1">
                    <a:lumMod val="85000"/>
                  </a:scheme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pPr>
            <a:r>
              <a:rPr lang="en-US" sz="3600" baseline="0">
                <a:latin typeface="Calibri" panose="020F0502020204030204" pitchFamily="34" charset="0"/>
                <a:cs typeface="Calibri" panose="020F0502020204030204" pitchFamily="34" charset="0"/>
              </a:rPr>
              <a:t>Potential Energy Savings Based on </a:t>
            </a:r>
          </a:p>
          <a:p>
            <a:pPr algn="ctr">
              <a:defRPr sz="3600" b="1" i="0" u="none" strike="noStrike" kern="1200" baseline="0">
                <a:solidFill>
                  <a:schemeClr val="lt1">
                    <a:lumMod val="85000"/>
                  </a:scheme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pPr>
            <a:r>
              <a:rPr lang="en-US" sz="3600" baseline="0">
                <a:latin typeface="Calibri" panose="020F0502020204030204" pitchFamily="34" charset="0"/>
                <a:cs typeface="Calibri" panose="020F0502020204030204" pitchFamily="34" charset="0"/>
              </a:rPr>
              <a:t>Implementation of EE + RE Measures</a:t>
            </a:r>
            <a:endParaRPr lang="en-US" sz="3600">
              <a:latin typeface="Calibri" panose="020F0502020204030204" pitchFamily="34" charset="0"/>
              <a:cs typeface="Calibri" panose="020F0502020204030204" pitchFamily="34" charset="0"/>
            </a:endParaRPr>
          </a:p>
        </c:rich>
      </c:tx>
      <c:layout>
        <c:manualLayout>
          <c:xMode val="edge"/>
          <c:yMode val="edge"/>
          <c:x val="0.26923292140051985"/>
          <c:y val="6.0431922977254873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16769599044017899"/>
          <c:y val="0.17521835067703401"/>
          <c:w val="0.80452482472976405"/>
          <c:h val="0.54741098844804803"/>
        </c:manualLayout>
      </c:layout>
      <c:areaChart>
        <c:grouping val="standard"/>
        <c:varyColors val="0"/>
        <c:ser>
          <c:idx val="0"/>
          <c:order val="0"/>
          <c:tx>
            <c:strRef>
              <c:f>'WW EE+RE'!$E$1</c:f>
              <c:strCache>
                <c:ptCount val="1"/>
                <c:pt idx="0">
                  <c:v>Baseline Energy Use Benchmark kWh/MG*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>
              <a:innerShdw dist="12700" dir="16200000">
                <a:schemeClr val="lt1">
                  <a:alpha val="75000"/>
                </a:schemeClr>
              </a:innerShdw>
            </a:effectLst>
          </c:spPr>
          <c:dLbls>
            <c:delete val="1"/>
          </c:dLbls>
          <c:cat>
            <c:strRef>
              <c:f>'WW EE+RE'!$A$2:$A$72</c:f>
              <c:strCache>
                <c:ptCount val="66"/>
                <c:pt idx="0">
                  <c:v>Woodstock + PS</c:v>
                </c:pt>
                <c:pt idx="1">
                  <c:v>Warner + PSs</c:v>
                </c:pt>
                <c:pt idx="2">
                  <c:v>Allenstown + PSs</c:v>
                </c:pt>
                <c:pt idx="3">
                  <c:v>Peterborough + PR PS</c:v>
                </c:pt>
                <c:pt idx="4">
                  <c:v>NCWP + PSs</c:v>
                </c:pt>
                <c:pt idx="5">
                  <c:v>Troy</c:v>
                </c:pt>
                <c:pt idx="6">
                  <c:v>Wolfeboro + PSs</c:v>
                </c:pt>
                <c:pt idx="7">
                  <c:v>Henniker + 2PS</c:v>
                </c:pt>
                <c:pt idx="8">
                  <c:v>Rollinsford + PSs</c:v>
                </c:pt>
                <c:pt idx="9">
                  <c:v>Winchester + PSs</c:v>
                </c:pt>
                <c:pt idx="10">
                  <c:v>Jaffrey + PSs</c:v>
                </c:pt>
                <c:pt idx="11">
                  <c:v>Farmington</c:v>
                </c:pt>
                <c:pt idx="12">
                  <c:v>Epping + PSs</c:v>
                </c:pt>
                <c:pt idx="13">
                  <c:v>Plymouth + PSs</c:v>
                </c:pt>
                <c:pt idx="14">
                  <c:v>Colebrook + PSs</c:v>
                </c:pt>
                <c:pt idx="15">
                  <c:v>Durham + PSs</c:v>
                </c:pt>
                <c:pt idx="16">
                  <c:v>Wilton PS</c:v>
                </c:pt>
                <c:pt idx="17">
                  <c:v>Seabrook + PSs</c:v>
                </c:pt>
                <c:pt idx="18">
                  <c:v>Newmarket + PSs</c:v>
                </c:pt>
                <c:pt idx="19">
                  <c:v>Ashland</c:v>
                </c:pt>
                <c:pt idx="20">
                  <c:v>Hooksett + PSs</c:v>
                </c:pt>
                <c:pt idx="21">
                  <c:v>Penacook</c:v>
                </c:pt>
                <c:pt idx="22">
                  <c:v>Sunapee + PSs</c:v>
                </c:pt>
                <c:pt idx="23">
                  <c:v>Waterville Valley</c:v>
                </c:pt>
                <c:pt idx="24">
                  <c:v>Meriden</c:v>
                </c:pt>
                <c:pt idx="25">
                  <c:v>Derry + IPS and EPS</c:v>
                </c:pt>
                <c:pt idx="26">
                  <c:v>Bristol + PSs</c:v>
                </c:pt>
                <c:pt idx="27">
                  <c:v>Canaan + PSs</c:v>
                </c:pt>
                <c:pt idx="28">
                  <c:v>Merrimack + PSs</c:v>
                </c:pt>
                <c:pt idx="29">
                  <c:v>Gorham + PSs</c:v>
                </c:pt>
                <c:pt idx="30">
                  <c:v>Newport + PSs</c:v>
                </c:pt>
                <c:pt idx="31">
                  <c:v>Milford + PSs</c:v>
                </c:pt>
                <c:pt idx="32">
                  <c:v>Rochester + PSs</c:v>
                </c:pt>
                <c:pt idx="33">
                  <c:v>Concord + PSs</c:v>
                </c:pt>
                <c:pt idx="34">
                  <c:v>Conway PSs</c:v>
                </c:pt>
                <c:pt idx="35">
                  <c:v>Keene + PSs</c:v>
                </c:pt>
                <c:pt idx="36">
                  <c:v>Littleton + PSs</c:v>
                </c:pt>
                <c:pt idx="37">
                  <c:v>New London PSs</c:v>
                </c:pt>
                <c:pt idx="38">
                  <c:v>Bay District + PSs</c:v>
                </c:pt>
                <c:pt idx="39">
                  <c:v>Manchester + PSs</c:v>
                </c:pt>
                <c:pt idx="40">
                  <c:v>Enfield PS</c:v>
                </c:pt>
                <c:pt idx="41">
                  <c:v>Somersworth + PSs</c:v>
                </c:pt>
                <c:pt idx="42">
                  <c:v>Claremont + PSs</c:v>
                </c:pt>
                <c:pt idx="43">
                  <c:v>Lincoln + PSs</c:v>
                </c:pt>
                <c:pt idx="44">
                  <c:v>Lisbon + PSs</c:v>
                </c:pt>
                <c:pt idx="45">
                  <c:v>Hanover + PSs</c:v>
                </c:pt>
                <c:pt idx="46">
                  <c:v>Pease + PSs</c:v>
                </c:pt>
                <c:pt idx="47">
                  <c:v>Salem PSs</c:v>
                </c:pt>
                <c:pt idx="48">
                  <c:v>Rye PSs</c:v>
                </c:pt>
                <c:pt idx="49">
                  <c:v>Hampton + PSs</c:v>
                </c:pt>
                <c:pt idx="50">
                  <c:v>Nashua + PSs</c:v>
                </c:pt>
                <c:pt idx="51">
                  <c:v>Laconia PSs</c:v>
                </c:pt>
                <c:pt idx="52">
                  <c:v>Lebanon + PSs</c:v>
                </c:pt>
                <c:pt idx="53">
                  <c:v>WRBP + PSs</c:v>
                </c:pt>
                <c:pt idx="54">
                  <c:v>Dover PSs</c:v>
                </c:pt>
                <c:pt idx="55">
                  <c:v>Lancaster + PSs</c:v>
                </c:pt>
                <c:pt idx="56">
                  <c:v>Contoocook + PS</c:v>
                </c:pt>
                <c:pt idx="57">
                  <c:v>Charlestown + PSs</c:v>
                </c:pt>
                <c:pt idx="58">
                  <c:v>Hinsdale + PSs</c:v>
                </c:pt>
                <c:pt idx="59">
                  <c:v>Cheshire County </c:v>
                </c:pt>
                <c:pt idx="60">
                  <c:v>Bethlehem + PSs</c:v>
                </c:pt>
                <c:pt idx="61">
                  <c:v>Berlin + PSs</c:v>
                </c:pt>
                <c:pt idx="62">
                  <c:v>Dover WWTP</c:v>
                </c:pt>
                <c:pt idx="63">
                  <c:v>Lancaster Grange</c:v>
                </c:pt>
                <c:pt idx="64">
                  <c:v>Greenville + PSs</c:v>
                </c:pt>
                <c:pt idx="65">
                  <c:v>Antrim + PSs</c:v>
                </c:pt>
              </c:strCache>
            </c:strRef>
          </c:cat>
          <c:val>
            <c:numRef>
              <c:f>'WW EE+RE'!$E$2:$E$72</c:f>
              <c:numCache>
                <c:formatCode>0</c:formatCode>
                <c:ptCount val="71"/>
                <c:pt idx="0">
                  <c:v>8575.7027027027034</c:v>
                </c:pt>
                <c:pt idx="1">
                  <c:v>7339.5145631067953</c:v>
                </c:pt>
                <c:pt idx="2">
                  <c:v>7087.7551020408164</c:v>
                </c:pt>
                <c:pt idx="3" formatCode="#,##0">
                  <c:v>8363.1960784313724</c:v>
                </c:pt>
                <c:pt idx="4" formatCode="#,##0">
                  <c:v>6895.4783538214861</c:v>
                </c:pt>
                <c:pt idx="5" formatCode="#,##0">
                  <c:v>12447.807017543859</c:v>
                </c:pt>
                <c:pt idx="6" formatCode="#,##0">
                  <c:v>7284.5486111111104</c:v>
                </c:pt>
                <c:pt idx="7">
                  <c:v>7352.9411764705883</c:v>
                </c:pt>
                <c:pt idx="8">
                  <c:v>4878.3177570093458</c:v>
                </c:pt>
                <c:pt idx="9" formatCode="#,##0">
                  <c:v>5396.7865168539329</c:v>
                </c:pt>
                <c:pt idx="10" formatCode="#,##0">
                  <c:v>5239.5054945054944</c:v>
                </c:pt>
                <c:pt idx="11" formatCode="#,##0">
                  <c:v>7601.2772585669782</c:v>
                </c:pt>
                <c:pt idx="12">
                  <c:v>6210.9890109890111</c:v>
                </c:pt>
                <c:pt idx="13" formatCode="#,##0">
                  <c:v>5323.1832061068699</c:v>
                </c:pt>
                <c:pt idx="14">
                  <c:v>7748.7058823529414</c:v>
                </c:pt>
                <c:pt idx="15" formatCode="#,##0">
                  <c:v>4298.3285714285712</c:v>
                </c:pt>
                <c:pt idx="16">
                  <c:v>3527.0408163265301</c:v>
                </c:pt>
                <c:pt idx="17">
                  <c:v>4649</c:v>
                </c:pt>
                <c:pt idx="18">
                  <c:v>3409.8765432098767</c:v>
                </c:pt>
                <c:pt idx="19" formatCode="#,##0">
                  <c:v>6700.8210180623973</c:v>
                </c:pt>
                <c:pt idx="20" formatCode="#,##0">
                  <c:v>4068.6896551724139</c:v>
                </c:pt>
                <c:pt idx="21" formatCode="#,##0">
                  <c:v>4443.9735099337749</c:v>
                </c:pt>
                <c:pt idx="22">
                  <c:v>2869.3548387096776</c:v>
                </c:pt>
                <c:pt idx="23" formatCode="#,##0">
                  <c:v>3402.047781569966</c:v>
                </c:pt>
                <c:pt idx="24" formatCode="#,##0">
                  <c:v>3399.8069498069499</c:v>
                </c:pt>
                <c:pt idx="25" formatCode="#,##0">
                  <c:v>3957.7038461538464</c:v>
                </c:pt>
                <c:pt idx="26">
                  <c:v>3424.3498817966906</c:v>
                </c:pt>
                <c:pt idx="27">
                  <c:v>4961.9006849315074</c:v>
                </c:pt>
                <c:pt idx="28" formatCode="#,##0">
                  <c:v>3692.109914832075</c:v>
                </c:pt>
                <c:pt idx="29">
                  <c:v>3642.3529411764707</c:v>
                </c:pt>
                <c:pt idx="30">
                  <c:v>2257.3085983510009</c:v>
                </c:pt>
                <c:pt idx="31">
                  <c:v>2367.3887088521237</c:v>
                </c:pt>
                <c:pt idx="32" formatCode="#,##0">
                  <c:v>2493.0917327293319</c:v>
                </c:pt>
                <c:pt idx="33" formatCode="#,##0">
                  <c:v>2575.7646528403966</c:v>
                </c:pt>
                <c:pt idx="34">
                  <c:v>2517.2080000000001</c:v>
                </c:pt>
                <c:pt idx="35" formatCode="#,##0">
                  <c:v>1965.6422200198217</c:v>
                </c:pt>
                <c:pt idx="36">
                  <c:v>2009.0322580645161</c:v>
                </c:pt>
                <c:pt idx="37">
                  <c:v>1577.5224719101125</c:v>
                </c:pt>
                <c:pt idx="38">
                  <c:v>2190.085836909871</c:v>
                </c:pt>
                <c:pt idx="39" formatCode="#,##0">
                  <c:v>1867.005531847637</c:v>
                </c:pt>
                <c:pt idx="40">
                  <c:v>1906.941489361702</c:v>
                </c:pt>
                <c:pt idx="41">
                  <c:v>1997.253787878788</c:v>
                </c:pt>
                <c:pt idx="42">
                  <c:v>1729.6356589147288</c:v>
                </c:pt>
                <c:pt idx="43">
                  <c:v>2340</c:v>
                </c:pt>
                <c:pt idx="44" formatCode="#,##0">
                  <c:v>2773.4498834498836</c:v>
                </c:pt>
                <c:pt idx="45" formatCode="#,##0">
                  <c:v>1977.6572668112799</c:v>
                </c:pt>
                <c:pt idx="46">
                  <c:v>3192.6739926739929</c:v>
                </c:pt>
                <c:pt idx="47">
                  <c:v>1376.1511474930567</c:v>
                </c:pt>
                <c:pt idx="48">
                  <c:v>1230.3534836065573</c:v>
                </c:pt>
                <c:pt idx="49">
                  <c:v>1619.1016548463358</c:v>
                </c:pt>
                <c:pt idx="50">
                  <c:v>1344.7697423108893</c:v>
                </c:pt>
                <c:pt idx="51">
                  <c:v>1239.3179723502303</c:v>
                </c:pt>
                <c:pt idx="52" formatCode="#,##0">
                  <c:v>2021.2177121771217</c:v>
                </c:pt>
                <c:pt idx="53" formatCode="#,##0">
                  <c:v>917.15181370353787</c:v>
                </c:pt>
                <c:pt idx="54">
                  <c:v>658.48733233979135</c:v>
                </c:pt>
                <c:pt idx="55">
                  <c:v>607.94954128440372</c:v>
                </c:pt>
                <c:pt idx="56">
                  <c:v>6834.2872008324666</c:v>
                </c:pt>
                <c:pt idx="57">
                  <c:v>3945.0980392156862</c:v>
                </c:pt>
                <c:pt idx="58">
                  <c:v>1760.6980635907244</c:v>
                </c:pt>
                <c:pt idx="59">
                  <c:v>24486.111111111109</c:v>
                </c:pt>
                <c:pt idx="60">
                  <c:v>3566.5131578947371</c:v>
                </c:pt>
                <c:pt idx="61">
                  <c:v>1272.6480362537764</c:v>
                </c:pt>
                <c:pt idx="62">
                  <c:v>2085.9060402684563</c:v>
                </c:pt>
                <c:pt idx="63">
                  <c:v>2911.1111111111109</c:v>
                </c:pt>
                <c:pt idx="64">
                  <c:v>4798.8505747126437</c:v>
                </c:pt>
                <c:pt idx="65">
                  <c:v>4450.5476190476193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2F5-4896-A94D-7AF0196AEB30}"/>
            </c:ext>
          </c:extLst>
        </c:ser>
        <c:ser>
          <c:idx val="1"/>
          <c:order val="1"/>
          <c:tx>
            <c:strRef>
              <c:f>'WW EE+RE'!$M$1</c:f>
              <c:strCache>
                <c:ptCount val="1"/>
                <c:pt idx="0">
                  <c:v>Estimated New Energy Use Benchmark  kWh/MG+</c:v>
                </c:pt>
              </c:strCache>
            </c:strRef>
          </c:tx>
          <c:spPr>
            <a:solidFill>
              <a:srgbClr val="7030A0"/>
            </a:solidFill>
            <a:ln>
              <a:noFill/>
            </a:ln>
            <a:effectLst>
              <a:innerShdw dist="12700" dir="16200000">
                <a:schemeClr val="lt1">
                  <a:alpha val="75000"/>
                </a:schemeClr>
              </a:innerShdw>
            </a:effectLst>
          </c:spPr>
          <c:dLbls>
            <c:delete val="1"/>
          </c:dLbls>
          <c:cat>
            <c:strRef>
              <c:f>'WW EE+RE'!$A$2:$A$72</c:f>
              <c:strCache>
                <c:ptCount val="66"/>
                <c:pt idx="0">
                  <c:v>Woodstock + PS</c:v>
                </c:pt>
                <c:pt idx="1">
                  <c:v>Warner + PSs</c:v>
                </c:pt>
                <c:pt idx="2">
                  <c:v>Allenstown + PSs</c:v>
                </c:pt>
                <c:pt idx="3">
                  <c:v>Peterborough + PR PS</c:v>
                </c:pt>
                <c:pt idx="4">
                  <c:v>NCWP + PSs</c:v>
                </c:pt>
                <c:pt idx="5">
                  <c:v>Troy</c:v>
                </c:pt>
                <c:pt idx="6">
                  <c:v>Wolfeboro + PSs</c:v>
                </c:pt>
                <c:pt idx="7">
                  <c:v>Henniker + 2PS</c:v>
                </c:pt>
                <c:pt idx="8">
                  <c:v>Rollinsford + PSs</c:v>
                </c:pt>
                <c:pt idx="9">
                  <c:v>Winchester + PSs</c:v>
                </c:pt>
                <c:pt idx="10">
                  <c:v>Jaffrey + PSs</c:v>
                </c:pt>
                <c:pt idx="11">
                  <c:v>Farmington</c:v>
                </c:pt>
                <c:pt idx="12">
                  <c:v>Epping + PSs</c:v>
                </c:pt>
                <c:pt idx="13">
                  <c:v>Plymouth + PSs</c:v>
                </c:pt>
                <c:pt idx="14">
                  <c:v>Colebrook + PSs</c:v>
                </c:pt>
                <c:pt idx="15">
                  <c:v>Durham + PSs</c:v>
                </c:pt>
                <c:pt idx="16">
                  <c:v>Wilton PS</c:v>
                </c:pt>
                <c:pt idx="17">
                  <c:v>Seabrook + PSs</c:v>
                </c:pt>
                <c:pt idx="18">
                  <c:v>Newmarket + PSs</c:v>
                </c:pt>
                <c:pt idx="19">
                  <c:v>Ashland</c:v>
                </c:pt>
                <c:pt idx="20">
                  <c:v>Hooksett + PSs</c:v>
                </c:pt>
                <c:pt idx="21">
                  <c:v>Penacook</c:v>
                </c:pt>
                <c:pt idx="22">
                  <c:v>Sunapee + PSs</c:v>
                </c:pt>
                <c:pt idx="23">
                  <c:v>Waterville Valley</c:v>
                </c:pt>
                <c:pt idx="24">
                  <c:v>Meriden</c:v>
                </c:pt>
                <c:pt idx="25">
                  <c:v>Derry + IPS and EPS</c:v>
                </c:pt>
                <c:pt idx="26">
                  <c:v>Bristol + PSs</c:v>
                </c:pt>
                <c:pt idx="27">
                  <c:v>Canaan + PSs</c:v>
                </c:pt>
                <c:pt idx="28">
                  <c:v>Merrimack + PSs</c:v>
                </c:pt>
                <c:pt idx="29">
                  <c:v>Gorham + PSs</c:v>
                </c:pt>
                <c:pt idx="30">
                  <c:v>Newport + PSs</c:v>
                </c:pt>
                <c:pt idx="31">
                  <c:v>Milford + PSs</c:v>
                </c:pt>
                <c:pt idx="32">
                  <c:v>Rochester + PSs</c:v>
                </c:pt>
                <c:pt idx="33">
                  <c:v>Concord + PSs</c:v>
                </c:pt>
                <c:pt idx="34">
                  <c:v>Conway PSs</c:v>
                </c:pt>
                <c:pt idx="35">
                  <c:v>Keene + PSs</c:v>
                </c:pt>
                <c:pt idx="36">
                  <c:v>Littleton + PSs</c:v>
                </c:pt>
                <c:pt idx="37">
                  <c:v>New London PSs</c:v>
                </c:pt>
                <c:pt idx="38">
                  <c:v>Bay District + PSs</c:v>
                </c:pt>
                <c:pt idx="39">
                  <c:v>Manchester + PSs</c:v>
                </c:pt>
                <c:pt idx="40">
                  <c:v>Enfield PS</c:v>
                </c:pt>
                <c:pt idx="41">
                  <c:v>Somersworth + PSs</c:v>
                </c:pt>
                <c:pt idx="42">
                  <c:v>Claremont + PSs</c:v>
                </c:pt>
                <c:pt idx="43">
                  <c:v>Lincoln + PSs</c:v>
                </c:pt>
                <c:pt idx="44">
                  <c:v>Lisbon + PSs</c:v>
                </c:pt>
                <c:pt idx="45">
                  <c:v>Hanover + PSs</c:v>
                </c:pt>
                <c:pt idx="46">
                  <c:v>Pease + PSs</c:v>
                </c:pt>
                <c:pt idx="47">
                  <c:v>Salem PSs</c:v>
                </c:pt>
                <c:pt idx="48">
                  <c:v>Rye PSs</c:v>
                </c:pt>
                <c:pt idx="49">
                  <c:v>Hampton + PSs</c:v>
                </c:pt>
                <c:pt idx="50">
                  <c:v>Nashua + PSs</c:v>
                </c:pt>
                <c:pt idx="51">
                  <c:v>Laconia PSs</c:v>
                </c:pt>
                <c:pt idx="52">
                  <c:v>Lebanon + PSs</c:v>
                </c:pt>
                <c:pt idx="53">
                  <c:v>WRBP + PSs</c:v>
                </c:pt>
                <c:pt idx="54">
                  <c:v>Dover PSs</c:v>
                </c:pt>
                <c:pt idx="55">
                  <c:v>Lancaster + PSs</c:v>
                </c:pt>
                <c:pt idx="56">
                  <c:v>Contoocook + PS</c:v>
                </c:pt>
                <c:pt idx="57">
                  <c:v>Charlestown + PSs</c:v>
                </c:pt>
                <c:pt idx="58">
                  <c:v>Hinsdale + PSs</c:v>
                </c:pt>
                <c:pt idx="59">
                  <c:v>Cheshire County </c:v>
                </c:pt>
                <c:pt idx="60">
                  <c:v>Bethlehem + PSs</c:v>
                </c:pt>
                <c:pt idx="61">
                  <c:v>Berlin + PSs</c:v>
                </c:pt>
                <c:pt idx="62">
                  <c:v>Dover WWTP</c:v>
                </c:pt>
                <c:pt idx="63">
                  <c:v>Lancaster Grange</c:v>
                </c:pt>
                <c:pt idx="64">
                  <c:v>Greenville + PSs</c:v>
                </c:pt>
                <c:pt idx="65">
                  <c:v>Antrim + PSs</c:v>
                </c:pt>
              </c:strCache>
            </c:strRef>
          </c:cat>
          <c:val>
            <c:numRef>
              <c:f>'WW EE+RE'!$M$2:$M$72</c:f>
              <c:numCache>
                <c:formatCode>0</c:formatCode>
                <c:ptCount val="71"/>
                <c:pt idx="0">
                  <c:v>6341.3783783783783</c:v>
                </c:pt>
                <c:pt idx="1">
                  <c:v>5921.5048543689318</c:v>
                </c:pt>
                <c:pt idx="2">
                  <c:v>5623.4387755102043</c:v>
                </c:pt>
                <c:pt idx="3" formatCode="#,##0">
                  <c:v>5605.166666666667</c:v>
                </c:pt>
                <c:pt idx="4" formatCode="#,##0">
                  <c:v>5565.0668091929447</c:v>
                </c:pt>
                <c:pt idx="5" formatCode="#,##0">
                  <c:v>5548.8596491228072</c:v>
                </c:pt>
                <c:pt idx="6" formatCode="#,##0">
                  <c:v>5515.5671296296296</c:v>
                </c:pt>
                <c:pt idx="7">
                  <c:v>5272.0697167755989</c:v>
                </c:pt>
                <c:pt idx="8">
                  <c:v>4652.0093457943931</c:v>
                </c:pt>
                <c:pt idx="9" formatCode="#,##0">
                  <c:v>4525.5280898876408</c:v>
                </c:pt>
                <c:pt idx="10" formatCode="#,##0">
                  <c:v>4480.6043956043959</c:v>
                </c:pt>
                <c:pt idx="11" formatCode="#,##0">
                  <c:v>4297.8037383177571</c:v>
                </c:pt>
                <c:pt idx="12">
                  <c:v>4064.2967032967031</c:v>
                </c:pt>
                <c:pt idx="13" formatCode="#,##0">
                  <c:v>3840.2061068702292</c:v>
                </c:pt>
                <c:pt idx="14">
                  <c:v>3346.9607843137255</c:v>
                </c:pt>
                <c:pt idx="15" formatCode="#,##0">
                  <c:v>3293.482857142857</c:v>
                </c:pt>
                <c:pt idx="16">
                  <c:v>3105.1020408163263</c:v>
                </c:pt>
                <c:pt idx="17">
                  <c:v>3006.9610894941634</c:v>
                </c:pt>
                <c:pt idx="18">
                  <c:v>2952.2098765432097</c:v>
                </c:pt>
                <c:pt idx="19" formatCode="#,##0">
                  <c:v>2827.8160919540232</c:v>
                </c:pt>
                <c:pt idx="20" formatCode="#,##0">
                  <c:v>2726.3869731800764</c:v>
                </c:pt>
                <c:pt idx="21" formatCode="#,##0">
                  <c:v>2531.6887417218545</c:v>
                </c:pt>
                <c:pt idx="22">
                  <c:v>2441.6774193548385</c:v>
                </c:pt>
                <c:pt idx="23" formatCode="#,##0">
                  <c:v>2397.7474402730377</c:v>
                </c:pt>
                <c:pt idx="24" formatCode="#,##0">
                  <c:v>2368.7258687258691</c:v>
                </c:pt>
                <c:pt idx="25" formatCode="#,##0">
                  <c:v>2178.9923076923078</c:v>
                </c:pt>
                <c:pt idx="26">
                  <c:v>2169.3971631205677</c:v>
                </c:pt>
                <c:pt idx="27">
                  <c:v>2054.7945205479455</c:v>
                </c:pt>
                <c:pt idx="28" formatCode="#,##0">
                  <c:v>2024.2969628796402</c:v>
                </c:pt>
                <c:pt idx="29">
                  <c:v>2015.7705882352941</c:v>
                </c:pt>
                <c:pt idx="30">
                  <c:v>2014.1872791519434</c:v>
                </c:pt>
                <c:pt idx="31">
                  <c:v>1919.1199044857583</c:v>
                </c:pt>
                <c:pt idx="32" formatCode="#,##0">
                  <c:v>1855.4915062287655</c:v>
                </c:pt>
                <c:pt idx="33" formatCode="#,##0">
                  <c:v>1683.6898106402164</c:v>
                </c:pt>
                <c:pt idx="34">
                  <c:v>1624.2</c:v>
                </c:pt>
                <c:pt idx="35" formatCode="#,##0">
                  <c:v>1621.410307234886</c:v>
                </c:pt>
                <c:pt idx="36">
                  <c:v>1609.2620967741937</c:v>
                </c:pt>
                <c:pt idx="37">
                  <c:v>1503.7584269662921</c:v>
                </c:pt>
                <c:pt idx="38">
                  <c:v>1502.8755364806866</c:v>
                </c:pt>
                <c:pt idx="39" formatCode="#,##0">
                  <c:v>1482.6445392761182</c:v>
                </c:pt>
                <c:pt idx="40">
                  <c:v>1480.1595744680851</c:v>
                </c:pt>
                <c:pt idx="41">
                  <c:v>1400.566287878788</c:v>
                </c:pt>
                <c:pt idx="42">
                  <c:v>1363.0949612403101</c:v>
                </c:pt>
                <c:pt idx="43">
                  <c:v>1356.3461538461538</c:v>
                </c:pt>
                <c:pt idx="44" formatCode="#,##0">
                  <c:v>1317.7156177156178</c:v>
                </c:pt>
                <c:pt idx="45" formatCode="#,##0">
                  <c:v>1308.3232104121475</c:v>
                </c:pt>
                <c:pt idx="46">
                  <c:v>1241.4139194139193</c:v>
                </c:pt>
                <c:pt idx="47">
                  <c:v>1196.3528723870779</c:v>
                </c:pt>
                <c:pt idx="48">
                  <c:v>1189.3698770491803</c:v>
                </c:pt>
                <c:pt idx="49">
                  <c:v>1147.2316784869977</c:v>
                </c:pt>
                <c:pt idx="50">
                  <c:v>1107.4718758658908</c:v>
                </c:pt>
                <c:pt idx="51">
                  <c:v>1104.0092165898618</c:v>
                </c:pt>
                <c:pt idx="52" formatCode="#,##0">
                  <c:v>964</c:v>
                </c:pt>
                <c:pt idx="53" formatCode="#,##0">
                  <c:v>774.35244066278551</c:v>
                </c:pt>
                <c:pt idx="54">
                  <c:v>609.28688524590166</c:v>
                </c:pt>
                <c:pt idx="55">
                  <c:v>335.86697247706422</c:v>
                </c:pt>
                <c:pt idx="56">
                  <c:v>187.46097814776275</c:v>
                </c:pt>
                <c:pt idx="57">
                  <c:v>8.4509803921568629</c:v>
                </c:pt>
                <c:pt idx="58">
                  <c:v>3.7532871145111164</c:v>
                </c:pt>
                <c:pt idx="59">
                  <c:v>-184.44444444444443</c:v>
                </c:pt>
                <c:pt idx="60">
                  <c:v>-191.82565789473685</c:v>
                </c:pt>
                <c:pt idx="61">
                  <c:v>-244.60574018126889</c:v>
                </c:pt>
                <c:pt idx="62">
                  <c:v>-289.54697986577179</c:v>
                </c:pt>
                <c:pt idx="63">
                  <c:v>-422.22222222222223</c:v>
                </c:pt>
                <c:pt idx="64">
                  <c:v>-1275.6896551724139</c:v>
                </c:pt>
                <c:pt idx="65">
                  <c:v>-4834.5238095238092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2F5-4896-A94D-7AF0196AEB30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</c:dLbls>
        <c:axId val="109214552"/>
        <c:axId val="109218008"/>
      </c:areaChart>
      <c:catAx>
        <c:axId val="1092145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75" cap="flat" cmpd="sng" algn="ctr">
            <a:solidFill>
              <a:schemeClr val="lt1">
                <a:lumMod val="75000"/>
              </a:schemeClr>
            </a:solidFill>
            <a:round/>
            <a:headEnd type="none" w="sm" len="sm"/>
            <a:tailEnd type="none" w="sm" len="sm"/>
          </a:ln>
          <a:effectLst/>
        </c:spPr>
        <c:txPr>
          <a:bodyPr rot="-2700000" spcFirstLastPara="1" vertOverflow="ellipsis" wrap="square" anchor="ctr" anchorCtr="1"/>
          <a:lstStyle/>
          <a:p>
            <a:pPr>
              <a:defRPr sz="900" b="1" i="0" u="none" strike="noStrike" kern="1200" cap="all" baseline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9218008"/>
        <c:crosses val="autoZero"/>
        <c:auto val="0"/>
        <c:lblAlgn val="ctr"/>
        <c:lblOffset val="100"/>
        <c:tickLblSkip val="1"/>
        <c:noMultiLvlLbl val="0"/>
      </c:catAx>
      <c:valAx>
        <c:axId val="109218008"/>
        <c:scaling>
          <c:orientation val="minMax"/>
          <c:max val="25000"/>
          <c:min val="0"/>
        </c:scaling>
        <c:delete val="0"/>
        <c:axPos val="l"/>
        <c:majorGridlines>
          <c:spPr>
            <a:ln w="9525" cap="flat" cmpd="sng" algn="ctr">
              <a:noFill/>
              <a:prstDash val="sysDot"/>
              <a:round/>
            </a:ln>
            <a:effectLst/>
          </c:spPr>
        </c:majorGridlines>
        <c:title>
          <c:tx>
            <c:rich>
              <a:bodyPr rot="0" spcFirstLastPara="1" vertOverflow="ellipsis" vert="wordArtVert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bg1">
                        <a:lumMod val="9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 b="1" i="0" baseline="0">
                    <a:solidFill>
                      <a:schemeClr val="bg1">
                        <a:lumMod val="95000"/>
                      </a:schemeClr>
                    </a:solidFill>
                    <a:effectLst/>
                  </a:rPr>
                  <a:t>kWh/MG</a:t>
                </a:r>
                <a:endParaRPr lang="en-US" sz="2000" baseline="0">
                  <a:solidFill>
                    <a:schemeClr val="bg1">
                      <a:lumMod val="95000"/>
                    </a:schemeClr>
                  </a:solidFill>
                  <a:effectLst/>
                </a:endParaRPr>
              </a:p>
            </c:rich>
          </c:tx>
          <c:layout>
            <c:manualLayout>
              <c:xMode val="edge"/>
              <c:yMode val="edge"/>
              <c:x val="6.3523011673644894E-2"/>
              <c:y val="0.2833442091583212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0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2000" b="0" i="0" u="none" strike="noStrike" kern="1200" baseline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9214552"/>
        <c:crossesAt val="1"/>
        <c:crossBetween val="midCat"/>
        <c:minorUnit val="50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8.0588203788826321E-2"/>
          <c:y val="0.84817214131837015"/>
          <c:w val="0.90081598704502419"/>
          <c:h val="0.1503399975858483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zero"/>
    <c:showDLblsOverMax val="0"/>
  </c:chart>
  <c:spPr>
    <a:solidFill>
      <a:schemeClr val="tx1"/>
    </a:solidFill>
    <a:ln w="9525" cap="flat" cmpd="sng" algn="ctr">
      <a:solidFill>
        <a:schemeClr val="bg1"/>
      </a:solidFill>
      <a:round/>
    </a:ln>
    <a:effectLst>
      <a:outerShdw blurRad="50800" dist="50800" dir="5400000" algn="ctr" rotWithShape="0">
        <a:schemeClr val="bg1">
          <a:lumMod val="95000"/>
        </a:schemeClr>
      </a:outerShdw>
    </a:effectLst>
  </c:spPr>
  <c:txPr>
    <a:bodyPr/>
    <a:lstStyle/>
    <a:p>
      <a:pPr>
        <a:defRPr/>
      </a:pPr>
      <a:endParaRPr lang="en-US"/>
    </a:p>
  </c:txPr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0.71388</cdr:x>
      <cdr:y>0.54478</cdr:y>
    </cdr:from>
    <cdr:to>
      <cdr:x>0.80798</cdr:x>
      <cdr:y>0.71828</cdr:y>
    </cdr:to>
    <cdr:cxnSp macro="">
      <cdr:nvCxnSpPr>
        <cdr:cNvPr id="4" name="Straight Arrow Connector 3">
          <a:extLst xmlns:a="http://schemas.openxmlformats.org/drawingml/2006/main">
            <a:ext uri="{FF2B5EF4-FFF2-40B4-BE49-F238E27FC236}">
              <a16:creationId xmlns:a16="http://schemas.microsoft.com/office/drawing/2014/main" id="{65FAC2E2-4A71-4C17-4A58-87919EDB1534}"/>
            </a:ext>
          </a:extLst>
        </cdr:cNvPr>
        <cdr:cNvCxnSpPr/>
      </cdr:nvCxnSpPr>
      <cdr:spPr>
        <a:xfrm xmlns:a="http://schemas.openxmlformats.org/drawingml/2006/main">
          <a:off x="10218964" y="3973286"/>
          <a:ext cx="1347107" cy="1265464"/>
        </a:xfrm>
        <a:prstGeom xmlns:a="http://schemas.openxmlformats.org/drawingml/2006/main" prst="straightConnector1">
          <a:avLst/>
        </a:prstGeom>
        <a:ln xmlns:a="http://schemas.openxmlformats.org/drawingml/2006/main" w="38100">
          <a:solidFill>
            <a:srgbClr val="FF0000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0.78232</cdr:x>
      <cdr:y>0.43657</cdr:y>
    </cdr:from>
    <cdr:to>
      <cdr:x>0.92491</cdr:x>
      <cdr:y>0.71455</cdr:y>
    </cdr:to>
    <cdr:cxnSp macro="">
      <cdr:nvCxnSpPr>
        <cdr:cNvPr id="6" name="Straight Arrow Connector 5">
          <a:extLst xmlns:a="http://schemas.openxmlformats.org/drawingml/2006/main">
            <a:ext uri="{FF2B5EF4-FFF2-40B4-BE49-F238E27FC236}">
              <a16:creationId xmlns:a16="http://schemas.microsoft.com/office/drawing/2014/main" id="{DD963E7A-D281-2C4C-5E02-5A7F25E23609}"/>
            </a:ext>
          </a:extLst>
        </cdr:cNvPr>
        <cdr:cNvCxnSpPr/>
      </cdr:nvCxnSpPr>
      <cdr:spPr>
        <a:xfrm xmlns:a="http://schemas.openxmlformats.org/drawingml/2006/main">
          <a:off x="11198678" y="3184072"/>
          <a:ext cx="2041072" cy="2027464"/>
        </a:xfrm>
        <a:prstGeom xmlns:a="http://schemas.openxmlformats.org/drawingml/2006/main" prst="straightConnector1">
          <a:avLst/>
        </a:prstGeom>
        <a:ln xmlns:a="http://schemas.openxmlformats.org/drawingml/2006/main" w="38100">
          <a:solidFill>
            <a:srgbClr val="FF0000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0.81274</cdr:x>
      <cdr:y>0.71082</cdr:y>
    </cdr:from>
    <cdr:to>
      <cdr:x>0.92491</cdr:x>
      <cdr:y>0.72761</cdr:y>
    </cdr:to>
    <cdr:sp macro="" textlink="">
      <cdr:nvSpPr>
        <cdr:cNvPr id="7" name="Rectangle 6">
          <a:extLst xmlns:a="http://schemas.openxmlformats.org/drawingml/2006/main">
            <a:ext uri="{FF2B5EF4-FFF2-40B4-BE49-F238E27FC236}">
              <a16:creationId xmlns:a16="http://schemas.microsoft.com/office/drawing/2014/main" id="{3259B01D-ED2C-83CD-4A5A-6F057E4B081E}"/>
            </a:ext>
          </a:extLst>
        </cdr:cNvPr>
        <cdr:cNvSpPr/>
      </cdr:nvSpPr>
      <cdr:spPr>
        <a:xfrm xmlns:a="http://schemas.openxmlformats.org/drawingml/2006/main">
          <a:off x="11634107" y="5184322"/>
          <a:ext cx="1605643" cy="122464"/>
        </a:xfrm>
        <a:prstGeom xmlns:a="http://schemas.openxmlformats.org/drawingml/2006/main" prst="rect">
          <a:avLst/>
        </a:prstGeom>
        <a:solidFill xmlns:a="http://schemas.openxmlformats.org/drawingml/2006/main">
          <a:srgbClr val="FFFF00"/>
        </a:solidFill>
        <a:ln xmlns:a="http://schemas.openxmlformats.org/drawingml/2006/main">
          <a:solidFill>
            <a:srgbClr val="FFFF00"/>
          </a:solidFill>
        </a:ln>
      </cdr:spPr>
      <cdr:style>
        <a:lnRef xmlns:a="http://schemas.openxmlformats.org/drawingml/2006/main" idx="2">
          <a:schemeClr val="accent1">
            <a:shade val="15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403B5A-21DF-4BBB-8059-B6B192FC641E}" type="datetimeFigureOut">
              <a:rPr lang="en-US" smtClean="0"/>
              <a:t>5/16/2024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1EF503-E31C-4FCE-86D9-0C61A5CBE28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01280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E85901-C268-4AE3-B974-3874163376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8EDCE7-E881-4D4D-952E-F373874D0ECB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5/16/2024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39687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E85901-C268-4AE3-B974-3874163376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8EDCE7-E881-4D4D-952E-F373874D0ECB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5/16/2024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54179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8031033-9688-463F-9614-47F2F5BC6B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2/7/20XX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5B8DB2-C14B-45AC-ACAF-8702DF59C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01DA57-8D4E-4075-9460-4F03DF8AA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0EB13613-B0EE-441F-BE95-C20ED5BBAD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-33556" y="-3643"/>
            <a:ext cx="4613230" cy="6861641"/>
          </a:xfrm>
          <a:custGeom>
            <a:avLst/>
            <a:gdLst>
              <a:gd name="connsiteX0" fmla="*/ 4613230 w 4613230"/>
              <a:gd name="connsiteY0" fmla="*/ 6861641 h 6861641"/>
              <a:gd name="connsiteX1" fmla="*/ 0 w 4613230"/>
              <a:gd name="connsiteY1" fmla="*/ 6861641 h 6861641"/>
              <a:gd name="connsiteX2" fmla="*/ 1788950 w 4613230"/>
              <a:gd name="connsiteY2" fmla="*/ 0 h 6861641"/>
              <a:gd name="connsiteX3" fmla="*/ 4613230 w 4613230"/>
              <a:gd name="connsiteY3" fmla="*/ 0 h 6861641"/>
              <a:gd name="connsiteX4" fmla="*/ 4613230 w 4613230"/>
              <a:gd name="connsiteY4" fmla="*/ 6861641 h 6861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13230" h="6861641">
                <a:moveTo>
                  <a:pt x="4613230" y="6861641"/>
                </a:moveTo>
                <a:lnTo>
                  <a:pt x="0" y="6861641"/>
                </a:lnTo>
                <a:lnTo>
                  <a:pt x="1788950" y="0"/>
                </a:lnTo>
                <a:lnTo>
                  <a:pt x="4613230" y="0"/>
                </a:lnTo>
                <a:lnTo>
                  <a:pt x="4613230" y="6861641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indent="0" algn="ctr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2399D2ED-C606-4FE3-B01C-3A0A39699E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-33556" y="-14280"/>
            <a:ext cx="4615080" cy="10637"/>
          </a:xfrm>
          <a:custGeom>
            <a:avLst/>
            <a:gdLst>
              <a:gd name="connsiteX0" fmla="*/ 4615080 w 4615080"/>
              <a:gd name="connsiteY0" fmla="*/ 10637 h 10637"/>
              <a:gd name="connsiteX1" fmla="*/ 0 w 4615080"/>
              <a:gd name="connsiteY1" fmla="*/ 7095 h 10637"/>
              <a:gd name="connsiteX2" fmla="*/ 1850 w 4615080"/>
              <a:gd name="connsiteY2" fmla="*/ 0 h 10637"/>
              <a:gd name="connsiteX3" fmla="*/ 4615080 w 4615080"/>
              <a:gd name="connsiteY3" fmla="*/ 0 h 10637"/>
              <a:gd name="connsiteX4" fmla="*/ 4615080 w 4615080"/>
              <a:gd name="connsiteY4" fmla="*/ 10637 h 106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15080" h="10637">
                <a:moveTo>
                  <a:pt x="4615080" y="10637"/>
                </a:moveTo>
                <a:lnTo>
                  <a:pt x="0" y="7095"/>
                </a:lnTo>
                <a:lnTo>
                  <a:pt x="1850" y="0"/>
                </a:lnTo>
                <a:lnTo>
                  <a:pt x="4615080" y="0"/>
                </a:lnTo>
                <a:lnTo>
                  <a:pt x="4615080" y="10637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A05C98F-3390-4876-ACE6-6BDD7A931B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-33558" y="0"/>
            <a:ext cx="6705601" cy="80962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26F8EC6-7B48-45CF-933E-F83D29E169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V="1">
            <a:off x="3514060" y="1"/>
            <a:ext cx="510363" cy="6857998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37FFCAA-1618-46D9-B44D-5CE6E225DB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V="1">
            <a:off x="11602477" y="365123"/>
            <a:ext cx="589522" cy="6492877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6F2CA3C-3424-4A00-9FDF-0DC9EFAC2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9340702" y="-10737"/>
            <a:ext cx="2851297" cy="1680049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0FA2E1A-8693-4B6C-ABF7-81B17586C3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-33557" y="6045958"/>
            <a:ext cx="6876857" cy="812042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Picture Placeholder 47">
            <a:extLst>
              <a:ext uri="{FF2B5EF4-FFF2-40B4-BE49-F238E27FC236}">
                <a16:creationId xmlns:a16="http://schemas.microsoft.com/office/drawing/2014/main" id="{C564A0C9-27BD-49AC-A786-23623E329EE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623279" y="0"/>
            <a:ext cx="9568721" cy="6858000"/>
          </a:xfrm>
          <a:custGeom>
            <a:avLst/>
            <a:gdLst>
              <a:gd name="connsiteX0" fmla="*/ 1955447 w 9568721"/>
              <a:gd name="connsiteY0" fmla="*/ 0 h 6858000"/>
              <a:gd name="connsiteX1" fmla="*/ 9568721 w 9568721"/>
              <a:gd name="connsiteY1" fmla="*/ 0 h 6858000"/>
              <a:gd name="connsiteX2" fmla="*/ 9568721 w 9568721"/>
              <a:gd name="connsiteY2" fmla="*/ 6858000 h 6858000"/>
              <a:gd name="connsiteX3" fmla="*/ 0 w 9568721"/>
              <a:gd name="connsiteY3" fmla="*/ 6858000 h 6858000"/>
              <a:gd name="connsiteX4" fmla="*/ 0 w 9568721"/>
              <a:gd name="connsiteY4" fmla="*/ 6857998 h 6858000"/>
              <a:gd name="connsiteX5" fmla="*/ 167446 w 9568721"/>
              <a:gd name="connsiteY5" fmla="*/ 685799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568721" h="6858000">
                <a:moveTo>
                  <a:pt x="1955447" y="0"/>
                </a:moveTo>
                <a:lnTo>
                  <a:pt x="9568721" y="0"/>
                </a:lnTo>
                <a:lnTo>
                  <a:pt x="9568721" y="6858000"/>
                </a:lnTo>
                <a:lnTo>
                  <a:pt x="0" y="6858000"/>
                </a:lnTo>
                <a:lnTo>
                  <a:pt x="0" y="6857998"/>
                </a:lnTo>
                <a:lnTo>
                  <a:pt x="167446" y="6857998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208E3DBC-8B68-468D-8087-25FED9397C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697" y="1040001"/>
            <a:ext cx="3338625" cy="3150159"/>
          </a:xfrm>
        </p:spPr>
        <p:txBody>
          <a:bodyPr anchor="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490C672D-EAE7-4BF2-81BB-72858B251D1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0538" y="4240213"/>
            <a:ext cx="3497262" cy="1801812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>
              <a:buNone/>
              <a:defRPr sz="1600"/>
            </a:lvl2pPr>
            <a:lvl3pPr>
              <a:buNone/>
              <a:defRPr sz="1600"/>
            </a:lvl3pPr>
            <a:lvl4pPr>
              <a:buNone/>
              <a:defRPr sz="1600"/>
            </a:lvl4pPr>
            <a:lvl5pPr>
              <a:buNone/>
              <a:defRPr sz="1600"/>
            </a:lvl5pPr>
          </a:lstStyle>
          <a:p>
            <a:pPr lvl="0"/>
            <a:r>
              <a:rPr lang="en-US" dirty="0"/>
              <a:t>Presentation Name</a:t>
            </a:r>
          </a:p>
        </p:txBody>
      </p:sp>
    </p:spTree>
    <p:extLst>
      <p:ext uri="{BB962C8B-B14F-4D97-AF65-F5344CB8AC3E}">
        <p14:creationId xmlns:p14="http://schemas.microsoft.com/office/powerpoint/2010/main" val="17423684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0_Content 2 column (comparison slid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97C843-C993-4E9C-80DD-3620816E56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91A8E3-B066-4511-9C6E-A3435B64DD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734325"/>
            <a:ext cx="5157787" cy="823912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2800" b="1" cap="all" spc="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E86B63-4102-4802-94D7-F138F80F3E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58237"/>
            <a:ext cx="5157787" cy="3684588"/>
          </a:xfrm>
        </p:spPr>
        <p:txBody>
          <a:bodyPr/>
          <a:lstStyle>
            <a:lvl1pPr marL="283464" indent="-283464">
              <a:defRPr/>
            </a:lvl1pPr>
            <a:lvl2pPr marL="283464" indent="-283464">
              <a:defRPr/>
            </a:lvl2pPr>
            <a:lvl3pPr marL="283464" indent="-283464">
              <a:defRPr/>
            </a:lvl3pPr>
            <a:lvl4pPr marL="283464" indent="-283464">
              <a:defRPr/>
            </a:lvl4pPr>
            <a:lvl5pPr marL="283464" indent="-283464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C924765-08A7-4A60-86DC-DC420F60BB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734325"/>
            <a:ext cx="5183188" cy="823912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2800" b="1" cap="all" spc="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4AA2795-EFB6-4000-8F25-FBB62646C0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58237"/>
            <a:ext cx="5183188" cy="3684588"/>
          </a:xfrm>
        </p:spPr>
        <p:txBody>
          <a:bodyPr/>
          <a:lstStyle>
            <a:lvl1pPr marL="283464" indent="-283464">
              <a:defRPr/>
            </a:lvl1pPr>
            <a:lvl2pPr marL="283464" indent="-283464">
              <a:defRPr/>
            </a:lvl2pPr>
            <a:lvl3pPr marL="283464" indent="-283464">
              <a:defRPr/>
            </a:lvl3pPr>
            <a:lvl4pPr marL="283464" indent="-283464">
              <a:defRPr/>
            </a:lvl4pPr>
            <a:lvl5pPr marL="283464" indent="-283464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C3A07E3-59E1-4EBD-9687-4B6ABE96AC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942CFB-FE12-494A-9C41-3CB90F07B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2/7/20XX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CF7BB23-7539-4674-8B66-ACEFF9468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10309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ontent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97C843-C993-4E9C-80DD-3620816E56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91A8E3-B066-4511-9C6E-A3435B64DD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734325"/>
            <a:ext cx="3200400" cy="823912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2400" b="1" cap="all" spc="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E86B63-4102-4802-94D7-F138F80F3E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58237"/>
            <a:ext cx="3200400" cy="3684588"/>
          </a:xfrm>
        </p:spPr>
        <p:txBody>
          <a:bodyPr>
            <a:normAutofit/>
          </a:bodyPr>
          <a:lstStyle>
            <a:lvl1pPr marL="283464" indent="-283464">
              <a:defRPr sz="2000"/>
            </a:lvl1pPr>
            <a:lvl2pPr marL="283464" indent="-283464">
              <a:defRPr sz="2000"/>
            </a:lvl2pPr>
            <a:lvl3pPr marL="283464" indent="-283464">
              <a:defRPr sz="2000"/>
            </a:lvl3pPr>
            <a:lvl4pPr marL="283464" indent="-283464">
              <a:defRPr sz="2000"/>
            </a:lvl4pPr>
            <a:lvl5pPr marL="283464" indent="-283464"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C924765-08A7-4A60-86DC-DC420F60BB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495800" y="1734325"/>
            <a:ext cx="3200400" cy="823912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2400" b="1" cap="all" spc="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4AA2795-EFB6-4000-8F25-FBB62646C0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495800" y="2558237"/>
            <a:ext cx="3200400" cy="3684588"/>
          </a:xfrm>
        </p:spPr>
        <p:txBody>
          <a:bodyPr>
            <a:normAutofit/>
          </a:bodyPr>
          <a:lstStyle>
            <a:lvl1pPr marL="283464" indent="-283464">
              <a:defRPr sz="2000"/>
            </a:lvl1pPr>
            <a:lvl2pPr marL="283464" indent="-283464">
              <a:defRPr sz="2000"/>
            </a:lvl2pPr>
            <a:lvl3pPr marL="283464" indent="-283464">
              <a:defRPr sz="2000"/>
            </a:lvl3pPr>
            <a:lvl4pPr marL="283464" indent="-283464">
              <a:defRPr sz="2000"/>
            </a:lvl4pPr>
            <a:lvl5pPr marL="283464" indent="-283464"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90851D2E-FEBE-45BF-A78F-C1F61B6C385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51812" y="1734325"/>
            <a:ext cx="3200400" cy="823912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2400" b="1" cap="all" spc="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4135C99B-A268-4617-89C4-8F3AA2AAA69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151812" y="2558237"/>
            <a:ext cx="3200400" cy="3684588"/>
          </a:xfrm>
        </p:spPr>
        <p:txBody>
          <a:bodyPr>
            <a:normAutofit/>
          </a:bodyPr>
          <a:lstStyle>
            <a:lvl1pPr marL="283464" indent="-283464">
              <a:defRPr sz="2000"/>
            </a:lvl1pPr>
            <a:lvl2pPr marL="283464" indent="-283464">
              <a:defRPr sz="2000"/>
            </a:lvl2pPr>
            <a:lvl3pPr marL="283464" indent="-283464">
              <a:defRPr sz="2000"/>
            </a:lvl3pPr>
            <a:lvl4pPr marL="283464" indent="-283464">
              <a:defRPr sz="2000"/>
            </a:lvl4pPr>
            <a:lvl5pPr marL="283464" indent="-283464"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C3A07E3-59E1-4EBD-9687-4B6ABE96AC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942CFB-FE12-494A-9C41-3CB90F07B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2/7/20XX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CF7BB23-7539-4674-8B66-ACEFF9468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02552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69FC1870-C7ED-435A-8479-DFD344B937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1" y="533400"/>
            <a:ext cx="5496636" cy="1685898"/>
          </a:xfrm>
        </p:spPr>
        <p:txBody>
          <a:bodyPr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855DAF2-123D-4C27-95D2-974B571079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1" y="2229347"/>
            <a:ext cx="5496636" cy="382174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5B8DB2-C14B-45AC-ACAF-8702DF59C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E3769467-BA9B-49FE-B40A-419EF32766C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186070" y="0"/>
            <a:ext cx="2463897" cy="342900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77878E15-1592-426F-A454-7F456822456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649155" y="0"/>
            <a:ext cx="2539797" cy="342900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Picture Placeholder 11">
            <a:extLst>
              <a:ext uri="{FF2B5EF4-FFF2-40B4-BE49-F238E27FC236}">
                <a16:creationId xmlns:a16="http://schemas.microsoft.com/office/drawing/2014/main" id="{E318F348-8CAC-4ADD-8162-E88487E44EB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186070" y="3383280"/>
            <a:ext cx="2463897" cy="347472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Picture Placeholder 11">
            <a:extLst>
              <a:ext uri="{FF2B5EF4-FFF2-40B4-BE49-F238E27FC236}">
                <a16:creationId xmlns:a16="http://schemas.microsoft.com/office/drawing/2014/main" id="{C762F208-8E03-4B5E-9F11-0F01147F6A4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649155" y="3383280"/>
            <a:ext cx="2539797" cy="347472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8031033-9688-463F-9614-47F2F5BC6B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2/7/20XX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01DA57-8D4E-4075-9460-4F03DF8AA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12CC964-A50B-4C29-B4E4-2C30BB34CCF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97113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16AF1A06-62E5-489E-B58B-735C8C7AC1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6159" y="685800"/>
            <a:ext cx="6238688" cy="1382233"/>
          </a:xfrm>
        </p:spPr>
        <p:txBody>
          <a:bodyPr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F69C6C4F-4058-4399-B572-5BE848DDF8B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-7444"/>
            <a:ext cx="4966447" cy="6846394"/>
          </a:xfrm>
          <a:custGeom>
            <a:avLst/>
            <a:gdLst>
              <a:gd name="connsiteX0" fmla="*/ 0 w 4966447"/>
              <a:gd name="connsiteY0" fmla="*/ 0 h 6846394"/>
              <a:gd name="connsiteX1" fmla="*/ 4966447 w 4966447"/>
              <a:gd name="connsiteY1" fmla="*/ 0 h 6846394"/>
              <a:gd name="connsiteX2" fmla="*/ 3362258 w 4966447"/>
              <a:gd name="connsiteY2" fmla="*/ 6846394 h 6846394"/>
              <a:gd name="connsiteX3" fmla="*/ 0 w 4966447"/>
              <a:gd name="connsiteY3" fmla="*/ 6846394 h 6846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66447" h="6846394">
                <a:moveTo>
                  <a:pt x="0" y="0"/>
                </a:moveTo>
                <a:lnTo>
                  <a:pt x="4966447" y="0"/>
                </a:lnTo>
                <a:lnTo>
                  <a:pt x="3362258" y="6846394"/>
                </a:lnTo>
                <a:lnTo>
                  <a:pt x="0" y="6846394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5B8DB2-C14B-45AC-ACAF-8702DF59C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Sample Footer Text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C26D8E8-8E78-469E-8668-51D3E4C11F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6158" y="2301949"/>
            <a:ext cx="6238687" cy="4022650"/>
          </a:xfrm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8031033-9688-463F-9614-47F2F5BC6B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2/7/20XX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01DA57-8D4E-4075-9460-4F03DF8AA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D096BF3-A78D-4B37-892C-A0C3271185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3627455" y="-19394"/>
            <a:ext cx="806149" cy="6877392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94780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8031033-9688-463F-9614-47F2F5BC6B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2/7/20XX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5B8DB2-C14B-45AC-ACAF-8702DF59C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01DA57-8D4E-4075-9460-4F03DF8AA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70231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0DB3-A8FF-4ABB-9E2E-D960422260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3025308"/>
          </a:xfrm>
        </p:spPr>
        <p:txBody>
          <a:bodyPr anchor="b">
            <a:normAutofit/>
          </a:bodyPr>
          <a:lstStyle>
            <a:lvl1pPr algn="ctr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EE0618-75D7-410F-859C-CDF53BC53E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386729"/>
            <a:ext cx="9144000" cy="1135529"/>
          </a:xfrm>
        </p:spPr>
        <p:txBody>
          <a:bodyPr>
            <a:normAutofit/>
          </a:bodyPr>
          <a:lstStyle>
            <a:lvl1pPr marL="0" indent="0" algn="ctr">
              <a:lnSpc>
                <a:spcPct val="120000"/>
              </a:lnSpc>
              <a:buNone/>
              <a:defRPr sz="1800" b="1" cap="all" spc="3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237F11-76DB-4DD9-9747-3F38D05BA0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2/7/20XX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59F581-81B0-44B3-ABA5-A25CA4BAE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10D591-ADCF-4300-8282-72AE357F3D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99701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0A1BE8-ECC1-4027-B16E-C7BECCA9DF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46C7E1-471A-46AA-8068-98E68C0C2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7C9F8F-EC48-4D16-B4C6-023A7B607B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2/7/20XX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9FA5B3-F726-417B-932A-B93E0C8F5A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7D21F1-1A24-43EA-AB09-3024C491E8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45154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16569-B648-4D50-BEB8-E8DAE24D68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0831B3-A1FD-470C-BEEE-4CFB441502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24493"/>
            <a:ext cx="5181600" cy="42524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F34A17-C244-438C-9AE3-FB9B3CE3BD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24493"/>
            <a:ext cx="5181600" cy="42524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CFA3AA-3FC1-4B98-8F99-1726F1AC0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2/7/20XX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E10883-BACC-41A1-9067-ECFDB937D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7660A2-13C9-4432-A6EB-A4FF3D78F1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36795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5841DB-C73C-4968-B434-A6AA14DAF6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08152BF-92C7-4BF5-A9DB-16A0BF0F5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2/7/20XX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289DB7-F492-4037-A439-D70F7E556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FA96F1-8B8A-4E83-B3C2-E10DE522A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59756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8031033-9688-463F-9614-47F2F5BC6B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2/7/20XX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5B8DB2-C14B-45AC-ACAF-8702DF59C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01DA57-8D4E-4075-9460-4F03DF8AA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57525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4">
            <a:extLst>
              <a:ext uri="{FF2B5EF4-FFF2-40B4-BE49-F238E27FC236}">
                <a16:creationId xmlns:a16="http://schemas.microsoft.com/office/drawing/2014/main" id="{CA046725-2805-431E-AA4E-0B018DFB3E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23">
            <a:extLst>
              <a:ext uri="{FF2B5EF4-FFF2-40B4-BE49-F238E27FC236}">
                <a16:creationId xmlns:a16="http://schemas.microsoft.com/office/drawing/2014/main" id="{3C30A62C-FEC9-4F1D-976E-DB003592FD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0" y="-5979"/>
            <a:ext cx="5111086" cy="6932218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121508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215089 w 6125882"/>
              <a:gd name="connsiteY4" fmla="*/ 0 h 6857998"/>
              <a:gd name="connsiteX0" fmla="*/ 1222204 w 6132997"/>
              <a:gd name="connsiteY0" fmla="*/ 0 h 6881904"/>
              <a:gd name="connsiteX1" fmla="*/ 6132997 w 6132997"/>
              <a:gd name="connsiteY1" fmla="*/ 0 h 6881904"/>
              <a:gd name="connsiteX2" fmla="*/ 6132997 w 6132997"/>
              <a:gd name="connsiteY2" fmla="*/ 6857998 h 6881904"/>
              <a:gd name="connsiteX3" fmla="*/ 0 w 6132997"/>
              <a:gd name="connsiteY3" fmla="*/ 6881904 h 6881904"/>
              <a:gd name="connsiteX4" fmla="*/ 1222204 w 6132997"/>
              <a:gd name="connsiteY4" fmla="*/ 0 h 6881904"/>
              <a:gd name="connsiteX0" fmla="*/ 1348644 w 6132997"/>
              <a:gd name="connsiteY0" fmla="*/ 0 h 6893857"/>
              <a:gd name="connsiteX1" fmla="*/ 6132997 w 6132997"/>
              <a:gd name="connsiteY1" fmla="*/ 11953 h 6893857"/>
              <a:gd name="connsiteX2" fmla="*/ 6132997 w 6132997"/>
              <a:gd name="connsiteY2" fmla="*/ 6869951 h 6893857"/>
              <a:gd name="connsiteX3" fmla="*/ 0 w 6132997"/>
              <a:gd name="connsiteY3" fmla="*/ 6893857 h 6893857"/>
              <a:gd name="connsiteX4" fmla="*/ 1348644 w 6132997"/>
              <a:gd name="connsiteY4" fmla="*/ 0 h 6893857"/>
              <a:gd name="connsiteX0" fmla="*/ 1457021 w 6132997"/>
              <a:gd name="connsiteY0" fmla="*/ 0 h 6893857"/>
              <a:gd name="connsiteX1" fmla="*/ 6132997 w 6132997"/>
              <a:gd name="connsiteY1" fmla="*/ 11953 h 6893857"/>
              <a:gd name="connsiteX2" fmla="*/ 6132997 w 6132997"/>
              <a:gd name="connsiteY2" fmla="*/ 6869951 h 6893857"/>
              <a:gd name="connsiteX3" fmla="*/ 0 w 6132997"/>
              <a:gd name="connsiteY3" fmla="*/ 6893857 h 6893857"/>
              <a:gd name="connsiteX4" fmla="*/ 1457021 w 6132997"/>
              <a:gd name="connsiteY4" fmla="*/ 0 h 6893857"/>
              <a:gd name="connsiteX0" fmla="*/ 1754909 w 6430885"/>
              <a:gd name="connsiteY0" fmla="*/ 0 h 6869951"/>
              <a:gd name="connsiteX1" fmla="*/ 6430885 w 6430885"/>
              <a:gd name="connsiteY1" fmla="*/ 11953 h 6869951"/>
              <a:gd name="connsiteX2" fmla="*/ 6430885 w 6430885"/>
              <a:gd name="connsiteY2" fmla="*/ 6869951 h 6869951"/>
              <a:gd name="connsiteX3" fmla="*/ 0 w 6430885"/>
              <a:gd name="connsiteY3" fmla="*/ 6869951 h 6869951"/>
              <a:gd name="connsiteX4" fmla="*/ 1754909 w 6430885"/>
              <a:gd name="connsiteY4" fmla="*/ 0 h 6869951"/>
              <a:gd name="connsiteX0" fmla="*/ 2023235 w 6699211"/>
              <a:gd name="connsiteY0" fmla="*/ 0 h 6869951"/>
              <a:gd name="connsiteX1" fmla="*/ 6699211 w 6699211"/>
              <a:gd name="connsiteY1" fmla="*/ 11953 h 6869951"/>
              <a:gd name="connsiteX2" fmla="*/ 6699211 w 6699211"/>
              <a:gd name="connsiteY2" fmla="*/ 6869951 h 6869951"/>
              <a:gd name="connsiteX3" fmla="*/ 0 w 6699211"/>
              <a:gd name="connsiteY3" fmla="*/ 6856303 h 6869951"/>
              <a:gd name="connsiteX4" fmla="*/ 2023235 w 6699211"/>
              <a:gd name="connsiteY4" fmla="*/ 0 h 6869951"/>
              <a:gd name="connsiteX0" fmla="*/ 2702995 w 6699211"/>
              <a:gd name="connsiteY0" fmla="*/ 42638 h 6857998"/>
              <a:gd name="connsiteX1" fmla="*/ 6699211 w 6699211"/>
              <a:gd name="connsiteY1" fmla="*/ 0 h 6857998"/>
              <a:gd name="connsiteX2" fmla="*/ 6699211 w 6699211"/>
              <a:gd name="connsiteY2" fmla="*/ 6857998 h 6857998"/>
              <a:gd name="connsiteX3" fmla="*/ 0 w 6699211"/>
              <a:gd name="connsiteY3" fmla="*/ 6844350 h 6857998"/>
              <a:gd name="connsiteX4" fmla="*/ 2702995 w 6699211"/>
              <a:gd name="connsiteY4" fmla="*/ 42638 h 685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9211" h="6857998">
                <a:moveTo>
                  <a:pt x="2702995" y="42638"/>
                </a:moveTo>
                <a:lnTo>
                  <a:pt x="6699211" y="0"/>
                </a:lnTo>
                <a:lnTo>
                  <a:pt x="6699211" y="6857998"/>
                </a:lnTo>
                <a:lnTo>
                  <a:pt x="0" y="6844350"/>
                </a:lnTo>
                <a:lnTo>
                  <a:pt x="2702995" y="42638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CA2C262-0DF7-4EBE-8F23-D1240B3BB5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485" y="675167"/>
            <a:ext cx="3761862" cy="3055078"/>
          </a:xfrm>
        </p:spPr>
        <p:txBody>
          <a:bodyPr anchor="t"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30E531D-ED29-45E2-A30F-0363B29E05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7424" y="533400"/>
            <a:ext cx="3794512" cy="5797237"/>
          </a:xfrm>
        </p:spPr>
        <p:txBody>
          <a:bodyPr anchor="ctr">
            <a:normAutofit/>
          </a:bodyPr>
          <a:lstStyle>
            <a:lvl1pPr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5B8DB2-C14B-45AC-ACAF-8702DF59C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801F434-3E0E-40D9-A2D3-857BAE77D1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5" idx="2"/>
          </p:cNvCxnSpPr>
          <p:nvPr userDrawn="1"/>
        </p:nvCxnSpPr>
        <p:spPr>
          <a:xfrm flipH="1" flipV="1">
            <a:off x="0" y="5329451"/>
            <a:ext cx="6096000" cy="1528549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D44F5C56-0053-4E4A-BFFF-E98E7B91CCA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531096" y="0"/>
            <a:ext cx="2660904" cy="342900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Picture Placeholder 12">
            <a:extLst>
              <a:ext uri="{FF2B5EF4-FFF2-40B4-BE49-F238E27FC236}">
                <a16:creationId xmlns:a16="http://schemas.microsoft.com/office/drawing/2014/main" id="{226008DD-DEA7-4900-8D76-128694E1232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531096" y="3383280"/>
            <a:ext cx="2660904" cy="347472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8031033-9688-463F-9614-47F2F5BC6B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2/7/20XX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01DA57-8D4E-4075-9460-4F03DF8AA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98517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4">
            <a:extLst>
              <a:ext uri="{FF2B5EF4-FFF2-40B4-BE49-F238E27FC236}">
                <a16:creationId xmlns:a16="http://schemas.microsoft.com/office/drawing/2014/main" id="{943FF111-78CB-4983-B8F5-B6B8AB608E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7213E2B-F1F4-4058-B2C2-73EC82E307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83790" y="1064715"/>
            <a:ext cx="6153912" cy="3922755"/>
          </a:xfrm>
        </p:spPr>
        <p:txBody>
          <a:bodyPr>
            <a:normAutofit/>
          </a:bodyPr>
          <a:lstStyle>
            <a:lvl1pPr algn="l">
              <a:defRPr sz="4400"/>
            </a:lvl1pPr>
          </a:lstStyle>
          <a:p>
            <a:pPr algn="r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6F3C210C-32A8-4833-93AA-B97D51CEA9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83790" y="5033339"/>
            <a:ext cx="6157951" cy="943386"/>
          </a:xfrm>
        </p:spPr>
        <p:txBody>
          <a:bodyPr/>
          <a:lstStyle>
            <a:lvl1pPr>
              <a:buNone/>
              <a:defRPr/>
            </a:lvl1pPr>
          </a:lstStyle>
          <a:p>
            <a:pPr algn="r"/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9FA8250-8F05-4500-98CD-AD8B9E2BAB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3418764" y="0"/>
            <a:ext cx="815637" cy="6857348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F4A7590-29E0-4C43-A12B-EE5A8672A9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0" y="5468380"/>
            <a:ext cx="6096000" cy="1389619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8440C747-2FA3-4C97-A0A7-52520A197E2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822" y="0"/>
            <a:ext cx="4811317" cy="6857998"/>
          </a:xfrm>
          <a:custGeom>
            <a:avLst/>
            <a:gdLst>
              <a:gd name="connsiteX0" fmla="*/ 0 w 4811317"/>
              <a:gd name="connsiteY0" fmla="*/ 0 h 6857998"/>
              <a:gd name="connsiteX1" fmla="*/ 4811317 w 4811317"/>
              <a:gd name="connsiteY1" fmla="*/ 0 h 6857998"/>
              <a:gd name="connsiteX2" fmla="*/ 2712446 w 4811317"/>
              <a:gd name="connsiteY2" fmla="*/ 6857998 h 6857998"/>
              <a:gd name="connsiteX3" fmla="*/ 0 w 4811317"/>
              <a:gd name="connsiteY3" fmla="*/ 6857998 h 685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11317" h="6857998">
                <a:moveTo>
                  <a:pt x="0" y="0"/>
                </a:moveTo>
                <a:lnTo>
                  <a:pt x="4811317" y="0"/>
                </a:lnTo>
                <a:lnTo>
                  <a:pt x="2712446" y="6857998"/>
                </a:lnTo>
                <a:lnTo>
                  <a:pt x="0" y="6857998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5B8DB2-C14B-45AC-ACAF-8702DF59C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8031033-9688-463F-9614-47F2F5BC6B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2/7/20XX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01DA57-8D4E-4075-9460-4F03DF8AA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60468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2CBE2C-9DAA-489D-AC88-15CBBA8A9B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E124BE-E494-445A-A4FB-A2A8F28F0C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2446DE-9A32-4774-9F7C-86678CA90E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00115D-61B3-46D0-B4D3-30C374B526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2/7/20XX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3C2AFC-D0F8-469F-B1E0-123C2E066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B9BCDA-9EF7-4531-8021-AF7B30751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91958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0AE558-F89F-4688-94E5-77F37D49F1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BCD35AF-8CA2-49BB-BAE9-F29A0186EC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5CAA98-55BD-4118-A8AF-D603060784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BFF4C5-82A8-4AD8-B7E2-2882F6576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2/7/20XX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60B401-B64F-417B-8AD6-581A22E5E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24BD4C-7149-44BF-8150-F72CAA95A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05265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47DD6-3241-4FA5-BB5B-CB99E06B532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5/16/2024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9A0B4-CDC1-487F-BDB4-509F3F1969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37045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4">
            <a:extLst>
              <a:ext uri="{FF2B5EF4-FFF2-40B4-BE49-F238E27FC236}">
                <a16:creationId xmlns:a16="http://schemas.microsoft.com/office/drawing/2014/main" id="{F3DC9447-F266-4B2E-8776-377FB587EE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7F96C23-62A5-470B-9372-638145350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93734" y="557304"/>
            <a:ext cx="5355265" cy="1625731"/>
          </a:xfrm>
        </p:spPr>
        <p:txBody>
          <a:bodyPr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4B16D8F-69C0-44C7-95EE-6C7CDECACD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V="1">
            <a:off x="4576137" y="0"/>
            <a:ext cx="668374" cy="68580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E8FA2190-55B9-429E-AE43-1A9A41DBEBF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0"/>
            <a:ext cx="4742121" cy="3434316"/>
          </a:xfrm>
          <a:custGeom>
            <a:avLst/>
            <a:gdLst>
              <a:gd name="connsiteX0" fmla="*/ 0 w 4742121"/>
              <a:gd name="connsiteY0" fmla="*/ 0 h 3434316"/>
              <a:gd name="connsiteX1" fmla="*/ 4306186 w 4742121"/>
              <a:gd name="connsiteY1" fmla="*/ 0 h 3434316"/>
              <a:gd name="connsiteX2" fmla="*/ 4742121 w 4742121"/>
              <a:gd name="connsiteY2" fmla="*/ 3434316 h 3434316"/>
              <a:gd name="connsiteX3" fmla="*/ 0 w 4742121"/>
              <a:gd name="connsiteY3" fmla="*/ 3434316 h 3434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42121" h="3434316">
                <a:moveTo>
                  <a:pt x="0" y="0"/>
                </a:moveTo>
                <a:lnTo>
                  <a:pt x="4306186" y="0"/>
                </a:lnTo>
                <a:lnTo>
                  <a:pt x="4742121" y="3434316"/>
                </a:lnTo>
                <a:lnTo>
                  <a:pt x="0" y="3434316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B2EDFEAD-E435-414E-A9BA-4119679CBA6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5" y="3432620"/>
            <a:ext cx="5178056" cy="3425380"/>
          </a:xfrm>
          <a:custGeom>
            <a:avLst/>
            <a:gdLst>
              <a:gd name="connsiteX0" fmla="*/ 0 w 5178056"/>
              <a:gd name="connsiteY0" fmla="*/ 0 h 3425380"/>
              <a:gd name="connsiteX1" fmla="*/ 4742581 w 5178056"/>
              <a:gd name="connsiteY1" fmla="*/ 0 h 3425380"/>
              <a:gd name="connsiteX2" fmla="*/ 5178056 w 5178056"/>
              <a:gd name="connsiteY2" fmla="*/ 3425380 h 3425380"/>
              <a:gd name="connsiteX3" fmla="*/ 0 w 5178056"/>
              <a:gd name="connsiteY3" fmla="*/ 3425380 h 3425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8056" h="3425380">
                <a:moveTo>
                  <a:pt x="0" y="0"/>
                </a:moveTo>
                <a:lnTo>
                  <a:pt x="4742581" y="0"/>
                </a:lnTo>
                <a:lnTo>
                  <a:pt x="5178056" y="3425380"/>
                </a:lnTo>
                <a:lnTo>
                  <a:pt x="0" y="3425380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7C28F12-C8E8-444E-8B69-9A05616043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93734" y="2183035"/>
            <a:ext cx="5355266" cy="4121845"/>
          </a:xfrm>
        </p:spPr>
        <p:txBody>
          <a:bodyPr anchor="ctr">
            <a:norm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5B8DB2-C14B-45AC-ACAF-8702DF59C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Sample Footer Text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8031033-9688-463F-9614-47F2F5BC6B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2/7/20XX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01DA57-8D4E-4075-9460-4F03DF8AA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55653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ubtitle 2">
            <a:extLst>
              <a:ext uri="{FF2B5EF4-FFF2-40B4-BE49-F238E27FC236}">
                <a16:creationId xmlns:a16="http://schemas.microsoft.com/office/drawing/2014/main" id="{49714512-90F0-4B35-94F8-E1B4DCE963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67750" y="975816"/>
            <a:ext cx="2979897" cy="1264340"/>
          </a:xfrm>
        </p:spPr>
        <p:txBody>
          <a:bodyPr anchor="b">
            <a:normAutofit/>
          </a:bodyPr>
          <a:lstStyle>
            <a:lvl1pPr>
              <a:buNone/>
              <a:defRPr/>
            </a:lvl1pPr>
          </a:lstStyle>
          <a:p>
            <a:pPr algn="l"/>
            <a:r>
              <a:rPr lang="en-US" sz="1600"/>
              <a:t>Click to edit Master subtitle style</a:t>
            </a:r>
            <a:endParaRPr lang="en-US" sz="1600" dirty="0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44895DE7-C22A-447F-B81A-BDCA25CAF27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208292" y="3"/>
            <a:ext cx="8997356" cy="4581079"/>
          </a:xfrm>
          <a:custGeom>
            <a:avLst/>
            <a:gdLst>
              <a:gd name="connsiteX0" fmla="*/ 0 w 8997356"/>
              <a:gd name="connsiteY0" fmla="*/ 0 h 4581079"/>
              <a:gd name="connsiteX1" fmla="*/ 8983708 w 8997356"/>
              <a:gd name="connsiteY1" fmla="*/ 0 h 4581079"/>
              <a:gd name="connsiteX2" fmla="*/ 8997356 w 8997356"/>
              <a:gd name="connsiteY2" fmla="*/ 893928 h 4581079"/>
              <a:gd name="connsiteX3" fmla="*/ 4060801 w 8997356"/>
              <a:gd name="connsiteY3" fmla="*/ 4581079 h 4581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997356" h="4581079">
                <a:moveTo>
                  <a:pt x="0" y="0"/>
                </a:moveTo>
                <a:lnTo>
                  <a:pt x="8983708" y="0"/>
                </a:lnTo>
                <a:lnTo>
                  <a:pt x="8997356" y="893928"/>
                </a:lnTo>
                <a:lnTo>
                  <a:pt x="4060801" y="4581079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A5B5EF63-EEAA-4B07-A2B8-2483452BBA3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243070" y="883420"/>
            <a:ext cx="4948931" cy="5974580"/>
          </a:xfrm>
          <a:custGeom>
            <a:avLst/>
            <a:gdLst>
              <a:gd name="connsiteX0" fmla="*/ 4948931 w 4948931"/>
              <a:gd name="connsiteY0" fmla="*/ 0 h 5974580"/>
              <a:gd name="connsiteX1" fmla="*/ 4948931 w 4948931"/>
              <a:gd name="connsiteY1" fmla="*/ 5974580 h 5974580"/>
              <a:gd name="connsiteX2" fmla="*/ 2028713 w 4948931"/>
              <a:gd name="connsiteY2" fmla="*/ 5974580 h 5974580"/>
              <a:gd name="connsiteX3" fmla="*/ 0 w 4948931"/>
              <a:gd name="connsiteY3" fmla="*/ 3710792 h 5974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48931" h="5974580">
                <a:moveTo>
                  <a:pt x="4948931" y="0"/>
                </a:moveTo>
                <a:lnTo>
                  <a:pt x="4948931" y="5974580"/>
                </a:lnTo>
                <a:lnTo>
                  <a:pt x="2028713" y="5974580"/>
                </a:lnTo>
                <a:lnTo>
                  <a:pt x="0" y="3710792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C4F9D0F6-DE6A-44A3-9D9E-A53D0C22924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234997" y="4574265"/>
            <a:ext cx="5074516" cy="2298983"/>
          </a:xfrm>
          <a:custGeom>
            <a:avLst/>
            <a:gdLst>
              <a:gd name="connsiteX0" fmla="*/ 3034176 w 5074516"/>
              <a:gd name="connsiteY0" fmla="*/ 0 h 2298983"/>
              <a:gd name="connsiteX1" fmla="*/ 5074516 w 5074516"/>
              <a:gd name="connsiteY1" fmla="*/ 2298983 h 2298983"/>
              <a:gd name="connsiteX2" fmla="*/ 0 w 5074516"/>
              <a:gd name="connsiteY2" fmla="*/ 2298983 h 2298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074516" h="2298983">
                <a:moveTo>
                  <a:pt x="3034176" y="0"/>
                </a:moveTo>
                <a:lnTo>
                  <a:pt x="5074516" y="2298983"/>
                </a:lnTo>
                <a:lnTo>
                  <a:pt x="0" y="2298983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FEE8AE0-4188-4CB6-8BFB-70E163ED7F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9264" y="2679192"/>
            <a:ext cx="4946904" cy="3273552"/>
          </a:xfrm>
        </p:spPr>
        <p:txBody>
          <a:bodyPr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298108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D75558-A264-444E-829B-51AAE6B4B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8D9373-37D1-4135-8D34-755E139F79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2009775"/>
            <a:ext cx="9906000" cy="4024312"/>
          </a:xfrm>
        </p:spPr>
        <p:txBody>
          <a:bodyPr/>
          <a:lstStyle>
            <a:lvl1pPr>
              <a:lnSpc>
                <a:spcPct val="100000"/>
              </a:lnSpc>
              <a:buNone/>
              <a:defRPr/>
            </a:lvl1pPr>
            <a:lvl2pPr>
              <a:lnSpc>
                <a:spcPct val="100000"/>
              </a:lnSpc>
              <a:buNone/>
              <a:defRPr/>
            </a:lvl2pPr>
            <a:lvl3pPr>
              <a:lnSpc>
                <a:spcPct val="100000"/>
              </a:lnSpc>
              <a:buNone/>
              <a:defRPr/>
            </a:lvl3pPr>
            <a:lvl4pPr>
              <a:lnSpc>
                <a:spcPct val="100000"/>
              </a:lnSpc>
              <a:buNone/>
              <a:defRPr/>
            </a:lvl4pPr>
            <a:lvl5pPr>
              <a:lnSpc>
                <a:spcPct val="100000"/>
              </a:lnSpc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3FC3DD-F2BE-41FF-895B-00129AAB1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5E4A6B-1966-4E57-9FB8-8B111E97BC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2/7/20XX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1F830C-8424-4FAF-A011-605AE1D14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64839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D75558-A264-444E-829B-51AAE6B4B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8D9373-37D1-4135-8D34-755E139F79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2009775"/>
            <a:ext cx="9906000" cy="2649690"/>
          </a:xfrm>
        </p:spPr>
        <p:txBody>
          <a:bodyPr/>
          <a:lstStyle>
            <a:lvl1pPr>
              <a:lnSpc>
                <a:spcPct val="100000"/>
              </a:lnSpc>
              <a:buNone/>
              <a:defRPr/>
            </a:lvl1pPr>
            <a:lvl2pPr>
              <a:lnSpc>
                <a:spcPct val="100000"/>
              </a:lnSpc>
              <a:buNone/>
              <a:defRPr/>
            </a:lvl2pPr>
            <a:lvl3pPr>
              <a:lnSpc>
                <a:spcPct val="100000"/>
              </a:lnSpc>
              <a:buNone/>
              <a:defRPr/>
            </a:lvl3pPr>
            <a:lvl4pPr>
              <a:lnSpc>
                <a:spcPct val="100000"/>
              </a:lnSpc>
              <a:buNone/>
              <a:defRPr/>
            </a:lvl4pPr>
            <a:lvl5pPr>
              <a:lnSpc>
                <a:spcPct val="100000"/>
              </a:lnSpc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3FC3DD-F2BE-41FF-895B-00129AAB1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5E4A6B-1966-4E57-9FB8-8B111E97BC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2/7/20XX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1F830C-8424-4FAF-A011-605AE1D14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05910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8031033-9688-463F-9614-47F2F5BC6B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2/7/20XX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5B8DB2-C14B-45AC-ACAF-8702DF59C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01DA57-8D4E-4075-9460-4F03DF8AA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Rectangle 23">
            <a:extLst>
              <a:ext uri="{FF2B5EF4-FFF2-40B4-BE49-F238E27FC236}">
                <a16:creationId xmlns:a16="http://schemas.microsoft.com/office/drawing/2014/main" id="{08BDEDEF-6AC9-4ADF-B6AE-83CC82D2A7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0" y="-5979"/>
            <a:ext cx="5111086" cy="6877626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121508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215089 w 6125882"/>
              <a:gd name="connsiteY4" fmla="*/ 0 h 6857998"/>
              <a:gd name="connsiteX0" fmla="*/ 1222204 w 6132997"/>
              <a:gd name="connsiteY0" fmla="*/ 0 h 6881904"/>
              <a:gd name="connsiteX1" fmla="*/ 6132997 w 6132997"/>
              <a:gd name="connsiteY1" fmla="*/ 0 h 6881904"/>
              <a:gd name="connsiteX2" fmla="*/ 6132997 w 6132997"/>
              <a:gd name="connsiteY2" fmla="*/ 6857998 h 6881904"/>
              <a:gd name="connsiteX3" fmla="*/ 0 w 6132997"/>
              <a:gd name="connsiteY3" fmla="*/ 6881904 h 6881904"/>
              <a:gd name="connsiteX4" fmla="*/ 1222204 w 6132997"/>
              <a:gd name="connsiteY4" fmla="*/ 0 h 6881904"/>
              <a:gd name="connsiteX0" fmla="*/ 1348644 w 6132997"/>
              <a:gd name="connsiteY0" fmla="*/ 0 h 6893857"/>
              <a:gd name="connsiteX1" fmla="*/ 6132997 w 6132997"/>
              <a:gd name="connsiteY1" fmla="*/ 11953 h 6893857"/>
              <a:gd name="connsiteX2" fmla="*/ 6132997 w 6132997"/>
              <a:gd name="connsiteY2" fmla="*/ 6869951 h 6893857"/>
              <a:gd name="connsiteX3" fmla="*/ 0 w 6132997"/>
              <a:gd name="connsiteY3" fmla="*/ 6893857 h 6893857"/>
              <a:gd name="connsiteX4" fmla="*/ 1348644 w 6132997"/>
              <a:gd name="connsiteY4" fmla="*/ 0 h 6893857"/>
              <a:gd name="connsiteX0" fmla="*/ 1457021 w 6132997"/>
              <a:gd name="connsiteY0" fmla="*/ 0 h 6893857"/>
              <a:gd name="connsiteX1" fmla="*/ 6132997 w 6132997"/>
              <a:gd name="connsiteY1" fmla="*/ 11953 h 6893857"/>
              <a:gd name="connsiteX2" fmla="*/ 6132997 w 6132997"/>
              <a:gd name="connsiteY2" fmla="*/ 6869951 h 6893857"/>
              <a:gd name="connsiteX3" fmla="*/ 0 w 6132997"/>
              <a:gd name="connsiteY3" fmla="*/ 6893857 h 6893857"/>
              <a:gd name="connsiteX4" fmla="*/ 1457021 w 6132997"/>
              <a:gd name="connsiteY4" fmla="*/ 0 h 6893857"/>
              <a:gd name="connsiteX0" fmla="*/ 1754909 w 6430885"/>
              <a:gd name="connsiteY0" fmla="*/ 0 h 6869951"/>
              <a:gd name="connsiteX1" fmla="*/ 6430885 w 6430885"/>
              <a:gd name="connsiteY1" fmla="*/ 11953 h 6869951"/>
              <a:gd name="connsiteX2" fmla="*/ 6430885 w 6430885"/>
              <a:gd name="connsiteY2" fmla="*/ 6869951 h 6869951"/>
              <a:gd name="connsiteX3" fmla="*/ 0 w 6430885"/>
              <a:gd name="connsiteY3" fmla="*/ 6869951 h 6869951"/>
              <a:gd name="connsiteX4" fmla="*/ 1754909 w 6430885"/>
              <a:gd name="connsiteY4" fmla="*/ 0 h 6869951"/>
              <a:gd name="connsiteX0" fmla="*/ 2023235 w 6699211"/>
              <a:gd name="connsiteY0" fmla="*/ 0 h 6869951"/>
              <a:gd name="connsiteX1" fmla="*/ 6699211 w 6699211"/>
              <a:gd name="connsiteY1" fmla="*/ 11953 h 6869951"/>
              <a:gd name="connsiteX2" fmla="*/ 6699211 w 6699211"/>
              <a:gd name="connsiteY2" fmla="*/ 6869951 h 6869951"/>
              <a:gd name="connsiteX3" fmla="*/ 0 w 6699211"/>
              <a:gd name="connsiteY3" fmla="*/ 6856303 h 6869951"/>
              <a:gd name="connsiteX4" fmla="*/ 2023235 w 6699211"/>
              <a:gd name="connsiteY4" fmla="*/ 0 h 6869951"/>
              <a:gd name="connsiteX0" fmla="*/ 2702995 w 6699211"/>
              <a:gd name="connsiteY0" fmla="*/ 42638 h 6857998"/>
              <a:gd name="connsiteX1" fmla="*/ 6699211 w 6699211"/>
              <a:gd name="connsiteY1" fmla="*/ 0 h 6857998"/>
              <a:gd name="connsiteX2" fmla="*/ 6699211 w 6699211"/>
              <a:gd name="connsiteY2" fmla="*/ 6857998 h 6857998"/>
              <a:gd name="connsiteX3" fmla="*/ 0 w 6699211"/>
              <a:gd name="connsiteY3" fmla="*/ 6844350 h 6857998"/>
              <a:gd name="connsiteX4" fmla="*/ 2702995 w 6699211"/>
              <a:gd name="connsiteY4" fmla="*/ 42638 h 6857998"/>
              <a:gd name="connsiteX0" fmla="*/ 2702995 w 6699211"/>
              <a:gd name="connsiteY0" fmla="*/ 56139 h 6857998"/>
              <a:gd name="connsiteX1" fmla="*/ 6699211 w 6699211"/>
              <a:gd name="connsiteY1" fmla="*/ 0 h 6857998"/>
              <a:gd name="connsiteX2" fmla="*/ 6699211 w 6699211"/>
              <a:gd name="connsiteY2" fmla="*/ 6857998 h 6857998"/>
              <a:gd name="connsiteX3" fmla="*/ 0 w 6699211"/>
              <a:gd name="connsiteY3" fmla="*/ 6844350 h 6857998"/>
              <a:gd name="connsiteX4" fmla="*/ 2702995 w 6699211"/>
              <a:gd name="connsiteY4" fmla="*/ 56139 h 6857998"/>
              <a:gd name="connsiteX0" fmla="*/ 2702995 w 6699211"/>
              <a:gd name="connsiteY0" fmla="*/ 29135 h 6830994"/>
              <a:gd name="connsiteX1" fmla="*/ 6681322 w 6699211"/>
              <a:gd name="connsiteY1" fmla="*/ 0 h 6830994"/>
              <a:gd name="connsiteX2" fmla="*/ 6699211 w 6699211"/>
              <a:gd name="connsiteY2" fmla="*/ 6830994 h 6830994"/>
              <a:gd name="connsiteX3" fmla="*/ 0 w 6699211"/>
              <a:gd name="connsiteY3" fmla="*/ 6817346 h 6830994"/>
              <a:gd name="connsiteX4" fmla="*/ 2702995 w 6699211"/>
              <a:gd name="connsiteY4" fmla="*/ 29135 h 6830994"/>
              <a:gd name="connsiteX0" fmla="*/ 2702995 w 6699211"/>
              <a:gd name="connsiteY0" fmla="*/ 2131 h 6803990"/>
              <a:gd name="connsiteX1" fmla="*/ 6699211 w 6699211"/>
              <a:gd name="connsiteY1" fmla="*/ 0 h 6803990"/>
              <a:gd name="connsiteX2" fmla="*/ 6699211 w 6699211"/>
              <a:gd name="connsiteY2" fmla="*/ 6803990 h 6803990"/>
              <a:gd name="connsiteX3" fmla="*/ 0 w 6699211"/>
              <a:gd name="connsiteY3" fmla="*/ 6790342 h 6803990"/>
              <a:gd name="connsiteX4" fmla="*/ 2702995 w 6699211"/>
              <a:gd name="connsiteY4" fmla="*/ 2131 h 6803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9211" h="6803990">
                <a:moveTo>
                  <a:pt x="2702995" y="2131"/>
                </a:moveTo>
                <a:lnTo>
                  <a:pt x="6699211" y="0"/>
                </a:lnTo>
                <a:lnTo>
                  <a:pt x="6699211" y="6803990"/>
                </a:lnTo>
                <a:lnTo>
                  <a:pt x="0" y="6790342"/>
                </a:lnTo>
                <a:lnTo>
                  <a:pt x="2702995" y="2131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C0CB336-8515-4565-B747-B4EA83B435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6280" y="680485"/>
            <a:ext cx="3393440" cy="2748515"/>
          </a:xfrm>
        </p:spPr>
        <p:txBody>
          <a:bodyPr anchor="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64F675D-D792-42C0-8961-D2D1D79CDA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0" y="5329451"/>
            <a:ext cx="6096000" cy="1528549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6D2EC4D-FD33-4925-B0A8-68C9818DB8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5678" y="533399"/>
            <a:ext cx="3678762" cy="5771481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FC7C9F55-A39F-4FB9-BEAD-745EA3E0A22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531096" y="0"/>
            <a:ext cx="2660904" cy="2322576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A480833B-6513-44B8-B08A-6FCB3911FEC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531096" y="2324100"/>
            <a:ext cx="2660904" cy="2322576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Picture Placeholder 13">
            <a:extLst>
              <a:ext uri="{FF2B5EF4-FFF2-40B4-BE49-F238E27FC236}">
                <a16:creationId xmlns:a16="http://schemas.microsoft.com/office/drawing/2014/main" id="{3BCCF25F-1246-4BAE-BAA2-FB33719CF55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531096" y="4535424"/>
            <a:ext cx="2660904" cy="2322576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05424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5841DB-C73C-4968-B434-A6AA14DAF6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0" name="Picture Placeholder 49">
            <a:extLst>
              <a:ext uri="{FF2B5EF4-FFF2-40B4-BE49-F238E27FC236}">
                <a16:creationId xmlns:a16="http://schemas.microsoft.com/office/drawing/2014/main" id="{5496CA69-F288-4538-974D-9A68581F494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1143000" y="2350008"/>
            <a:ext cx="1965960" cy="1801368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9" name="Text Placeholder 2">
            <a:extLst>
              <a:ext uri="{FF2B5EF4-FFF2-40B4-BE49-F238E27FC236}">
                <a16:creationId xmlns:a16="http://schemas.microsoft.com/office/drawing/2014/main" id="{1F7CBA7A-8076-4743-AD9E-CB0B2B1D185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145421" y="4319521"/>
            <a:ext cx="1963236" cy="365760"/>
          </a:xfrm>
        </p:spPr>
        <p:txBody>
          <a:bodyPr>
            <a:noAutofit/>
          </a:bodyPr>
          <a:lstStyle>
            <a:lvl1pPr marL="0" indent="0">
              <a:buNone/>
              <a:defRPr sz="2000" b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8B03D9A7-85A7-4570-ADAF-E43C05B52D00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1143000" y="4761768"/>
            <a:ext cx="1963236" cy="741904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51" name="Picture Placeholder 49">
            <a:extLst>
              <a:ext uri="{FF2B5EF4-FFF2-40B4-BE49-F238E27FC236}">
                <a16:creationId xmlns:a16="http://schemas.microsoft.com/office/drawing/2014/main" id="{ADF2F19D-7D9A-47B3-8711-A71F034693FE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3784636" y="2350008"/>
            <a:ext cx="1965960" cy="1801368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3" name="Text Placeholder 2">
            <a:extLst>
              <a:ext uri="{FF2B5EF4-FFF2-40B4-BE49-F238E27FC236}">
                <a16:creationId xmlns:a16="http://schemas.microsoft.com/office/drawing/2014/main" id="{790A904C-841C-438E-BD4B-C18FC28CBD03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3789781" y="4319520"/>
            <a:ext cx="1963236" cy="365760"/>
          </a:xfrm>
        </p:spPr>
        <p:txBody>
          <a:bodyPr>
            <a:noAutofit/>
          </a:bodyPr>
          <a:lstStyle>
            <a:lvl1pPr marL="0" indent="0">
              <a:buNone/>
              <a:defRPr sz="2000" b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611759C1-BECA-460C-916A-079B29E05C36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3787360" y="4761767"/>
            <a:ext cx="1963236" cy="741904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52" name="Picture Placeholder 49">
            <a:extLst>
              <a:ext uri="{FF2B5EF4-FFF2-40B4-BE49-F238E27FC236}">
                <a16:creationId xmlns:a16="http://schemas.microsoft.com/office/drawing/2014/main" id="{4519A595-9DA0-413B-A1E1-B0F059132DD1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437376" y="2350008"/>
            <a:ext cx="1965960" cy="1801368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C20274DC-5128-46D8-9229-02288D264936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6441406" y="4319520"/>
            <a:ext cx="1963236" cy="365760"/>
          </a:xfrm>
        </p:spPr>
        <p:txBody>
          <a:bodyPr>
            <a:noAutofit/>
          </a:bodyPr>
          <a:lstStyle>
            <a:lvl1pPr marL="0" indent="0">
              <a:buNone/>
              <a:defRPr sz="2000" b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6F92FD73-9CD4-4AB0-8DEF-B9D7B1C5904D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6438985" y="4761767"/>
            <a:ext cx="1963236" cy="741904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53" name="Picture Placeholder 49">
            <a:extLst>
              <a:ext uri="{FF2B5EF4-FFF2-40B4-BE49-F238E27FC236}">
                <a16:creationId xmlns:a16="http://schemas.microsoft.com/office/drawing/2014/main" id="{ECF2CB24-2F78-42B5-BEC0-904245F37452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9089136" y="2350008"/>
            <a:ext cx="1965960" cy="1801368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7" name="Text Placeholder 2">
            <a:extLst>
              <a:ext uri="{FF2B5EF4-FFF2-40B4-BE49-F238E27FC236}">
                <a16:creationId xmlns:a16="http://schemas.microsoft.com/office/drawing/2014/main" id="{E099301F-F262-4EB4-9AAA-D10A9CF42DCF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9090610" y="4319520"/>
            <a:ext cx="1963236" cy="365760"/>
          </a:xfrm>
        </p:spPr>
        <p:txBody>
          <a:bodyPr>
            <a:noAutofit/>
          </a:bodyPr>
          <a:lstStyle>
            <a:lvl1pPr marL="0" indent="0">
              <a:buNone/>
              <a:defRPr sz="2000" b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48" name="Text Placeholder 2">
            <a:extLst>
              <a:ext uri="{FF2B5EF4-FFF2-40B4-BE49-F238E27FC236}">
                <a16:creationId xmlns:a16="http://schemas.microsoft.com/office/drawing/2014/main" id="{BD5BC820-7DAB-4C8E-A7E4-A885BBE9AB8E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9088189" y="4761767"/>
            <a:ext cx="1963236" cy="741904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289DB7-F492-4037-A439-D70F7E556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08152BF-92C7-4BF5-A9DB-16A0BF0F5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2/7/20XX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FA96F1-8B8A-4E83-B3C2-E10DE522A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83271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 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8D9373-37D1-4135-8D34-755E139F79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692810" cy="4351338"/>
          </a:xfrm>
        </p:spPr>
        <p:txBody>
          <a:bodyPr/>
          <a:lstStyle>
            <a:lvl1pPr>
              <a:lnSpc>
                <a:spcPct val="100000"/>
              </a:lnSpc>
              <a:buNone/>
              <a:defRPr/>
            </a:lvl1pPr>
            <a:lvl2pPr>
              <a:lnSpc>
                <a:spcPct val="100000"/>
              </a:lnSpc>
              <a:buNone/>
              <a:defRPr/>
            </a:lvl2pPr>
            <a:lvl3pPr>
              <a:lnSpc>
                <a:spcPct val="100000"/>
              </a:lnSpc>
              <a:buNone/>
              <a:defRPr/>
            </a:lvl3pPr>
            <a:lvl4pPr>
              <a:lnSpc>
                <a:spcPct val="100000"/>
              </a:lnSpc>
              <a:buNone/>
              <a:defRPr/>
            </a:lvl4pPr>
            <a:lvl5pPr>
              <a:lnSpc>
                <a:spcPct val="100000"/>
              </a:lnSpc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AD75558-A264-444E-829B-51AAE6B4B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3FC3DD-F2BE-41FF-895B-00129AAB1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5E4A6B-1966-4E57-9FB8-8B111E97BC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2/7/20XX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1F830C-8424-4FAF-A011-605AE1D14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62182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436E0F2-A64B-471E-93C0-8DFE08CC57C8}"/>
              </a:ext>
            </a:extLst>
          </p:cNvPr>
          <p:cNvCxnSpPr>
            <a:cxnSpLocks/>
          </p:cNvCxnSpPr>
          <p:nvPr/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C1E3AB1-2A8C-4607-9FAE-D8BDB280FE1A}"/>
              </a:ext>
            </a:extLst>
          </p:cNvPr>
          <p:cNvCxnSpPr>
            <a:cxnSpLocks/>
          </p:cNvCxnSpPr>
          <p:nvPr/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6D66059-832F-40B6-A35F-F56C8F38A1E7}"/>
              </a:ext>
            </a:extLst>
          </p:cNvPr>
          <p:cNvCxnSpPr>
            <a:cxnSpLocks/>
          </p:cNvCxnSpPr>
          <p:nvPr/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515E2ED-7EA9-448D-83FA-54C3DF9723BD}"/>
              </a:ext>
            </a:extLst>
          </p:cNvPr>
          <p:cNvCxnSpPr>
            <a:cxnSpLocks/>
          </p:cNvCxnSpPr>
          <p:nvPr/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0595356-EABD-4767-AC9D-EA21FF115EC0}"/>
              </a:ext>
            </a:extLst>
          </p:cNvPr>
          <p:cNvCxnSpPr>
            <a:cxnSpLocks/>
          </p:cNvCxnSpPr>
          <p:nvPr/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8CD9F06-9628-469C-B788-A894E3E08281}"/>
              </a:ext>
            </a:extLst>
          </p:cNvPr>
          <p:cNvCxnSpPr>
            <a:cxnSpLocks/>
          </p:cNvCxnSpPr>
          <p:nvPr/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8550A431-0B61-421B-B4B7-24C0CFF0F938}"/>
              </a:ext>
            </a:extLst>
          </p:cNvPr>
          <p:cNvCxnSpPr>
            <a:cxnSpLocks/>
          </p:cNvCxnSpPr>
          <p:nvPr/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75B94C5-D205-4339-B029-5D0FD2E5F3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533401"/>
            <a:ext cx="9906000" cy="13821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96DC5C-BD34-4CE4-8AA7-A6A4B9516F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43000" y="2009554"/>
            <a:ext cx="9906000" cy="40244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F192A7-D622-449D-9FC2-48FDE4D690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37102" y="6398878"/>
            <a:ext cx="4193908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10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/>
              <a:t>2/7/20XX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35B93C-2BE9-4847-BFE5-D3CBCC6E94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4429" y="6398878"/>
            <a:ext cx="4497315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 b="1" spc="30" baseline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70A99-395E-4F22-8AAB-6C7EE743D7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2477" y="6398878"/>
            <a:ext cx="470887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100">
                <a:solidFill>
                  <a:schemeClr val="tx2"/>
                </a:solidFill>
                <a:latin typeface="+mn-lt"/>
              </a:defRPr>
            </a:lvl1pPr>
          </a:lstStyle>
          <a:p>
            <a:fld id="{312CC964-A50B-4C29-B4E4-2C30BB34C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6036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6" r:id="rId3"/>
    <p:sldLayoutId id="2147483675" r:id="rId4"/>
    <p:sldLayoutId id="2147483686" r:id="rId5"/>
    <p:sldLayoutId id="2147483662" r:id="rId6"/>
    <p:sldLayoutId id="2147483679" r:id="rId7"/>
    <p:sldLayoutId id="2147483682" r:id="rId8"/>
    <p:sldLayoutId id="2147483687" r:id="rId9"/>
    <p:sldLayoutId id="2147483665" r:id="rId10"/>
    <p:sldLayoutId id="2147483683" r:id="rId11"/>
    <p:sldLayoutId id="2147483677" r:id="rId12"/>
    <p:sldLayoutId id="2147483678" r:id="rId13"/>
    <p:sldLayoutId id="2147483684" r:id="rId14"/>
    <p:sldLayoutId id="2147483661" r:id="rId15"/>
    <p:sldLayoutId id="2147483663" r:id="rId16"/>
    <p:sldLayoutId id="2147483664" r:id="rId17"/>
    <p:sldLayoutId id="2147483666" r:id="rId18"/>
    <p:sldLayoutId id="2147483667" r:id="rId19"/>
    <p:sldLayoutId id="2147483685" r:id="rId20"/>
    <p:sldLayoutId id="2147483668" r:id="rId21"/>
    <p:sldLayoutId id="2147483669" r:id="rId22"/>
    <p:sldLayoutId id="2147483688" r:id="rId23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i="1" kern="1200" cap="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SzPct val="80000"/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orient="horz" pos="336">
          <p15:clr>
            <a:srgbClr val="F26B43"/>
          </p15:clr>
        </p15:guide>
        <p15:guide id="4" orient="horz" pos="3984">
          <p15:clr>
            <a:srgbClr val="F26B43"/>
          </p15:clr>
        </p15:guide>
        <p15:guide id="5" pos="336">
          <p15:clr>
            <a:srgbClr val="F26B43"/>
          </p15:clr>
        </p15:guide>
        <p15:guide id="6" pos="7344">
          <p15:clr>
            <a:srgbClr val="F26B43"/>
          </p15:clr>
        </p15:guide>
        <p15:guide id="7" pos="720">
          <p15:clr>
            <a:srgbClr val="F26B43"/>
          </p15:clr>
        </p15:guide>
        <p15:guide id="8" pos="69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Sharon.L.Nall@des.nh.gov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3CF2725B-8BAD-4651-8A3F-80E73387133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/>
          <a:stretch/>
        </p:blipFill>
        <p:spPr>
          <a:xfrm>
            <a:off x="3666836" y="0"/>
            <a:ext cx="8525164" cy="68580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9B36C10-A9EA-414E-B3D3-09BAD9FA95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779" y="205531"/>
            <a:ext cx="4763036" cy="3880332"/>
          </a:xfrm>
          <a:solidFill>
            <a:schemeClr val="bg2">
              <a:alpha val="68000"/>
            </a:schemeClr>
          </a:solidFill>
        </p:spPr>
        <p:txBody>
          <a:bodyPr anchor="t">
            <a:normAutofit fontScale="90000"/>
          </a:bodyPr>
          <a:lstStyle/>
          <a:p>
            <a:r>
              <a:rPr lang="en-US" sz="2700" i="0" dirty="0"/>
              <a:t>2024 NECPUC Conference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i="0" dirty="0"/>
            </a:br>
            <a:r>
              <a:rPr lang="en-US" i="0" dirty="0"/>
              <a:t>water</a:t>
            </a:r>
            <a:br>
              <a:rPr lang="en-US" i="0" dirty="0"/>
            </a:br>
            <a:r>
              <a:rPr lang="en-US" i="0" dirty="0"/>
              <a:t>Infrastructure energy program</a:t>
            </a:r>
            <a:br>
              <a:rPr lang="en-US" i="0" dirty="0"/>
            </a:br>
            <a:r>
              <a:rPr lang="en-US" i="0" dirty="0"/>
              <a:t>(WIEP) 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A140D27-0E15-4434-A8B8-FC32761449B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67779" y="4242142"/>
            <a:ext cx="3329482" cy="1653672"/>
          </a:xfrm>
        </p:spPr>
        <p:txBody>
          <a:bodyPr>
            <a:normAutofit/>
          </a:bodyPr>
          <a:lstStyle/>
          <a:p>
            <a:r>
              <a:rPr lang="en-US" i="1" dirty="0"/>
              <a:t>Presented by:</a:t>
            </a:r>
          </a:p>
          <a:p>
            <a:endParaRPr lang="en-US" dirty="0"/>
          </a:p>
          <a:p>
            <a:r>
              <a:rPr lang="en-US" dirty="0"/>
              <a:t>Sharon L. Nall, P.E.</a:t>
            </a:r>
          </a:p>
        </p:txBody>
      </p:sp>
      <p:pic>
        <p:nvPicPr>
          <p:cNvPr id="8" name="Picture 7" descr="A logo of a mountain and a sunset&#10;&#10;Description automatically generated">
            <a:extLst>
              <a:ext uri="{FF2B5EF4-FFF2-40B4-BE49-F238E27FC236}">
                <a16:creationId xmlns:a16="http://schemas.microsoft.com/office/drawing/2014/main" id="{A34413DD-D58F-2954-65ED-FBD2EBD8CB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32" y="613206"/>
            <a:ext cx="2499365" cy="1463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638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979F08F-6890-4E7D-8F3F-47657269E4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50045" y="362752"/>
            <a:ext cx="6153912" cy="1743140"/>
          </a:xfrm>
        </p:spPr>
        <p:txBody>
          <a:bodyPr anchor="ctr">
            <a:normAutofit/>
          </a:bodyPr>
          <a:lstStyle/>
          <a:p>
            <a:pPr algn="r"/>
            <a:r>
              <a:rPr lang="en-US" dirty="0"/>
              <a:t>Beyond </a:t>
            </a:r>
            <a:br>
              <a:rPr lang="en-US" dirty="0"/>
            </a:br>
            <a:r>
              <a:rPr lang="en-US" dirty="0"/>
              <a:t>Energy efficiency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3CFCE36D-BC2C-E971-E883-909C6F0EA2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86036" y="2355273"/>
            <a:ext cx="6807200" cy="3867974"/>
          </a:xfrm>
        </p:spPr>
        <p:txBody>
          <a:bodyPr>
            <a:normAutofit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10 DWS solar arrays proposed at cost of $7.8M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12 WWTP solar arrays proposed at cost of $10.4M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Total kWh savings 6.103MkWh for 22 facilities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Through EE + RE </a:t>
            </a:r>
          </a:p>
          <a:p>
            <a:pPr marL="1257300" lvl="2" indent="-342900"/>
            <a:r>
              <a:rPr lang="en-US" sz="2800" dirty="0"/>
              <a:t>Achieving net zero energy use facilities</a:t>
            </a:r>
          </a:p>
          <a:p>
            <a:pPr marL="1257300" lvl="2" indent="-342900"/>
            <a:r>
              <a:rPr lang="en-US" sz="2800" dirty="0"/>
              <a:t>Cost savings should be invested back into aging infrastructure</a:t>
            </a:r>
          </a:p>
        </p:txBody>
      </p:sp>
      <p:sp>
        <p:nvSpPr>
          <p:cNvPr id="4" name="Slide Number Placeholder 3" hidden="1">
            <a:extLst>
              <a:ext uri="{FF2B5EF4-FFF2-40B4-BE49-F238E27FC236}">
                <a16:creationId xmlns:a16="http://schemas.microsoft.com/office/drawing/2014/main" id="{05F8C04B-250D-4AE1-9F65-682FB4830B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02477" y="6398878"/>
            <a:ext cx="470887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312CC964-A50B-4C29-B4E4-2C30BB34CCF3}" type="slidenum">
              <a:rPr lang="en-US" smtClean="0"/>
              <a:pPr>
                <a:spcAft>
                  <a:spcPts val="600"/>
                </a:spcAft>
              </a:pPr>
              <a:t>10</a:t>
            </a:fld>
            <a:endParaRPr lang="en-US"/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EB5E1FEF-1282-4779-83BA-2F3F6D476B6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30262" r="30262"/>
          <a:stretch/>
        </p:blipFill>
        <p:spPr>
          <a:xfrm>
            <a:off x="16822" y="10"/>
            <a:ext cx="5321796" cy="6857988"/>
          </a:xfrm>
          <a:noFill/>
        </p:spPr>
      </p:pic>
    </p:spTree>
    <p:extLst>
      <p:ext uri="{BB962C8B-B14F-4D97-AF65-F5344CB8AC3E}">
        <p14:creationId xmlns:p14="http://schemas.microsoft.com/office/powerpoint/2010/main" val="11950302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36C10-A9EA-414E-B3D3-09BAD9FA95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779" y="205531"/>
            <a:ext cx="4763036" cy="3880332"/>
          </a:xfrm>
          <a:solidFill>
            <a:schemeClr val="bg2">
              <a:alpha val="68000"/>
            </a:schemeClr>
          </a:solidFill>
        </p:spPr>
        <p:txBody>
          <a:bodyPr anchor="t">
            <a:normAutofit fontScale="90000"/>
          </a:bodyPr>
          <a:lstStyle/>
          <a:p>
            <a:r>
              <a:rPr lang="en-US" sz="2700" i="0" dirty="0"/>
              <a:t>2024 NECPUC Conference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i="0" dirty="0"/>
            </a:br>
            <a:r>
              <a:rPr lang="en-US" i="0" dirty="0"/>
              <a:t>water</a:t>
            </a:r>
            <a:br>
              <a:rPr lang="en-US" i="0" dirty="0"/>
            </a:br>
            <a:r>
              <a:rPr lang="en-US" i="0" dirty="0"/>
              <a:t>Infrastructure energy program</a:t>
            </a:r>
            <a:br>
              <a:rPr lang="en-US" i="0" dirty="0"/>
            </a:br>
            <a:r>
              <a:rPr lang="en-US" i="0" dirty="0"/>
              <a:t>(WIEP) 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A140D27-0E15-4434-A8B8-FC32761449B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554273" y="2833231"/>
            <a:ext cx="3241964" cy="741242"/>
          </a:xfrm>
        </p:spPr>
        <p:txBody>
          <a:bodyPr>
            <a:normAutofit fontScale="92500"/>
          </a:bodyPr>
          <a:lstStyle/>
          <a:p>
            <a:r>
              <a:rPr lang="en-US" sz="3600" dirty="0"/>
              <a:t>Sharon L. Nall, P.E.</a:t>
            </a:r>
          </a:p>
        </p:txBody>
      </p:sp>
      <p:pic>
        <p:nvPicPr>
          <p:cNvPr id="8" name="Picture 7" descr="A logo of a mountain and a sunset&#10;&#10;Description automatically generated">
            <a:extLst>
              <a:ext uri="{FF2B5EF4-FFF2-40B4-BE49-F238E27FC236}">
                <a16:creationId xmlns:a16="http://schemas.microsoft.com/office/drawing/2014/main" id="{A34413DD-D58F-2954-65ED-FBD2EBD8CB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32" y="613206"/>
            <a:ext cx="2499365" cy="1463043"/>
          </a:xfrm>
          <a:prstGeom prst="rect">
            <a:avLst/>
          </a:prstGeom>
        </p:spPr>
      </p:pic>
      <p:pic>
        <p:nvPicPr>
          <p:cNvPr id="9" name="Picture Placeholder 8" descr="A person wearing a helmet and sunglasses&#10;&#10;Description automatically generated">
            <a:extLst>
              <a:ext uri="{FF2B5EF4-FFF2-40B4-BE49-F238E27FC236}">
                <a16:creationId xmlns:a16="http://schemas.microsoft.com/office/drawing/2014/main" id="{056046B1-B0F5-1C3A-C9EC-823A682025F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23422" b="23422"/>
          <a:stretch>
            <a:fillRect/>
          </a:stretch>
        </p:blipFill>
        <p:spPr>
          <a:xfrm>
            <a:off x="8950036" y="0"/>
            <a:ext cx="3241964" cy="2323549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F017F3C-2598-1BCF-C4E1-11635F9AA7A7}"/>
              </a:ext>
            </a:extLst>
          </p:cNvPr>
          <p:cNvSpPr txBox="1"/>
          <p:nvPr/>
        </p:nvSpPr>
        <p:spPr>
          <a:xfrm>
            <a:off x="6096000" y="3574473"/>
            <a:ext cx="415851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hlinkClick r:id="rId4"/>
              </a:rPr>
              <a:t>Sharon.L.Nall@des.nh.gov</a:t>
            </a:r>
            <a:endParaRPr lang="en-US" sz="3200" dirty="0"/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1927583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6399C3-3EDC-4898-A2E4-D8ACEE6A32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93734" y="557304"/>
            <a:ext cx="5355265" cy="927547"/>
          </a:xfrm>
        </p:spPr>
        <p:txBody>
          <a:bodyPr/>
          <a:lstStyle/>
          <a:p>
            <a:r>
              <a:rPr lang="en-US" dirty="0"/>
              <a:t>Why WIEP?</a:t>
            </a: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F718B2F1-208E-4A1D-9716-513B0D7093E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/>
          <a:stretch/>
        </p:blipFill>
        <p:spPr>
          <a:xfrm>
            <a:off x="0" y="3109457"/>
            <a:ext cx="5176007" cy="3748543"/>
          </a:xfr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5130D8-AD6A-4638-9059-3267598488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41921" y="1855433"/>
            <a:ext cx="6813953" cy="4039340"/>
          </a:xfrm>
        </p:spPr>
        <p:txBody>
          <a:bodyPr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/>
              <a:t>Inherently inefficient water infrastructure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/>
              <a:t>Beyond meeting permit limits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/>
              <a:t>High energy use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/>
              <a:t>Reduce GHG emissions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/>
              <a:t>Reallocate money from energy costs to infrastructure investments</a:t>
            </a:r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A898E5F9-8CEB-986E-D676-4C8D5DD79FC9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t="5899" b="5899"/>
          <a:stretch/>
        </p:blipFill>
        <p:spPr>
          <a:xfrm>
            <a:off x="-1" y="6364"/>
            <a:ext cx="4709231" cy="3115244"/>
          </a:xfrm>
        </p:spPr>
      </p:pic>
    </p:spTree>
    <p:extLst>
      <p:ext uri="{BB962C8B-B14F-4D97-AF65-F5344CB8AC3E}">
        <p14:creationId xmlns:p14="http://schemas.microsoft.com/office/powerpoint/2010/main" val="36075729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C2C517CC-DCFE-4E86-A4E5-F5BFD7BF69FF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/>
          <a:srcRect r="2544" b="2"/>
          <a:stretch/>
        </p:blipFill>
        <p:spPr>
          <a:xfrm>
            <a:off x="9649155" y="3383280"/>
            <a:ext cx="2539797" cy="3474720"/>
          </a:xfr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E9D8101-4ED5-4D91-9EFA-B0E7C1EA6E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1" y="533399"/>
            <a:ext cx="5496636" cy="191618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 i="1" kern="1200" cap="all" baseline="0" dirty="0">
                <a:latin typeface="+mj-lt"/>
                <a:ea typeface="+mj-ea"/>
                <a:cs typeface="+mj-cs"/>
              </a:rPr>
              <a:t>What’s Included?</a:t>
            </a:r>
            <a:br>
              <a:rPr lang="en-US" sz="2800" i="1" kern="1200" cap="all" baseline="0" dirty="0">
                <a:latin typeface="+mj-lt"/>
                <a:ea typeface="+mj-ea"/>
                <a:cs typeface="+mj-cs"/>
              </a:rPr>
            </a:br>
            <a:br>
              <a:rPr lang="en-US" sz="2800" i="1" kern="1200" cap="all" baseline="0" dirty="0">
                <a:latin typeface="+mj-lt"/>
                <a:ea typeface="+mj-ea"/>
                <a:cs typeface="+mj-cs"/>
              </a:rPr>
            </a:br>
            <a:br>
              <a:rPr lang="en-US" sz="2800" i="1" kern="1200" cap="all" baseline="0" dirty="0">
                <a:latin typeface="+mj-lt"/>
                <a:ea typeface="+mj-ea"/>
                <a:cs typeface="+mj-cs"/>
              </a:rPr>
            </a:br>
            <a:endParaRPr lang="en-US" sz="2800" i="1" kern="1200" cap="all" baseline="0" dirty="0">
              <a:latin typeface="+mj-lt"/>
              <a:ea typeface="+mj-ea"/>
              <a:cs typeface="+mj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B346FF1-6F6B-76D9-90F5-751004BC1E38}"/>
              </a:ext>
            </a:extLst>
          </p:cNvPr>
          <p:cNvSpPr txBox="1"/>
          <p:nvPr/>
        </p:nvSpPr>
        <p:spPr>
          <a:xfrm>
            <a:off x="1073411" y="1491491"/>
            <a:ext cx="5496636" cy="403903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457200" indent="-457200">
              <a:spcBef>
                <a:spcPts val="1000"/>
              </a:spcBef>
              <a:buSzPct val="80000"/>
              <a:buFont typeface="Arial" panose="020B0604020202020204" pitchFamily="34" charset="0"/>
              <a:buChar char="•"/>
            </a:pPr>
            <a:r>
              <a:rPr lang="en-US" sz="3200" kern="12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Education</a:t>
            </a:r>
          </a:p>
          <a:p>
            <a:pPr marL="457200" indent="-457200">
              <a:spcBef>
                <a:spcPts val="1000"/>
              </a:spcBef>
              <a:buSzPct val="80000"/>
              <a:buFont typeface="Arial" panose="020B0604020202020204" pitchFamily="34" charset="0"/>
              <a:buChar char="•"/>
            </a:pPr>
            <a:r>
              <a:rPr lang="en-US" sz="3200" kern="12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Comprehensive Process Level</a:t>
            </a:r>
          </a:p>
          <a:p>
            <a:pPr>
              <a:spcBef>
                <a:spcPts val="1000"/>
              </a:spcBef>
              <a:buSzPct val="80000"/>
            </a:pPr>
            <a:r>
              <a:rPr lang="en-US" sz="3200" kern="12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	Energy Audits</a:t>
            </a:r>
          </a:p>
          <a:p>
            <a:pPr marL="457200" indent="-457200">
              <a:spcBef>
                <a:spcPts val="1000"/>
              </a:spcBef>
              <a:buSzPct val="80000"/>
              <a:buFont typeface="Arial" panose="020B0604020202020204" pitchFamily="34" charset="0"/>
              <a:buChar char="•"/>
            </a:pPr>
            <a:r>
              <a:rPr lang="en-US" sz="3200" kern="12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Technical Assistance</a:t>
            </a:r>
          </a:p>
          <a:p>
            <a:pPr marL="457200" indent="-457200">
              <a:spcBef>
                <a:spcPts val="1000"/>
              </a:spcBef>
              <a:buSzPct val="80000"/>
              <a:buFont typeface="Arial" panose="020B0604020202020204" pitchFamily="34" charset="0"/>
              <a:buChar char="•"/>
            </a:pPr>
            <a:r>
              <a:rPr lang="en-US" sz="3200" kern="12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Implementation Assistance</a:t>
            </a:r>
          </a:p>
          <a:p>
            <a:pPr marL="457200" indent="-457200">
              <a:spcBef>
                <a:spcPts val="1000"/>
              </a:spcBef>
              <a:buSzPct val="80000"/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2"/>
                </a:solidFill>
              </a:rPr>
              <a:t>Funding Assistance</a:t>
            </a:r>
          </a:p>
          <a:p>
            <a:pPr marL="457200" indent="-457200">
              <a:spcBef>
                <a:spcPts val="1000"/>
              </a:spcBef>
              <a:buSzPct val="80000"/>
              <a:buFont typeface="Arial" panose="020B0604020202020204" pitchFamily="34" charset="0"/>
              <a:buChar char="•"/>
            </a:pPr>
            <a:r>
              <a:rPr lang="en-US" sz="3200" kern="12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Partnerships</a:t>
            </a: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B35B2BA3-8146-80BB-8D96-744929E0831D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l="11128" r="11128"/>
          <a:stretch/>
        </p:blipFill>
        <p:spPr>
          <a:xfrm>
            <a:off x="6137220" y="-24677"/>
            <a:ext cx="3601167" cy="3429000"/>
          </a:xfrm>
        </p:spPr>
      </p:pic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90D6ECDF-A0E4-4308-967E-8BAC3E85A4B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/>
          <a:srcRect l="12133" r="12133"/>
          <a:stretch/>
        </p:blipFill>
        <p:spPr>
          <a:xfrm>
            <a:off x="6160054" y="3393802"/>
            <a:ext cx="3508743" cy="3474719"/>
          </a:xfrm>
          <a:noFill/>
        </p:spPr>
      </p:pic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5A5996C8-9A00-4071-B24A-D1B22DDFAD6F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5"/>
          <a:srcRect l="2027" r="2027"/>
          <a:stretch/>
        </p:blipFill>
        <p:spPr>
          <a:xfrm>
            <a:off x="9741434" y="-24677"/>
            <a:ext cx="2450565" cy="3405511"/>
          </a:xfrm>
          <a:noFill/>
        </p:spPr>
      </p:pic>
      <p:sp>
        <p:nvSpPr>
          <p:cNvPr id="19" name="Slide Number Placeholder 6" hidden="1">
            <a:extLst>
              <a:ext uri="{FF2B5EF4-FFF2-40B4-BE49-F238E27FC236}">
                <a16:creationId xmlns:a16="http://schemas.microsoft.com/office/drawing/2014/main" id="{14FAD1BB-9B0B-996A-3CF2-21CBE4FBF6F0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602477" y="6398878"/>
            <a:ext cx="470887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312CC964-A50B-4C29-B4E4-2C30BB34CCF3}" type="slidenum">
              <a:rPr lang="en-US" smtClean="0"/>
              <a:pPr>
                <a:spcAft>
                  <a:spcPts val="600"/>
                </a:spcAft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5687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i="1" kern="1200" cap="all" baseline="0" dirty="0">
                <a:latin typeface="+mj-lt"/>
                <a:ea typeface="+mj-ea"/>
                <a:cs typeface="+mj-cs"/>
              </a:rPr>
              <a:t>Energy Audit Findings</a:t>
            </a:r>
            <a:br>
              <a:rPr lang="en-US" i="1" kern="1200" cap="all" baseline="0" dirty="0">
                <a:latin typeface="+mj-lt"/>
                <a:ea typeface="+mj-ea"/>
                <a:cs typeface="+mj-cs"/>
              </a:rPr>
            </a:br>
            <a:r>
              <a:rPr lang="en-US" i="1" kern="1200" cap="all" baseline="0" dirty="0">
                <a:latin typeface="+mj-lt"/>
                <a:ea typeface="+mj-ea"/>
                <a:cs typeface="+mj-cs"/>
              </a:rPr>
              <a:t>					</a:t>
            </a:r>
            <a:r>
              <a:rPr lang="en-US" sz="6000" i="1" kern="1200" cap="all" baseline="0" dirty="0">
                <a:latin typeface="+mj-lt"/>
                <a:ea typeface="+mj-ea"/>
                <a:cs typeface="+mj-cs"/>
              </a:rPr>
              <a:t>Wastewater</a:t>
            </a:r>
            <a:endParaRPr lang="en-US" i="1" kern="1200" cap="all" baseline="0" dirty="0">
              <a:latin typeface="+mj-lt"/>
              <a:ea typeface="+mj-ea"/>
              <a:cs typeface="+mj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/>
        </p:blipFill>
        <p:spPr>
          <a:xfrm rot="16200000">
            <a:off x="579232" y="2459294"/>
            <a:ext cx="4824196" cy="3618147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 rot="16200000">
            <a:off x="2773968" y="2779655"/>
            <a:ext cx="5183188" cy="82391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>
              <a:spcBef>
                <a:spcPts val="1000"/>
              </a:spcBef>
              <a:buSzPct val="80000"/>
            </a:pPr>
            <a:r>
              <a:rPr lang="en-US" sz="3600" b="1" kern="1200" cap="all" spc="0" baseline="0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Potential Savings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4"/>
          </p:nvPr>
        </p:nvSpPr>
        <p:spPr>
          <a:xfrm>
            <a:off x="5590971" y="2029592"/>
            <a:ext cx="5764417" cy="4484648"/>
          </a:xfrm>
        </p:spPr>
        <p:txBody>
          <a:bodyPr vert="horz" lIns="91440" tIns="45720" rIns="91440" bIns="45720" rtlCol="0">
            <a:normAutofit fontScale="92500"/>
          </a:bodyPr>
          <a:lstStyle/>
          <a:p>
            <a:r>
              <a:rPr lang="en-US" sz="3600" dirty="0"/>
              <a:t>28%  Overall Energy Use (average)</a:t>
            </a:r>
          </a:p>
          <a:p>
            <a:r>
              <a:rPr lang="en-US" sz="3600" dirty="0"/>
              <a:t>3-59% Range of </a:t>
            </a:r>
            <a:r>
              <a:rPr lang="en-US" sz="3600" dirty="0" err="1"/>
              <a:t>ID’d</a:t>
            </a:r>
            <a:r>
              <a:rPr lang="en-US" sz="3600" dirty="0"/>
              <a:t> EE savings</a:t>
            </a:r>
          </a:p>
          <a:p>
            <a:r>
              <a:rPr lang="en-US" sz="3600" dirty="0"/>
              <a:t>3.1 year average simple payback</a:t>
            </a:r>
          </a:p>
          <a:p>
            <a:pPr marL="0" lvl="2" indent="0">
              <a:buNone/>
            </a:pPr>
            <a:r>
              <a:rPr lang="en-US" sz="3600" dirty="0"/>
              <a:t>	(Before incentives)</a:t>
            </a:r>
          </a:p>
          <a:p>
            <a:r>
              <a:rPr lang="en-US" sz="3600" dirty="0"/>
              <a:t>53 WWTP audits </a:t>
            </a:r>
          </a:p>
          <a:p>
            <a:r>
              <a:rPr lang="en-US" sz="3600" dirty="0"/>
              <a:t>7 Pump Station only systems</a:t>
            </a:r>
          </a:p>
        </p:txBody>
      </p:sp>
    </p:spTree>
    <p:extLst>
      <p:ext uri="{BB962C8B-B14F-4D97-AF65-F5344CB8AC3E}">
        <p14:creationId xmlns:p14="http://schemas.microsoft.com/office/powerpoint/2010/main" val="18817254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00000000-0008-0000-00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82587183"/>
              </p:ext>
            </p:extLst>
          </p:nvPr>
        </p:nvGraphicFramePr>
        <p:xfrm>
          <a:off x="-449035" y="-217715"/>
          <a:ext cx="13090071" cy="72934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62E1DC3B-DA6C-4DE0-BD74-972C6818339D}"/>
              </a:ext>
            </a:extLst>
          </p:cNvPr>
          <p:cNvSpPr txBox="1"/>
          <p:nvPr/>
        </p:nvSpPr>
        <p:spPr>
          <a:xfrm>
            <a:off x="4759326" y="2598003"/>
            <a:ext cx="3805850" cy="83099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/>
              <a:t>EE Implementation Costs = $8M</a:t>
            </a:r>
          </a:p>
          <a:p>
            <a:r>
              <a:rPr lang="en-US" sz="2400" dirty="0"/>
              <a:t>Energy Cost Savings = $2M/year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A5EC2DE-7AF5-1432-296D-6D49DF6FE9F1}"/>
              </a:ext>
            </a:extLst>
          </p:cNvPr>
          <p:cNvSpPr txBox="1"/>
          <p:nvPr/>
        </p:nvSpPr>
        <p:spPr>
          <a:xfrm>
            <a:off x="6330269" y="3629454"/>
            <a:ext cx="37369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Does not include solar or other RE projects</a:t>
            </a:r>
          </a:p>
        </p:txBody>
      </p:sp>
    </p:spTree>
    <p:extLst>
      <p:ext uri="{BB962C8B-B14F-4D97-AF65-F5344CB8AC3E}">
        <p14:creationId xmlns:p14="http://schemas.microsoft.com/office/powerpoint/2010/main" val="17751864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47288" y="439007"/>
            <a:ext cx="10620462" cy="1325563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i="1" kern="1200" cap="all" baseline="0" dirty="0">
                <a:latin typeface="+mj-lt"/>
                <a:ea typeface="+mj-ea"/>
                <a:cs typeface="+mj-cs"/>
              </a:rPr>
              <a:t>Energy Audit Findings</a:t>
            </a:r>
            <a:br>
              <a:rPr lang="en-US" i="1" kern="1200" cap="all" baseline="0" dirty="0">
                <a:latin typeface="+mj-lt"/>
                <a:ea typeface="+mj-ea"/>
                <a:cs typeface="+mj-cs"/>
              </a:rPr>
            </a:br>
            <a:r>
              <a:rPr lang="en-US" i="1" kern="1200" cap="all" baseline="0" dirty="0">
                <a:latin typeface="+mj-lt"/>
                <a:ea typeface="+mj-ea"/>
                <a:cs typeface="+mj-cs"/>
              </a:rPr>
              <a:t>				</a:t>
            </a:r>
            <a:r>
              <a:rPr lang="en-US" sz="6000" i="1" kern="1200" cap="all" baseline="0" dirty="0">
                <a:latin typeface="+mj-lt"/>
                <a:ea typeface="+mj-ea"/>
                <a:cs typeface="+mj-cs"/>
              </a:rPr>
              <a:t>Drinking Water</a:t>
            </a:r>
            <a:endParaRPr lang="en-US" i="1" kern="1200" cap="all" baseline="0" dirty="0">
              <a:latin typeface="+mj-lt"/>
              <a:ea typeface="+mj-ea"/>
              <a:cs typeface="+mj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955160" y="2227300"/>
            <a:ext cx="5653029" cy="3136552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3200" dirty="0"/>
              <a:t>23% Overall Energy Use (average)</a:t>
            </a:r>
          </a:p>
          <a:p>
            <a:r>
              <a:rPr lang="en-US" sz="3200" dirty="0"/>
              <a:t>2.5 year average simple payback  	(Before incentives)</a:t>
            </a:r>
          </a:p>
          <a:p>
            <a:r>
              <a:rPr lang="en-US" sz="3200" dirty="0"/>
              <a:t>41 audits </a:t>
            </a:r>
          </a:p>
        </p:txBody>
      </p:sp>
      <p:sp>
        <p:nvSpPr>
          <p:cNvPr id="2" name="TextBox 1"/>
          <p:cNvSpPr txBox="1"/>
          <p:nvPr/>
        </p:nvSpPr>
        <p:spPr>
          <a:xfrm rot="16200000">
            <a:off x="-1177438" y="3335449"/>
            <a:ext cx="3741276" cy="82391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algn="ctr">
              <a:spcBef>
                <a:spcPts val="1000"/>
              </a:spcBef>
              <a:buSzPct val="80000"/>
            </a:pPr>
            <a:r>
              <a:rPr lang="en-US" sz="3600" b="1" kern="1200" cap="all" spc="0" baseline="0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Potential Savings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30692CB-4E73-3CC0-A5B1-9D19293F3C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6101" y="2511103"/>
            <a:ext cx="4946090" cy="36845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855167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B5FF8487-12CC-455B-BB28-092AAA3E43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261710"/>
            <a:ext cx="9906000" cy="904360"/>
          </a:xfrm>
        </p:spPr>
        <p:txBody>
          <a:bodyPr/>
          <a:lstStyle/>
          <a:p>
            <a:r>
              <a:rPr lang="en-US" dirty="0"/>
              <a:t>Barriers to implementation</a:t>
            </a:r>
          </a:p>
        </p:txBody>
      </p:sp>
      <p:pic>
        <p:nvPicPr>
          <p:cNvPr id="27" name="Picture Placeholder 26">
            <a:extLst>
              <a:ext uri="{FF2B5EF4-FFF2-40B4-BE49-F238E27FC236}">
                <a16:creationId xmlns:a16="http://schemas.microsoft.com/office/drawing/2014/main" id="{2E18694F-192C-45F7-A79D-A6644797BCE7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2"/>
          <a:srcRect/>
          <a:stretch/>
        </p:blipFill>
        <p:spPr>
          <a:xfrm>
            <a:off x="1" y="3753283"/>
            <a:ext cx="9681928" cy="3104717"/>
          </a:xfrm>
        </p:spPr>
      </p:pic>
      <p:pic>
        <p:nvPicPr>
          <p:cNvPr id="29" name="Picture Placeholder 28">
            <a:extLst>
              <a:ext uri="{FF2B5EF4-FFF2-40B4-BE49-F238E27FC236}">
                <a16:creationId xmlns:a16="http://schemas.microsoft.com/office/drawing/2014/main" id="{AD3CA8A0-C478-4601-B591-250B0F58C3EA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>
          <a:blip r:embed="rId3"/>
          <a:srcRect/>
          <a:stretch/>
        </p:blipFill>
        <p:spPr>
          <a:xfrm>
            <a:off x="6576291" y="1390073"/>
            <a:ext cx="2595140" cy="2544618"/>
          </a:xfrm>
        </p:spPr>
      </p:pic>
      <p:pic>
        <p:nvPicPr>
          <p:cNvPr id="31" name="Picture Placeholder 30">
            <a:extLst>
              <a:ext uri="{FF2B5EF4-FFF2-40B4-BE49-F238E27FC236}">
                <a16:creationId xmlns:a16="http://schemas.microsoft.com/office/drawing/2014/main" id="{2215E562-117D-4476-B492-A2B90FA24853}"/>
              </a:ext>
            </a:extLst>
          </p:cNvPr>
          <p:cNvPicPr>
            <a:picLocks noGrp="1" noChangeAspect="1"/>
          </p:cNvPicPr>
          <p:nvPr>
            <p:ph type="pic" sz="quarter" idx="23"/>
          </p:nvPr>
        </p:nvPicPr>
        <p:blipFill>
          <a:blip r:embed="rId4"/>
          <a:srcRect/>
          <a:stretch/>
        </p:blipFill>
        <p:spPr>
          <a:xfrm rot="5400000">
            <a:off x="8861391" y="2225597"/>
            <a:ext cx="3552370" cy="2932291"/>
          </a:xfr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9A229433-0D48-2040-D89B-9860DA1A17C8}"/>
              </a:ext>
            </a:extLst>
          </p:cNvPr>
          <p:cNvSpPr txBox="1"/>
          <p:nvPr/>
        </p:nvSpPr>
        <p:spPr>
          <a:xfrm>
            <a:off x="722099" y="994809"/>
            <a:ext cx="5854191" cy="3539430"/>
          </a:xfrm>
          <a:prstGeom prst="rect">
            <a:avLst/>
          </a:prstGeom>
          <a:gradFill>
            <a:gsLst>
              <a:gs pos="0">
                <a:schemeClr val="bg2">
                  <a:lumMod val="7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Lack of Funding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Authority to borrow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Competing priorities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Lack of understanding of: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200" dirty="0"/>
              <a:t>Energy use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200" dirty="0"/>
              <a:t>Asset management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200" dirty="0"/>
              <a:t>Business case development</a:t>
            </a:r>
          </a:p>
        </p:txBody>
      </p:sp>
    </p:spTree>
    <p:extLst>
      <p:ext uri="{BB962C8B-B14F-4D97-AF65-F5344CB8AC3E}">
        <p14:creationId xmlns:p14="http://schemas.microsoft.com/office/powerpoint/2010/main" val="2760791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EB5E1FEF-1282-4779-83BA-2F3F6D476B6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t="4439" r="1" b="1"/>
          <a:stretch/>
        </p:blipFill>
        <p:spPr>
          <a:xfrm>
            <a:off x="2623279" y="10"/>
            <a:ext cx="9568721" cy="6857990"/>
          </a:xfrm>
          <a:noFill/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0979F08F-6890-4E7D-8F3F-47657269E4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370" y="1400219"/>
            <a:ext cx="3338625" cy="3150159"/>
          </a:xfrm>
        </p:spPr>
        <p:txBody>
          <a:bodyPr anchor="t">
            <a:normAutofit/>
          </a:bodyPr>
          <a:lstStyle/>
          <a:p>
            <a:r>
              <a:rPr lang="en-US" sz="3600" dirty="0"/>
              <a:t>Beyond </a:t>
            </a:r>
            <a:br>
              <a:rPr lang="en-US" sz="3600" dirty="0"/>
            </a:br>
            <a:r>
              <a:rPr lang="en-US" sz="3600" dirty="0"/>
              <a:t>Energy efficiency</a:t>
            </a:r>
          </a:p>
        </p:txBody>
      </p:sp>
      <p:sp>
        <p:nvSpPr>
          <p:cNvPr id="4" name="Slide Number Placeholder 3" hidden="1">
            <a:extLst>
              <a:ext uri="{FF2B5EF4-FFF2-40B4-BE49-F238E27FC236}">
                <a16:creationId xmlns:a16="http://schemas.microsoft.com/office/drawing/2014/main" id="{05F8C04B-250D-4AE1-9F65-682FB4830B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02477" y="6398878"/>
            <a:ext cx="470887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312CC964-A50B-4C29-B4E4-2C30BB34CCF3}" type="slidenum">
              <a:rPr lang="en-US" smtClean="0"/>
              <a:pPr>
                <a:spcAft>
                  <a:spcPts val="600"/>
                </a:spcAft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8150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BDF497-DEA4-87F6-DF4D-C5D1E25EC5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3847225D-E3D8-49CC-8786-D500F77706C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93220979"/>
              </p:ext>
            </p:extLst>
          </p:nvPr>
        </p:nvGraphicFramePr>
        <p:xfrm>
          <a:off x="-665018" y="1"/>
          <a:ext cx="12857018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Sun 3">
            <a:extLst>
              <a:ext uri="{FF2B5EF4-FFF2-40B4-BE49-F238E27FC236}">
                <a16:creationId xmlns:a16="http://schemas.microsoft.com/office/drawing/2014/main" id="{C3BBB248-2D7F-CCE0-AC67-B440EA68264A}"/>
              </a:ext>
            </a:extLst>
          </p:cNvPr>
          <p:cNvSpPr/>
          <p:nvPr/>
        </p:nvSpPr>
        <p:spPr>
          <a:xfrm>
            <a:off x="7167419" y="1450109"/>
            <a:ext cx="3352800" cy="3195781"/>
          </a:xfrm>
          <a:prstGeom prst="sun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  <a:p>
            <a:pPr algn="ctr"/>
            <a:r>
              <a:rPr lang="en-US" sz="2000" b="1" dirty="0">
                <a:solidFill>
                  <a:srgbClr val="FF0000"/>
                </a:solidFill>
              </a:rPr>
              <a:t>Net Zero</a:t>
            </a:r>
          </a:p>
          <a:p>
            <a:pPr algn="ctr"/>
            <a:r>
              <a:rPr lang="en-US" sz="2000" b="1" dirty="0">
                <a:solidFill>
                  <a:srgbClr val="FF0000"/>
                </a:solidFill>
              </a:rPr>
              <a:t>Energy Use </a:t>
            </a:r>
          </a:p>
          <a:p>
            <a:pPr algn="ctr"/>
            <a:r>
              <a:rPr lang="en-US" sz="2000" b="1" dirty="0">
                <a:solidFill>
                  <a:srgbClr val="FF0000"/>
                </a:solidFill>
              </a:rPr>
              <a:t>Potential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8460480"/>
      </p:ext>
    </p:extLst>
  </p:cSld>
  <p:clrMapOvr>
    <a:masterClrMapping/>
  </p:clrMapOvr>
</p:sld>
</file>

<file path=ppt/theme/theme1.xml><?xml version="1.0" encoding="utf-8"?>
<a:theme xmlns:a="http://schemas.openxmlformats.org/drawingml/2006/main" name="AngleLinesVTI">
  <a:themeElements>
    <a:clrScheme name="Custom 34">
      <a:dk1>
        <a:sysClr val="windowText" lastClr="000000"/>
      </a:dk1>
      <a:lt1>
        <a:sysClr val="window" lastClr="FFFFFF"/>
      </a:lt1>
      <a:dk2>
        <a:srgbClr val="001E2E"/>
      </a:dk2>
      <a:lt2>
        <a:srgbClr val="F0ECEC"/>
      </a:lt2>
      <a:accent1>
        <a:srgbClr val="155767"/>
      </a:accent1>
      <a:accent2>
        <a:srgbClr val="BA9CA0"/>
      </a:accent2>
      <a:accent3>
        <a:srgbClr val="A57931"/>
      </a:accent3>
      <a:accent4>
        <a:srgbClr val="0E577C"/>
      </a:accent4>
      <a:accent5>
        <a:srgbClr val="CC846E"/>
      </a:accent5>
      <a:accent6>
        <a:srgbClr val="93767A"/>
      </a:accent6>
      <a:hlink>
        <a:srgbClr val="0563C1"/>
      </a:hlink>
      <a:folHlink>
        <a:srgbClr val="954F72"/>
      </a:folHlink>
    </a:clrScheme>
    <a:fontScheme name="Walbaum Light Univers Light">
      <a:majorFont>
        <a:latin typeface="Walbaum Display Light"/>
        <a:ea typeface=""/>
        <a:cs typeface=""/>
      </a:majorFont>
      <a:minorFont>
        <a:latin typeface="Univers Condensed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ngle lines design" id="{2407D200-3004-4ADD-9D29-6D4C9B951E75}" vid="{22312BCD-9B59-4CBE-B473-4FDC2F04D3D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_ip_UnifiedCompliancePolicyUIAction xmlns="http://schemas.microsoft.com/sharepoint/v3" xsi:nil="true"/>
    <Image xmlns="71af3243-3dd4-4a8d-8c0d-dd76da1f02a5">
      <Url xsi:nil="true"/>
      <Description xsi:nil="true"/>
    </Image>
    <_ip_UnifiedCompliancePolicyProperties xmlns="http://schemas.microsoft.com/sharepoint/v3" xsi:nil="true"/>
    <TaxCatchAll xmlns="230e9df3-be65-4c73-a93b-d1236ebd677e" xsi:nil="true"/>
    <MediaServiceKeyPoints xmlns="71af3243-3dd4-4a8d-8c0d-dd76da1f02a5" xsi:nil="true"/>
    <Background xmlns="71af3243-3dd4-4a8d-8c0d-dd76da1f02a5">false</Background>
    <ImageTagsTaxHTField xmlns="71af3243-3dd4-4a8d-8c0d-dd76da1f02a5">
      <Terms xmlns="http://schemas.microsoft.com/office/infopath/2007/PartnerControls"/>
    </ImageTagsTaxHTField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8" ma:contentTypeDescription="Create a new document." ma:contentTypeScope="" ma:versionID="60f5a4f2d2b0abadcf532d48ebf9cb71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7dd78129e6a1811f84807ad11c65153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  <xsd:element ref="ns2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32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91F1737-EB5A-49A3-BFCA-A97A8DCDF40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C263D7C-E9CB-4C77-8528-77A30083B7FC}">
  <ds:schemaRefs>
    <ds:schemaRef ds:uri="http://schemas.microsoft.com/office/2006/metadata/properties"/>
    <ds:schemaRef ds:uri="http://schemas.microsoft.com/office/infopath/2007/PartnerControls"/>
    <ds:schemaRef ds:uri="71af3243-3dd4-4a8d-8c0d-dd76da1f02a5"/>
    <ds:schemaRef ds:uri="http://schemas.microsoft.com/sharepoint/v3"/>
    <ds:schemaRef ds:uri="230e9df3-be65-4c73-a93b-d1236ebd677e"/>
  </ds:schemaRefs>
</ds:datastoreItem>
</file>

<file path=customXml/itemProps3.xml><?xml version="1.0" encoding="utf-8"?>
<ds:datastoreItem xmlns:ds="http://schemas.openxmlformats.org/officeDocument/2006/customXml" ds:itemID="{5462B0DF-AFCF-4681-BDD6-4CC4EE7AE35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{F3EE0108-69B4-4B94-A5C2-731C782CD58A}tf22797433_win32</Template>
  <TotalTime>4043</TotalTime>
  <Words>335</Words>
  <Application>Microsoft Office PowerPoint</Application>
  <PresentationFormat>Widescreen</PresentationFormat>
  <Paragraphs>70</Paragraphs>
  <Slides>11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Univers Condensed Light</vt:lpstr>
      <vt:lpstr>Walbaum Display Light</vt:lpstr>
      <vt:lpstr>AngleLinesVTI</vt:lpstr>
      <vt:lpstr>2024 NECPUC Conference      water Infrastructure energy program (WIEP)   </vt:lpstr>
      <vt:lpstr>Why WIEP?</vt:lpstr>
      <vt:lpstr>What’s Included?   </vt:lpstr>
      <vt:lpstr>Energy Audit Findings      Wastewater</vt:lpstr>
      <vt:lpstr>PowerPoint Presentation</vt:lpstr>
      <vt:lpstr>Energy Audit Findings     Drinking Water</vt:lpstr>
      <vt:lpstr>Barriers to implementation</vt:lpstr>
      <vt:lpstr>Beyond  Energy efficiency</vt:lpstr>
      <vt:lpstr>PowerPoint Presentation</vt:lpstr>
      <vt:lpstr>Beyond  Energy efficiency</vt:lpstr>
      <vt:lpstr>2024 NECPUC Conference      water Infrastructure energy program (WIEP) 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Nall, Sharon</dc:creator>
  <cp:lastModifiedBy>Nall, Sharon</cp:lastModifiedBy>
  <cp:revision>45</cp:revision>
  <dcterms:created xsi:type="dcterms:W3CDTF">2024-02-08T16:58:12Z</dcterms:created>
  <dcterms:modified xsi:type="dcterms:W3CDTF">2024-05-16T13:47:12Z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  <property fmtid="{D5CDD505-2E9C-101B-9397-08002B2CF9AE}" pid="3" name="MediaServiceImageTags">
    <vt:lpwstr/>
  </property>
</Properties>
</file>