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532" r:id="rId6"/>
    <p:sldId id="260" r:id="rId7"/>
    <p:sldId id="262" r:id="rId8"/>
    <p:sldId id="537" r:id="rId9"/>
    <p:sldId id="789" r:id="rId10"/>
    <p:sldId id="790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1D34DD6-33C9-416D-9477-2758BA248C04}">
          <p14:sldIdLst>
            <p14:sldId id="256"/>
            <p14:sldId id="532"/>
            <p14:sldId id="260"/>
            <p14:sldId id="262"/>
            <p14:sldId id="537"/>
            <p14:sldId id="789"/>
            <p14:sldId id="790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AE394-E3FF-A0B7-8E75-5ED35A67751D}" name="Molly Keleher" initials="MK" userId="S::MKeleher@jkmuir.com::7a87f37f-3603-45c6-b77e-fe8ba14c6a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BA8"/>
    <a:srgbClr val="00246C"/>
    <a:srgbClr val="3792AB"/>
    <a:srgbClr val="096DFF"/>
    <a:srgbClr val="0066FF"/>
    <a:srgbClr val="3399FF"/>
    <a:srgbClr val="000000"/>
    <a:srgbClr val="216563"/>
    <a:srgbClr val="287C7A"/>
    <a:srgbClr val="2D8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E3-433A-ADEE-5E1B85CA7B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E3-433A-ADEE-5E1B85CA7B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E3-433A-ADEE-5E1B85CA7B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E3-433A-ADEE-5E1B85CA7B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E3-433A-ADEE-5E1B85CA7B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E3-433A-ADEE-5E1B85CA7B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E3-433A-ADEE-5E1B85CA7B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Aeration</c:v>
                </c:pt>
                <c:pt idx="1">
                  <c:v>Pumping</c:v>
                </c:pt>
                <c:pt idx="2">
                  <c:v>Anaerobic Digestion</c:v>
                </c:pt>
                <c:pt idx="3">
                  <c:v>Building Systems</c:v>
                </c:pt>
                <c:pt idx="4">
                  <c:v>Solids Handling</c:v>
                </c:pt>
                <c:pt idx="5">
                  <c:v>Clarifiers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0.53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0.08</c:v>
                </c:pt>
                <c:pt idx="4">
                  <c:v>0.04</c:v>
                </c:pt>
                <c:pt idx="5">
                  <c:v>0.04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A8-4F29-9CB0-98DECFC318E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Global Energy Emissions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784965092322409E-2"/>
          <c:y val="0.20045068552977349"/>
          <c:w val="0.84843006981535518"/>
          <c:h val="0.71107144111916909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Global Emissions (2021)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1B-426D-9230-9A3B047CD7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1B-426D-9230-9A3B047CD7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1B-426D-9230-9A3B047CD7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1B-426D-9230-9A3B047CD7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1B-426D-9230-9A3B047CD7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1B-426D-9230-9A3B047CD7F0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Buildings</a:t>
                    </a:r>
                    <a:r>
                      <a:rPr lang="en-US" baseline="0"/>
                      <a:t>
</a:t>
                    </a:r>
                    <a:fld id="{25C2C2B3-7F0C-412C-8686-83DAB0C242B3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E1B-426D-9230-9A3B047CD7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Transportation</c:v>
                </c:pt>
                <c:pt idx="1">
                  <c:v>Industry</c:v>
                </c:pt>
                <c:pt idx="2">
                  <c:v>Other</c:v>
                </c:pt>
                <c:pt idx="3">
                  <c:v>Operational</c:v>
                </c:pt>
                <c:pt idx="4">
                  <c:v>Construction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0.23</c:v>
                </c:pt>
                <c:pt idx="1">
                  <c:v>0.32</c:v>
                </c:pt>
                <c:pt idx="2">
                  <c:v>7.0000000000000007E-2</c:v>
                </c:pt>
                <c:pt idx="3">
                  <c:v>0.28000000000000003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E1B-426D-9230-9A3B047CD7F0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econdPieSize val="12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1B70D-5ABC-4D74-891D-0FB8B1E2367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3C2F0-1271-497E-A1D2-1C9496872A0D}">
      <dgm:prSet/>
      <dgm:spPr/>
      <dgm:t>
        <a:bodyPr/>
        <a:lstStyle/>
        <a:p>
          <a:r>
            <a:rPr lang="en-US" dirty="0" err="1"/>
            <a:t>JKMuir</a:t>
          </a:r>
          <a:r>
            <a:rPr lang="en-US" dirty="0"/>
            <a:t> Energy &amp; Sustainability Services</a:t>
          </a:r>
        </a:p>
      </dgm:t>
    </dgm:pt>
    <dgm:pt modelId="{17002ED8-7B6E-4D5A-88AC-E4A6F0FC6679}" type="parTrans" cxnId="{664CB68A-3C11-440B-9B4B-72F037F6B745}">
      <dgm:prSet/>
      <dgm:spPr/>
      <dgm:t>
        <a:bodyPr/>
        <a:lstStyle/>
        <a:p>
          <a:endParaRPr lang="en-US"/>
        </a:p>
      </dgm:t>
    </dgm:pt>
    <dgm:pt modelId="{BBF01E5B-C360-43E3-8BD5-4B1107FCF469}" type="sibTrans" cxnId="{664CB68A-3C11-440B-9B4B-72F037F6B745}">
      <dgm:prSet/>
      <dgm:spPr/>
      <dgm:t>
        <a:bodyPr/>
        <a:lstStyle/>
        <a:p>
          <a:endParaRPr lang="en-US"/>
        </a:p>
      </dgm:t>
    </dgm:pt>
    <dgm:pt modelId="{D40D51E5-BD8E-4EB1-A218-80A05E315ECF}">
      <dgm:prSet/>
      <dgm:spPr/>
      <dgm:t>
        <a:bodyPr/>
        <a:lstStyle/>
        <a:p>
          <a:r>
            <a:rPr lang="en-US"/>
            <a:t>Energy Audits</a:t>
          </a:r>
        </a:p>
      </dgm:t>
    </dgm:pt>
    <dgm:pt modelId="{65623C95-D33B-4815-8413-484D8AC23BCA}" type="parTrans" cxnId="{B9EB5102-5C75-4DD8-AA8A-F01E2238BABE}">
      <dgm:prSet/>
      <dgm:spPr/>
      <dgm:t>
        <a:bodyPr/>
        <a:lstStyle/>
        <a:p>
          <a:endParaRPr lang="en-US"/>
        </a:p>
      </dgm:t>
    </dgm:pt>
    <dgm:pt modelId="{4E5C6FE4-0298-45B5-86EC-C6818B7EB1A5}" type="sibTrans" cxnId="{B9EB5102-5C75-4DD8-AA8A-F01E2238BABE}">
      <dgm:prSet/>
      <dgm:spPr/>
      <dgm:t>
        <a:bodyPr/>
        <a:lstStyle/>
        <a:p>
          <a:endParaRPr lang="en-US"/>
        </a:p>
      </dgm:t>
    </dgm:pt>
    <dgm:pt modelId="{B62CF6D5-FD0F-4CBA-85D2-DCE314773526}">
      <dgm:prSet/>
      <dgm:spPr/>
      <dgm:t>
        <a:bodyPr/>
        <a:lstStyle/>
        <a:p>
          <a:r>
            <a:rPr lang="en-US" dirty="0"/>
            <a:t>Demand Savings</a:t>
          </a:r>
        </a:p>
      </dgm:t>
    </dgm:pt>
    <dgm:pt modelId="{F042B6EC-F040-46AA-9C01-44F876DF1285}" type="parTrans" cxnId="{357534BF-F97E-43AE-B28D-2905E3DDAB11}">
      <dgm:prSet/>
      <dgm:spPr/>
      <dgm:t>
        <a:bodyPr/>
        <a:lstStyle/>
        <a:p>
          <a:endParaRPr lang="en-US"/>
        </a:p>
      </dgm:t>
    </dgm:pt>
    <dgm:pt modelId="{2D413F10-DEE8-4F10-8818-7C8931638A7A}" type="sibTrans" cxnId="{357534BF-F97E-43AE-B28D-2905E3DDAB11}">
      <dgm:prSet/>
      <dgm:spPr/>
      <dgm:t>
        <a:bodyPr/>
        <a:lstStyle/>
        <a:p>
          <a:endParaRPr lang="en-US"/>
        </a:p>
      </dgm:t>
    </dgm:pt>
    <dgm:pt modelId="{8FC92880-C599-4E21-BA05-9E74BAF956B6}">
      <dgm:prSet/>
      <dgm:spPr/>
      <dgm:t>
        <a:bodyPr/>
        <a:lstStyle/>
        <a:p>
          <a:r>
            <a:rPr lang="en-US" dirty="0"/>
            <a:t>Energy Management Program</a:t>
          </a:r>
        </a:p>
      </dgm:t>
    </dgm:pt>
    <dgm:pt modelId="{CFF3B60C-B5FC-45CA-8F8F-66C76B40C075}" type="parTrans" cxnId="{1B3016D1-7463-4949-90D8-BEA13DEDFA31}">
      <dgm:prSet/>
      <dgm:spPr/>
      <dgm:t>
        <a:bodyPr/>
        <a:lstStyle/>
        <a:p>
          <a:endParaRPr lang="en-US"/>
        </a:p>
      </dgm:t>
    </dgm:pt>
    <dgm:pt modelId="{356BEEC1-4B88-45BA-93DB-1ACE136FC4EC}" type="sibTrans" cxnId="{1B3016D1-7463-4949-90D8-BEA13DEDFA31}">
      <dgm:prSet/>
      <dgm:spPr/>
      <dgm:t>
        <a:bodyPr/>
        <a:lstStyle/>
        <a:p>
          <a:endParaRPr lang="en-US"/>
        </a:p>
      </dgm:t>
    </dgm:pt>
    <dgm:pt modelId="{7C572F4A-B638-4E69-81A2-F6F5047709D3}">
      <dgm:prSet/>
      <dgm:spPr/>
      <dgm:t>
        <a:bodyPr/>
        <a:lstStyle/>
        <a:p>
          <a:r>
            <a:rPr lang="en-US"/>
            <a:t>Energy Efficiency Funding</a:t>
          </a:r>
        </a:p>
      </dgm:t>
    </dgm:pt>
    <dgm:pt modelId="{83EBB7D3-FE55-4812-8A7B-15FF15574640}" type="parTrans" cxnId="{DC4B200A-1B6B-401D-8C91-4DD69A5369C8}">
      <dgm:prSet/>
      <dgm:spPr/>
      <dgm:t>
        <a:bodyPr/>
        <a:lstStyle/>
        <a:p>
          <a:endParaRPr lang="en-US"/>
        </a:p>
      </dgm:t>
    </dgm:pt>
    <dgm:pt modelId="{224C4042-3B49-4E55-AC0D-5A1AE340EDF8}" type="sibTrans" cxnId="{DC4B200A-1B6B-401D-8C91-4DD69A5369C8}">
      <dgm:prSet/>
      <dgm:spPr/>
      <dgm:t>
        <a:bodyPr/>
        <a:lstStyle/>
        <a:p>
          <a:endParaRPr lang="en-US"/>
        </a:p>
      </dgm:t>
    </dgm:pt>
    <dgm:pt modelId="{0717F679-53D8-4FFF-AF37-78B800744DA9}">
      <dgm:prSet/>
      <dgm:spPr/>
      <dgm:t>
        <a:bodyPr/>
        <a:lstStyle/>
        <a:p>
          <a:r>
            <a:rPr lang="en-US" dirty="0"/>
            <a:t>GHG Accounting</a:t>
          </a:r>
        </a:p>
      </dgm:t>
    </dgm:pt>
    <dgm:pt modelId="{E2A97AE3-B1FB-4F5A-A93D-8264421327E3}" type="parTrans" cxnId="{77BE7B6A-2887-42BB-BB23-B2C5B7F8468E}">
      <dgm:prSet/>
      <dgm:spPr/>
      <dgm:t>
        <a:bodyPr/>
        <a:lstStyle/>
        <a:p>
          <a:endParaRPr lang="en-US"/>
        </a:p>
      </dgm:t>
    </dgm:pt>
    <dgm:pt modelId="{7A5F9070-3D67-4141-90A0-7C7BA371CF1D}" type="sibTrans" cxnId="{77BE7B6A-2887-42BB-BB23-B2C5B7F8468E}">
      <dgm:prSet/>
      <dgm:spPr/>
      <dgm:t>
        <a:bodyPr/>
        <a:lstStyle/>
        <a:p>
          <a:endParaRPr lang="en-US"/>
        </a:p>
      </dgm:t>
    </dgm:pt>
    <dgm:pt modelId="{401CDB22-5470-4DE7-9CEC-69EC5CB4CD92}">
      <dgm:prSet/>
      <dgm:spPr/>
      <dgm:t>
        <a:bodyPr/>
        <a:lstStyle/>
        <a:p>
          <a:r>
            <a:rPr lang="en-US" dirty="0"/>
            <a:t>Biosolids Analysis</a:t>
          </a:r>
        </a:p>
      </dgm:t>
    </dgm:pt>
    <dgm:pt modelId="{5CFAFB93-9F91-4730-AC2D-AA039A55EE4C}" type="parTrans" cxnId="{DF1231A4-F992-479E-906F-042DEBEAD0D7}">
      <dgm:prSet/>
      <dgm:spPr/>
      <dgm:t>
        <a:bodyPr/>
        <a:lstStyle/>
        <a:p>
          <a:endParaRPr lang="en-US"/>
        </a:p>
      </dgm:t>
    </dgm:pt>
    <dgm:pt modelId="{D54D5F6A-9A90-45A2-9BDB-ACC2EAA9A73C}" type="sibTrans" cxnId="{DF1231A4-F992-479E-906F-042DEBEAD0D7}">
      <dgm:prSet/>
      <dgm:spPr/>
      <dgm:t>
        <a:bodyPr/>
        <a:lstStyle/>
        <a:p>
          <a:endParaRPr lang="en-US"/>
        </a:p>
      </dgm:t>
    </dgm:pt>
    <dgm:pt modelId="{BC3811CA-EF14-4954-B2F8-F7B98CC8F388}">
      <dgm:prSet/>
      <dgm:spPr/>
      <dgm:t>
        <a:bodyPr/>
        <a:lstStyle/>
        <a:p>
          <a:r>
            <a:rPr lang="en-US" dirty="0"/>
            <a:t>Renewable Feasibility Analysis</a:t>
          </a:r>
        </a:p>
      </dgm:t>
    </dgm:pt>
    <dgm:pt modelId="{4033AE51-9CE9-4CA9-A243-5F02055D6DB9}" type="parTrans" cxnId="{6F686FF7-33C6-4EA0-AA6E-A927A78B41E2}">
      <dgm:prSet/>
      <dgm:spPr/>
      <dgm:t>
        <a:bodyPr/>
        <a:lstStyle/>
        <a:p>
          <a:endParaRPr lang="en-US"/>
        </a:p>
      </dgm:t>
    </dgm:pt>
    <dgm:pt modelId="{FE8244BC-3191-481B-9649-BE89C469D266}" type="sibTrans" cxnId="{6F686FF7-33C6-4EA0-AA6E-A927A78B41E2}">
      <dgm:prSet/>
      <dgm:spPr/>
      <dgm:t>
        <a:bodyPr/>
        <a:lstStyle/>
        <a:p>
          <a:endParaRPr lang="en-US"/>
        </a:p>
      </dgm:t>
    </dgm:pt>
    <dgm:pt modelId="{D22A2557-4B7F-45DD-8FF8-E21606C8D2A0}">
      <dgm:prSet/>
      <dgm:spPr/>
      <dgm:t>
        <a:bodyPr/>
        <a:lstStyle/>
        <a:p>
          <a:r>
            <a:rPr lang="en-US" dirty="0"/>
            <a:t>Envision Certification</a:t>
          </a:r>
        </a:p>
      </dgm:t>
    </dgm:pt>
    <dgm:pt modelId="{406E43E7-2DCB-4C50-A88D-3F20B0519EFB}" type="parTrans" cxnId="{D7DB6F78-817D-4ADC-8795-CAB36D25D5B2}">
      <dgm:prSet/>
      <dgm:spPr/>
      <dgm:t>
        <a:bodyPr/>
        <a:lstStyle/>
        <a:p>
          <a:endParaRPr lang="en-US"/>
        </a:p>
      </dgm:t>
    </dgm:pt>
    <dgm:pt modelId="{E630F072-4BE6-492C-B33B-7CC3AD53BA71}" type="sibTrans" cxnId="{D7DB6F78-817D-4ADC-8795-CAB36D25D5B2}">
      <dgm:prSet/>
      <dgm:spPr/>
      <dgm:t>
        <a:bodyPr/>
        <a:lstStyle/>
        <a:p>
          <a:endParaRPr lang="en-US"/>
        </a:p>
      </dgm:t>
    </dgm:pt>
    <dgm:pt modelId="{5C537125-5D5A-4D18-B0BF-73F65394DB6E}" type="pres">
      <dgm:prSet presAssocID="{06D1B70D-5ABC-4D74-891D-0FB8B1E2367F}" presName="diagram" presStyleCnt="0">
        <dgm:presLayoutVars>
          <dgm:dir/>
          <dgm:resizeHandles val="exact"/>
        </dgm:presLayoutVars>
      </dgm:prSet>
      <dgm:spPr/>
    </dgm:pt>
    <dgm:pt modelId="{38962E79-2220-46FD-89A0-97571DA9E082}" type="pres">
      <dgm:prSet presAssocID="{C6D3C2F0-1271-497E-A1D2-1C9496872A0D}" presName="node" presStyleLbl="node1" presStyleIdx="0" presStyleCnt="1" custScaleY="152417" custLinFactNeighborX="-32304" custLinFactNeighborY="-5799">
        <dgm:presLayoutVars>
          <dgm:bulletEnabled val="1"/>
        </dgm:presLayoutVars>
      </dgm:prSet>
      <dgm:spPr/>
    </dgm:pt>
  </dgm:ptLst>
  <dgm:cxnLst>
    <dgm:cxn modelId="{B9EB5102-5C75-4DD8-AA8A-F01E2238BABE}" srcId="{C6D3C2F0-1271-497E-A1D2-1C9496872A0D}" destId="{D40D51E5-BD8E-4EB1-A218-80A05E315ECF}" srcOrd="0" destOrd="0" parTransId="{65623C95-D33B-4815-8413-484D8AC23BCA}" sibTransId="{4E5C6FE4-0298-45B5-86EC-C6818B7EB1A5}"/>
    <dgm:cxn modelId="{DC4B200A-1B6B-401D-8C91-4DD69A5369C8}" srcId="{C6D3C2F0-1271-497E-A1D2-1C9496872A0D}" destId="{7C572F4A-B638-4E69-81A2-F6F5047709D3}" srcOrd="3" destOrd="0" parTransId="{83EBB7D3-FE55-4812-8A7B-15FF15574640}" sibTransId="{224C4042-3B49-4E55-AC0D-5A1AE340EDF8}"/>
    <dgm:cxn modelId="{7160591F-0107-44DD-83FF-8397A46BBBF3}" type="presOf" srcId="{8FC92880-C599-4E21-BA05-9E74BAF956B6}" destId="{38962E79-2220-46FD-89A0-97571DA9E082}" srcOrd="0" destOrd="3" presId="urn:microsoft.com/office/officeart/2005/8/layout/process5"/>
    <dgm:cxn modelId="{C6E6D027-DBFE-41A8-BE41-67D7933CF889}" type="presOf" srcId="{BC3811CA-EF14-4954-B2F8-F7B98CC8F388}" destId="{38962E79-2220-46FD-89A0-97571DA9E082}" srcOrd="0" destOrd="7" presId="urn:microsoft.com/office/officeart/2005/8/layout/process5"/>
    <dgm:cxn modelId="{B1AF312F-FF6C-4292-A3C5-56D55060C38F}" type="presOf" srcId="{B62CF6D5-FD0F-4CBA-85D2-DCE314773526}" destId="{38962E79-2220-46FD-89A0-97571DA9E082}" srcOrd="0" destOrd="2" presId="urn:microsoft.com/office/officeart/2005/8/layout/process5"/>
    <dgm:cxn modelId="{3F582F37-0011-40D4-87CB-18146A5C3D59}" type="presOf" srcId="{C6D3C2F0-1271-497E-A1D2-1C9496872A0D}" destId="{38962E79-2220-46FD-89A0-97571DA9E082}" srcOrd="0" destOrd="0" presId="urn:microsoft.com/office/officeart/2005/8/layout/process5"/>
    <dgm:cxn modelId="{ECB5CB3D-F82F-4BC7-A05A-776C7D470580}" type="presOf" srcId="{D22A2557-4B7F-45DD-8FF8-E21606C8D2A0}" destId="{38962E79-2220-46FD-89A0-97571DA9E082}" srcOrd="0" destOrd="8" presId="urn:microsoft.com/office/officeart/2005/8/layout/process5"/>
    <dgm:cxn modelId="{0AFD7565-6AEB-41BF-B2FF-A502DBB36D98}" type="presOf" srcId="{0717F679-53D8-4FFF-AF37-78B800744DA9}" destId="{38962E79-2220-46FD-89A0-97571DA9E082}" srcOrd="0" destOrd="5" presId="urn:microsoft.com/office/officeart/2005/8/layout/process5"/>
    <dgm:cxn modelId="{77BE7B6A-2887-42BB-BB23-B2C5B7F8468E}" srcId="{C6D3C2F0-1271-497E-A1D2-1C9496872A0D}" destId="{0717F679-53D8-4FFF-AF37-78B800744DA9}" srcOrd="4" destOrd="0" parTransId="{E2A97AE3-B1FB-4F5A-A93D-8264421327E3}" sibTransId="{7A5F9070-3D67-4141-90A0-7C7BA371CF1D}"/>
    <dgm:cxn modelId="{9F8B7C72-07C5-4DA3-AE41-5F014FD6BD5B}" type="presOf" srcId="{401CDB22-5470-4DE7-9CEC-69EC5CB4CD92}" destId="{38962E79-2220-46FD-89A0-97571DA9E082}" srcOrd="0" destOrd="6" presId="urn:microsoft.com/office/officeart/2005/8/layout/process5"/>
    <dgm:cxn modelId="{D7DB6F78-817D-4ADC-8795-CAB36D25D5B2}" srcId="{C6D3C2F0-1271-497E-A1D2-1C9496872A0D}" destId="{D22A2557-4B7F-45DD-8FF8-E21606C8D2A0}" srcOrd="7" destOrd="0" parTransId="{406E43E7-2DCB-4C50-A88D-3F20B0519EFB}" sibTransId="{E630F072-4BE6-492C-B33B-7CC3AD53BA71}"/>
    <dgm:cxn modelId="{664CB68A-3C11-440B-9B4B-72F037F6B745}" srcId="{06D1B70D-5ABC-4D74-891D-0FB8B1E2367F}" destId="{C6D3C2F0-1271-497E-A1D2-1C9496872A0D}" srcOrd="0" destOrd="0" parTransId="{17002ED8-7B6E-4D5A-88AC-E4A6F0FC6679}" sibTransId="{BBF01E5B-C360-43E3-8BD5-4B1107FCF469}"/>
    <dgm:cxn modelId="{C3AE0B8E-D070-4714-AE2A-7FDB69D09A96}" type="presOf" srcId="{7C572F4A-B638-4E69-81A2-F6F5047709D3}" destId="{38962E79-2220-46FD-89A0-97571DA9E082}" srcOrd="0" destOrd="4" presId="urn:microsoft.com/office/officeart/2005/8/layout/process5"/>
    <dgm:cxn modelId="{DF1231A4-F992-479E-906F-042DEBEAD0D7}" srcId="{C6D3C2F0-1271-497E-A1D2-1C9496872A0D}" destId="{401CDB22-5470-4DE7-9CEC-69EC5CB4CD92}" srcOrd="5" destOrd="0" parTransId="{5CFAFB93-9F91-4730-AC2D-AA039A55EE4C}" sibTransId="{D54D5F6A-9A90-45A2-9BDB-ACC2EAA9A73C}"/>
    <dgm:cxn modelId="{357534BF-F97E-43AE-B28D-2905E3DDAB11}" srcId="{C6D3C2F0-1271-497E-A1D2-1C9496872A0D}" destId="{B62CF6D5-FD0F-4CBA-85D2-DCE314773526}" srcOrd="1" destOrd="0" parTransId="{F042B6EC-F040-46AA-9C01-44F876DF1285}" sibTransId="{2D413F10-DEE8-4F10-8818-7C8931638A7A}"/>
    <dgm:cxn modelId="{4404C4BF-C4E1-4778-B894-E25A774E6FD5}" type="presOf" srcId="{06D1B70D-5ABC-4D74-891D-0FB8B1E2367F}" destId="{5C537125-5D5A-4D18-B0BF-73F65394DB6E}" srcOrd="0" destOrd="0" presId="urn:microsoft.com/office/officeart/2005/8/layout/process5"/>
    <dgm:cxn modelId="{1B3016D1-7463-4949-90D8-BEA13DEDFA31}" srcId="{C6D3C2F0-1271-497E-A1D2-1C9496872A0D}" destId="{8FC92880-C599-4E21-BA05-9E74BAF956B6}" srcOrd="2" destOrd="0" parTransId="{CFF3B60C-B5FC-45CA-8F8F-66C76B40C075}" sibTransId="{356BEEC1-4B88-45BA-93DB-1ACE136FC4EC}"/>
    <dgm:cxn modelId="{E48DE0D2-128D-4222-A64B-314A87BCF154}" type="presOf" srcId="{D40D51E5-BD8E-4EB1-A218-80A05E315ECF}" destId="{38962E79-2220-46FD-89A0-97571DA9E082}" srcOrd="0" destOrd="1" presId="urn:microsoft.com/office/officeart/2005/8/layout/process5"/>
    <dgm:cxn modelId="{6F686FF7-33C6-4EA0-AA6E-A927A78B41E2}" srcId="{C6D3C2F0-1271-497E-A1D2-1C9496872A0D}" destId="{BC3811CA-EF14-4954-B2F8-F7B98CC8F388}" srcOrd="6" destOrd="0" parTransId="{4033AE51-9CE9-4CA9-A243-5F02055D6DB9}" sibTransId="{FE8244BC-3191-481B-9649-BE89C469D266}"/>
    <dgm:cxn modelId="{3C618D6C-6790-456A-9A78-E8B4762C0B25}" type="presParOf" srcId="{5C537125-5D5A-4D18-B0BF-73F65394DB6E}" destId="{38962E79-2220-46FD-89A0-97571DA9E082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5E9D7-4F08-4086-8BB8-DE89FEE395F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E2831E-83EB-47B1-BF29-2DEADA651767}">
      <dgm:prSet phldrT="[Text]"/>
      <dgm:spPr/>
      <dgm:t>
        <a:bodyPr/>
        <a:lstStyle/>
        <a:p>
          <a:r>
            <a:rPr lang="en-US"/>
            <a:t>Increase Efficiency</a:t>
          </a:r>
        </a:p>
      </dgm:t>
    </dgm:pt>
    <dgm:pt modelId="{35E31A9B-5D6E-43A9-A87A-47E711CA0260}" type="parTrans" cxnId="{814AAE52-FDDD-4493-9EC3-A18D66FF7A4C}">
      <dgm:prSet/>
      <dgm:spPr/>
      <dgm:t>
        <a:bodyPr/>
        <a:lstStyle/>
        <a:p>
          <a:endParaRPr lang="en-US"/>
        </a:p>
      </dgm:t>
    </dgm:pt>
    <dgm:pt modelId="{0293B53C-E5AB-4E82-B1ED-B15AC31F431A}" type="sibTrans" cxnId="{814AAE52-FDDD-4493-9EC3-A18D66FF7A4C}">
      <dgm:prSet/>
      <dgm:spPr/>
      <dgm:t>
        <a:bodyPr/>
        <a:lstStyle/>
        <a:p>
          <a:endParaRPr lang="en-US"/>
        </a:p>
      </dgm:t>
    </dgm:pt>
    <dgm:pt modelId="{417CE848-3B44-47A1-A09B-1FB9DE682E34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/>
            <a:t>Reduce energy needs in buildings, transport and industry</a:t>
          </a:r>
        </a:p>
      </dgm:t>
    </dgm:pt>
    <dgm:pt modelId="{BB1A2379-F719-4E63-A0E6-7B5EE29461BE}" type="parTrans" cxnId="{7918C8E7-F7CE-40C5-94AE-4783BB2C9E21}">
      <dgm:prSet/>
      <dgm:spPr/>
      <dgm:t>
        <a:bodyPr/>
        <a:lstStyle/>
        <a:p>
          <a:endParaRPr lang="en-US"/>
        </a:p>
      </dgm:t>
    </dgm:pt>
    <dgm:pt modelId="{058EA7CA-557F-4EFC-813C-30A39CD183D0}" type="sibTrans" cxnId="{7918C8E7-F7CE-40C5-94AE-4783BB2C9E21}">
      <dgm:prSet/>
      <dgm:spPr/>
      <dgm:t>
        <a:bodyPr/>
        <a:lstStyle/>
        <a:p>
          <a:endParaRPr lang="en-US"/>
        </a:p>
      </dgm:t>
    </dgm:pt>
    <dgm:pt modelId="{F923BB4D-F5C9-4251-82A3-411E33A2ED76}">
      <dgm:prSet phldrT="[Text]"/>
      <dgm:spPr/>
      <dgm:t>
        <a:bodyPr/>
        <a:lstStyle/>
        <a:p>
          <a:r>
            <a:rPr lang="en-US"/>
            <a:t>Build Renewables</a:t>
          </a:r>
        </a:p>
      </dgm:t>
    </dgm:pt>
    <dgm:pt modelId="{D8C94EEC-E61F-473F-AAF9-ECE88505B164}" type="parTrans" cxnId="{6AC75AC4-5C31-49EB-99AE-181D3B2AE699}">
      <dgm:prSet/>
      <dgm:spPr/>
      <dgm:t>
        <a:bodyPr/>
        <a:lstStyle/>
        <a:p>
          <a:endParaRPr lang="en-US"/>
        </a:p>
      </dgm:t>
    </dgm:pt>
    <dgm:pt modelId="{E05161FC-0ADA-469E-BDD7-AFDDC755B1D0}" type="sibTrans" cxnId="{6AC75AC4-5C31-49EB-99AE-181D3B2AE699}">
      <dgm:prSet/>
      <dgm:spPr/>
      <dgm:t>
        <a:bodyPr/>
        <a:lstStyle/>
        <a:p>
          <a:endParaRPr lang="en-US"/>
        </a:p>
      </dgm:t>
    </dgm:pt>
    <dgm:pt modelId="{D4040A6B-50FC-4C40-A268-6B3D4FA4AE39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Deploy solar, wind, and battery storage on a massive scale</a:t>
          </a:r>
        </a:p>
      </dgm:t>
    </dgm:pt>
    <dgm:pt modelId="{AE361BCB-59C8-4E6A-A26B-2717F2770211}" type="parTrans" cxnId="{AB1F9356-0770-4D65-857F-1400E367B98A}">
      <dgm:prSet/>
      <dgm:spPr/>
      <dgm:t>
        <a:bodyPr/>
        <a:lstStyle/>
        <a:p>
          <a:endParaRPr lang="en-US"/>
        </a:p>
      </dgm:t>
    </dgm:pt>
    <dgm:pt modelId="{907E7106-9444-423D-8716-BF2488673783}" type="sibTrans" cxnId="{AB1F9356-0770-4D65-857F-1400E367B98A}">
      <dgm:prSet/>
      <dgm:spPr/>
      <dgm:t>
        <a:bodyPr/>
        <a:lstStyle/>
        <a:p>
          <a:endParaRPr lang="en-US"/>
        </a:p>
      </dgm:t>
    </dgm:pt>
    <dgm:pt modelId="{110DF221-6029-4ED4-B140-1549DBD99D61}">
      <dgm:prSet phldrT="[Text]"/>
      <dgm:spPr/>
      <dgm:t>
        <a:bodyPr/>
        <a:lstStyle/>
        <a:p>
          <a:r>
            <a:rPr lang="en-US"/>
            <a:t>Electrify Things</a:t>
          </a:r>
        </a:p>
      </dgm:t>
    </dgm:pt>
    <dgm:pt modelId="{B8C85714-05C3-4DB6-A76E-52858D3EB691}" type="parTrans" cxnId="{4B6F0D0A-737F-4ABE-8E0E-47026F55AE4B}">
      <dgm:prSet/>
      <dgm:spPr/>
      <dgm:t>
        <a:bodyPr/>
        <a:lstStyle/>
        <a:p>
          <a:endParaRPr lang="en-US"/>
        </a:p>
      </dgm:t>
    </dgm:pt>
    <dgm:pt modelId="{48D99F19-1E7E-42FC-BC4A-65F2D8686A74}" type="sibTrans" cxnId="{4B6F0D0A-737F-4ABE-8E0E-47026F55AE4B}">
      <dgm:prSet/>
      <dgm:spPr/>
      <dgm:t>
        <a:bodyPr/>
        <a:lstStyle/>
        <a:p>
          <a:endParaRPr lang="en-US"/>
        </a:p>
      </dgm:t>
    </dgm:pt>
    <dgm:pt modelId="{DA3CB09E-7DC2-4F8A-AB84-214D27B6BE04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/>
            <a:t>Rapidly adopt heat pumps and electric vehicles</a:t>
          </a:r>
        </a:p>
      </dgm:t>
    </dgm:pt>
    <dgm:pt modelId="{3B010032-D435-4DDB-B79B-E71960D2F282}" type="parTrans" cxnId="{A3294609-CD8C-4B17-8623-A0A37C8B3679}">
      <dgm:prSet/>
      <dgm:spPr/>
      <dgm:t>
        <a:bodyPr/>
        <a:lstStyle/>
        <a:p>
          <a:endParaRPr lang="en-US"/>
        </a:p>
      </dgm:t>
    </dgm:pt>
    <dgm:pt modelId="{B10EAEC3-0FDA-4D37-A08C-D764628997F0}" type="sibTrans" cxnId="{A3294609-CD8C-4B17-8623-A0A37C8B3679}">
      <dgm:prSet/>
      <dgm:spPr/>
      <dgm:t>
        <a:bodyPr/>
        <a:lstStyle/>
        <a:p>
          <a:endParaRPr lang="en-US"/>
        </a:p>
      </dgm:t>
    </dgm:pt>
    <dgm:pt modelId="{1F08AD87-7F11-4068-8CA7-4E5EEE85CAEE}">
      <dgm:prSet phldrT="[Text]"/>
      <dgm:spPr/>
      <dgm:t>
        <a:bodyPr/>
        <a:lstStyle/>
        <a:p>
          <a:r>
            <a:rPr lang="en-US"/>
            <a:t>Decarbonize other sectors</a:t>
          </a:r>
        </a:p>
      </dgm:t>
    </dgm:pt>
    <dgm:pt modelId="{F5EF1BEB-F0E4-47A9-9086-5BCA4A69B0A1}" type="parTrans" cxnId="{AF8499F8-DFA2-4874-9B5B-24AE2B7AEFCF}">
      <dgm:prSet/>
      <dgm:spPr/>
      <dgm:t>
        <a:bodyPr/>
        <a:lstStyle/>
        <a:p>
          <a:endParaRPr lang="en-US"/>
        </a:p>
      </dgm:t>
    </dgm:pt>
    <dgm:pt modelId="{A3597FC3-1090-4A3D-90F7-304F20B542F7}" type="sibTrans" cxnId="{AF8499F8-DFA2-4874-9B5B-24AE2B7AEFCF}">
      <dgm:prSet/>
      <dgm:spPr/>
      <dgm:t>
        <a:bodyPr/>
        <a:lstStyle/>
        <a:p>
          <a:endParaRPr lang="en-US"/>
        </a:p>
      </dgm:t>
    </dgm:pt>
    <dgm:pt modelId="{6DAAAFFB-1989-460E-BC43-47BCE69B6B5A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/>
            <a:t>Develop clean, low carbon fuels</a:t>
          </a:r>
        </a:p>
      </dgm:t>
    </dgm:pt>
    <dgm:pt modelId="{1BEE6B29-427F-4C2C-B2DB-BACEC400A506}" type="parTrans" cxnId="{DBB51496-4832-49D2-82CE-F3B53AA1F3BD}">
      <dgm:prSet/>
      <dgm:spPr/>
      <dgm:t>
        <a:bodyPr/>
        <a:lstStyle/>
        <a:p>
          <a:endParaRPr lang="en-US"/>
        </a:p>
      </dgm:t>
    </dgm:pt>
    <dgm:pt modelId="{ED4DC261-24A1-4692-A3A8-29FB1DE92F9F}" type="sibTrans" cxnId="{DBB51496-4832-49D2-82CE-F3B53AA1F3BD}">
      <dgm:prSet/>
      <dgm:spPr/>
      <dgm:t>
        <a:bodyPr/>
        <a:lstStyle/>
        <a:p>
          <a:endParaRPr lang="en-US"/>
        </a:p>
      </dgm:t>
    </dgm:pt>
    <dgm:pt modelId="{39369E8E-A5D5-41F3-B427-886DF8544A7C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/>
            <a:t>Build out carbon sinks</a:t>
          </a:r>
        </a:p>
      </dgm:t>
    </dgm:pt>
    <dgm:pt modelId="{07DE8A46-9E9E-473E-9616-9EC29A209EA5}" type="parTrans" cxnId="{A36BDE06-0350-4E9A-9F73-431B4308A09E}">
      <dgm:prSet/>
      <dgm:spPr/>
      <dgm:t>
        <a:bodyPr/>
        <a:lstStyle/>
        <a:p>
          <a:endParaRPr lang="en-US"/>
        </a:p>
      </dgm:t>
    </dgm:pt>
    <dgm:pt modelId="{BC9448D1-9140-4722-BE9C-BD12F9894913}" type="sibTrans" cxnId="{A36BDE06-0350-4E9A-9F73-431B4308A09E}">
      <dgm:prSet/>
      <dgm:spPr/>
      <dgm:t>
        <a:bodyPr/>
        <a:lstStyle/>
        <a:p>
          <a:endParaRPr lang="en-US"/>
        </a:p>
      </dgm:t>
    </dgm:pt>
    <dgm:pt modelId="{244060EE-652C-4C62-9783-C326821BE0FF}" type="pres">
      <dgm:prSet presAssocID="{42C5E9D7-4F08-4086-8BB8-DE89FEE395F8}" presName="Name0" presStyleCnt="0">
        <dgm:presLayoutVars>
          <dgm:dir/>
          <dgm:animLvl val="lvl"/>
          <dgm:resizeHandles val="exact"/>
        </dgm:presLayoutVars>
      </dgm:prSet>
      <dgm:spPr/>
    </dgm:pt>
    <dgm:pt modelId="{09EF4975-07CC-4F5C-AF9C-78C850A09636}" type="pres">
      <dgm:prSet presAssocID="{CCE2831E-83EB-47B1-BF29-2DEADA651767}" presName="composite" presStyleCnt="0"/>
      <dgm:spPr/>
    </dgm:pt>
    <dgm:pt modelId="{63C0CD74-34CB-4A2C-9B56-998D983579BD}" type="pres">
      <dgm:prSet presAssocID="{CCE2831E-83EB-47B1-BF29-2DEADA65176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1A5A80C-C236-4389-9138-FEA26ABEF934}" type="pres">
      <dgm:prSet presAssocID="{CCE2831E-83EB-47B1-BF29-2DEADA651767}" presName="desTx" presStyleLbl="alignAccFollowNode1" presStyleIdx="0" presStyleCnt="4">
        <dgm:presLayoutVars>
          <dgm:bulletEnabled val="1"/>
        </dgm:presLayoutVars>
      </dgm:prSet>
      <dgm:spPr/>
    </dgm:pt>
    <dgm:pt modelId="{997114C4-9EFD-4800-ADC3-E7BF4F73BE15}" type="pres">
      <dgm:prSet presAssocID="{0293B53C-E5AB-4E82-B1ED-B15AC31F431A}" presName="space" presStyleCnt="0"/>
      <dgm:spPr/>
    </dgm:pt>
    <dgm:pt modelId="{F410A6CD-5290-4CA5-89EB-FBB34D247119}" type="pres">
      <dgm:prSet presAssocID="{F923BB4D-F5C9-4251-82A3-411E33A2ED76}" presName="composite" presStyleCnt="0"/>
      <dgm:spPr/>
    </dgm:pt>
    <dgm:pt modelId="{8CC98956-F7AD-4829-80B6-74F890B9ADC2}" type="pres">
      <dgm:prSet presAssocID="{F923BB4D-F5C9-4251-82A3-411E33A2ED7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C10CC3A-7EB4-4F2F-982A-E1AD82292E30}" type="pres">
      <dgm:prSet presAssocID="{F923BB4D-F5C9-4251-82A3-411E33A2ED76}" presName="desTx" presStyleLbl="alignAccFollowNode1" presStyleIdx="1" presStyleCnt="4">
        <dgm:presLayoutVars>
          <dgm:bulletEnabled val="1"/>
        </dgm:presLayoutVars>
      </dgm:prSet>
      <dgm:spPr/>
    </dgm:pt>
    <dgm:pt modelId="{7EC68991-3EFC-494A-9978-CC82BEC7043F}" type="pres">
      <dgm:prSet presAssocID="{E05161FC-0ADA-469E-BDD7-AFDDC755B1D0}" presName="space" presStyleCnt="0"/>
      <dgm:spPr/>
    </dgm:pt>
    <dgm:pt modelId="{45ED9E98-434E-41FB-A2CD-7D51AF2B17A4}" type="pres">
      <dgm:prSet presAssocID="{110DF221-6029-4ED4-B140-1549DBD99D61}" presName="composite" presStyleCnt="0"/>
      <dgm:spPr/>
    </dgm:pt>
    <dgm:pt modelId="{5BAF45EF-5584-477F-BE0C-F4D8C491F4FC}" type="pres">
      <dgm:prSet presAssocID="{110DF221-6029-4ED4-B140-1549DBD99D6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FDAD1BA-A15D-4364-96DD-6ADF7911277F}" type="pres">
      <dgm:prSet presAssocID="{110DF221-6029-4ED4-B140-1549DBD99D61}" presName="desTx" presStyleLbl="alignAccFollowNode1" presStyleIdx="2" presStyleCnt="4">
        <dgm:presLayoutVars>
          <dgm:bulletEnabled val="1"/>
        </dgm:presLayoutVars>
      </dgm:prSet>
      <dgm:spPr/>
    </dgm:pt>
    <dgm:pt modelId="{06804384-93C4-43E1-A839-D10FA1126A62}" type="pres">
      <dgm:prSet presAssocID="{48D99F19-1E7E-42FC-BC4A-65F2D8686A74}" presName="space" presStyleCnt="0"/>
      <dgm:spPr/>
    </dgm:pt>
    <dgm:pt modelId="{1FBAFC08-BDF2-404C-A233-F751A60B224E}" type="pres">
      <dgm:prSet presAssocID="{1F08AD87-7F11-4068-8CA7-4E5EEE85CAEE}" presName="composite" presStyleCnt="0"/>
      <dgm:spPr/>
    </dgm:pt>
    <dgm:pt modelId="{2AF09DB3-F909-41D5-8FCC-14F9F136B412}" type="pres">
      <dgm:prSet presAssocID="{1F08AD87-7F11-4068-8CA7-4E5EEE85CAE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78A6B41-0334-4C23-86D8-7E99030B9EC5}" type="pres">
      <dgm:prSet presAssocID="{1F08AD87-7F11-4068-8CA7-4E5EEE85CAE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A36BDE06-0350-4E9A-9F73-431B4308A09E}" srcId="{1F08AD87-7F11-4068-8CA7-4E5EEE85CAEE}" destId="{39369E8E-A5D5-41F3-B427-886DF8544A7C}" srcOrd="1" destOrd="0" parTransId="{07DE8A46-9E9E-473E-9616-9EC29A209EA5}" sibTransId="{BC9448D1-9140-4722-BE9C-BD12F9894913}"/>
    <dgm:cxn modelId="{A3294609-CD8C-4B17-8623-A0A37C8B3679}" srcId="{110DF221-6029-4ED4-B140-1549DBD99D61}" destId="{DA3CB09E-7DC2-4F8A-AB84-214D27B6BE04}" srcOrd="0" destOrd="0" parTransId="{3B010032-D435-4DDB-B79B-E71960D2F282}" sibTransId="{B10EAEC3-0FDA-4D37-A08C-D764628997F0}"/>
    <dgm:cxn modelId="{4B6F0D0A-737F-4ABE-8E0E-47026F55AE4B}" srcId="{42C5E9D7-4F08-4086-8BB8-DE89FEE395F8}" destId="{110DF221-6029-4ED4-B140-1549DBD99D61}" srcOrd="2" destOrd="0" parTransId="{B8C85714-05C3-4DB6-A76E-52858D3EB691}" sibTransId="{48D99F19-1E7E-42FC-BC4A-65F2D8686A74}"/>
    <dgm:cxn modelId="{91E3770C-71A8-4C12-A600-E1C6ED565BC6}" type="presOf" srcId="{D4040A6B-50FC-4C40-A268-6B3D4FA4AE39}" destId="{2C10CC3A-7EB4-4F2F-982A-E1AD82292E30}" srcOrd="0" destOrd="0" presId="urn:microsoft.com/office/officeart/2005/8/layout/hList1"/>
    <dgm:cxn modelId="{CDAB792C-013C-4670-BF67-D2AF293DE057}" type="presOf" srcId="{39369E8E-A5D5-41F3-B427-886DF8544A7C}" destId="{878A6B41-0334-4C23-86D8-7E99030B9EC5}" srcOrd="0" destOrd="1" presId="urn:microsoft.com/office/officeart/2005/8/layout/hList1"/>
    <dgm:cxn modelId="{09A7CB37-1C7C-46D1-892C-28A0BB62BE9E}" type="presOf" srcId="{CCE2831E-83EB-47B1-BF29-2DEADA651767}" destId="{63C0CD74-34CB-4A2C-9B56-998D983579BD}" srcOrd="0" destOrd="0" presId="urn:microsoft.com/office/officeart/2005/8/layout/hList1"/>
    <dgm:cxn modelId="{D6360341-26D1-4567-991F-2CE52E8254E0}" type="presOf" srcId="{417CE848-3B44-47A1-A09B-1FB9DE682E34}" destId="{E1A5A80C-C236-4389-9138-FEA26ABEF934}" srcOrd="0" destOrd="0" presId="urn:microsoft.com/office/officeart/2005/8/layout/hList1"/>
    <dgm:cxn modelId="{4B96B969-9CE0-4C7B-B297-28380B2E83FB}" type="presOf" srcId="{F923BB4D-F5C9-4251-82A3-411E33A2ED76}" destId="{8CC98956-F7AD-4829-80B6-74F890B9ADC2}" srcOrd="0" destOrd="0" presId="urn:microsoft.com/office/officeart/2005/8/layout/hList1"/>
    <dgm:cxn modelId="{2E7FE851-8A46-4657-8F71-33ED214C7FFB}" type="presOf" srcId="{42C5E9D7-4F08-4086-8BB8-DE89FEE395F8}" destId="{244060EE-652C-4C62-9783-C326821BE0FF}" srcOrd="0" destOrd="0" presId="urn:microsoft.com/office/officeart/2005/8/layout/hList1"/>
    <dgm:cxn modelId="{814AAE52-FDDD-4493-9EC3-A18D66FF7A4C}" srcId="{42C5E9D7-4F08-4086-8BB8-DE89FEE395F8}" destId="{CCE2831E-83EB-47B1-BF29-2DEADA651767}" srcOrd="0" destOrd="0" parTransId="{35E31A9B-5D6E-43A9-A87A-47E711CA0260}" sibTransId="{0293B53C-E5AB-4E82-B1ED-B15AC31F431A}"/>
    <dgm:cxn modelId="{AB1F9356-0770-4D65-857F-1400E367B98A}" srcId="{F923BB4D-F5C9-4251-82A3-411E33A2ED76}" destId="{D4040A6B-50FC-4C40-A268-6B3D4FA4AE39}" srcOrd="0" destOrd="0" parTransId="{AE361BCB-59C8-4E6A-A26B-2717F2770211}" sibTransId="{907E7106-9444-423D-8716-BF2488673783}"/>
    <dgm:cxn modelId="{96D16A59-5839-4B4C-A21A-B959F33A6095}" type="presOf" srcId="{1F08AD87-7F11-4068-8CA7-4E5EEE85CAEE}" destId="{2AF09DB3-F909-41D5-8FCC-14F9F136B412}" srcOrd="0" destOrd="0" presId="urn:microsoft.com/office/officeart/2005/8/layout/hList1"/>
    <dgm:cxn modelId="{EA6F1484-7902-49A9-AA0D-74097D19F690}" type="presOf" srcId="{6DAAAFFB-1989-460E-BC43-47BCE69B6B5A}" destId="{878A6B41-0334-4C23-86D8-7E99030B9EC5}" srcOrd="0" destOrd="0" presId="urn:microsoft.com/office/officeart/2005/8/layout/hList1"/>
    <dgm:cxn modelId="{DBB51496-4832-49D2-82CE-F3B53AA1F3BD}" srcId="{1F08AD87-7F11-4068-8CA7-4E5EEE85CAEE}" destId="{6DAAAFFB-1989-460E-BC43-47BCE69B6B5A}" srcOrd="0" destOrd="0" parTransId="{1BEE6B29-427F-4C2C-B2DB-BACEC400A506}" sibTransId="{ED4DC261-24A1-4692-A3A8-29FB1DE92F9F}"/>
    <dgm:cxn modelId="{6AC75AC4-5C31-49EB-99AE-181D3B2AE699}" srcId="{42C5E9D7-4F08-4086-8BB8-DE89FEE395F8}" destId="{F923BB4D-F5C9-4251-82A3-411E33A2ED76}" srcOrd="1" destOrd="0" parTransId="{D8C94EEC-E61F-473F-AAF9-ECE88505B164}" sibTransId="{E05161FC-0ADA-469E-BDD7-AFDDC755B1D0}"/>
    <dgm:cxn modelId="{4A0A1FD2-41D9-4B49-8DDD-0F7B39007518}" type="presOf" srcId="{110DF221-6029-4ED4-B140-1549DBD99D61}" destId="{5BAF45EF-5584-477F-BE0C-F4D8C491F4FC}" srcOrd="0" destOrd="0" presId="urn:microsoft.com/office/officeart/2005/8/layout/hList1"/>
    <dgm:cxn modelId="{7918C8E7-F7CE-40C5-94AE-4783BB2C9E21}" srcId="{CCE2831E-83EB-47B1-BF29-2DEADA651767}" destId="{417CE848-3B44-47A1-A09B-1FB9DE682E34}" srcOrd="0" destOrd="0" parTransId="{BB1A2379-F719-4E63-A0E6-7B5EE29461BE}" sibTransId="{058EA7CA-557F-4EFC-813C-30A39CD183D0}"/>
    <dgm:cxn modelId="{6DFF9EF6-9C57-48AA-B9CC-747C23325483}" type="presOf" srcId="{DA3CB09E-7DC2-4F8A-AB84-214D27B6BE04}" destId="{6FDAD1BA-A15D-4364-96DD-6ADF7911277F}" srcOrd="0" destOrd="0" presId="urn:microsoft.com/office/officeart/2005/8/layout/hList1"/>
    <dgm:cxn modelId="{AF8499F8-DFA2-4874-9B5B-24AE2B7AEFCF}" srcId="{42C5E9D7-4F08-4086-8BB8-DE89FEE395F8}" destId="{1F08AD87-7F11-4068-8CA7-4E5EEE85CAEE}" srcOrd="3" destOrd="0" parTransId="{F5EF1BEB-F0E4-47A9-9086-5BCA4A69B0A1}" sibTransId="{A3597FC3-1090-4A3D-90F7-304F20B542F7}"/>
    <dgm:cxn modelId="{2F816171-9FBB-4BA2-8F85-D62D827D5075}" type="presParOf" srcId="{244060EE-652C-4C62-9783-C326821BE0FF}" destId="{09EF4975-07CC-4F5C-AF9C-78C850A09636}" srcOrd="0" destOrd="0" presId="urn:microsoft.com/office/officeart/2005/8/layout/hList1"/>
    <dgm:cxn modelId="{7741015B-ACA3-4467-9265-270E688C21E1}" type="presParOf" srcId="{09EF4975-07CC-4F5C-AF9C-78C850A09636}" destId="{63C0CD74-34CB-4A2C-9B56-998D983579BD}" srcOrd="0" destOrd="0" presId="urn:microsoft.com/office/officeart/2005/8/layout/hList1"/>
    <dgm:cxn modelId="{C60C1147-C5A9-4192-9E50-ED42149469FF}" type="presParOf" srcId="{09EF4975-07CC-4F5C-AF9C-78C850A09636}" destId="{E1A5A80C-C236-4389-9138-FEA26ABEF934}" srcOrd="1" destOrd="0" presId="urn:microsoft.com/office/officeart/2005/8/layout/hList1"/>
    <dgm:cxn modelId="{F330BDEC-15BD-492F-804D-6B0B8A10EF6A}" type="presParOf" srcId="{244060EE-652C-4C62-9783-C326821BE0FF}" destId="{997114C4-9EFD-4800-ADC3-E7BF4F73BE15}" srcOrd="1" destOrd="0" presId="urn:microsoft.com/office/officeart/2005/8/layout/hList1"/>
    <dgm:cxn modelId="{A94F05C6-05EA-4A13-AAAA-E5F838A93433}" type="presParOf" srcId="{244060EE-652C-4C62-9783-C326821BE0FF}" destId="{F410A6CD-5290-4CA5-89EB-FBB34D247119}" srcOrd="2" destOrd="0" presId="urn:microsoft.com/office/officeart/2005/8/layout/hList1"/>
    <dgm:cxn modelId="{20BD9987-58BA-4B2D-A3A6-652A2A2B45F5}" type="presParOf" srcId="{F410A6CD-5290-4CA5-89EB-FBB34D247119}" destId="{8CC98956-F7AD-4829-80B6-74F890B9ADC2}" srcOrd="0" destOrd="0" presId="urn:microsoft.com/office/officeart/2005/8/layout/hList1"/>
    <dgm:cxn modelId="{F911FC3D-BD5F-4C24-B81D-71D38925BA0D}" type="presParOf" srcId="{F410A6CD-5290-4CA5-89EB-FBB34D247119}" destId="{2C10CC3A-7EB4-4F2F-982A-E1AD82292E30}" srcOrd="1" destOrd="0" presId="urn:microsoft.com/office/officeart/2005/8/layout/hList1"/>
    <dgm:cxn modelId="{6D7B8CE6-2E8E-41DE-82CC-0EFEAF1C2604}" type="presParOf" srcId="{244060EE-652C-4C62-9783-C326821BE0FF}" destId="{7EC68991-3EFC-494A-9978-CC82BEC7043F}" srcOrd="3" destOrd="0" presId="urn:microsoft.com/office/officeart/2005/8/layout/hList1"/>
    <dgm:cxn modelId="{D40B1789-B6C4-4CDD-9444-94B772EFFF1A}" type="presParOf" srcId="{244060EE-652C-4C62-9783-C326821BE0FF}" destId="{45ED9E98-434E-41FB-A2CD-7D51AF2B17A4}" srcOrd="4" destOrd="0" presId="urn:microsoft.com/office/officeart/2005/8/layout/hList1"/>
    <dgm:cxn modelId="{EC4F3920-F1E2-4F3D-8375-FCCD9C53226D}" type="presParOf" srcId="{45ED9E98-434E-41FB-A2CD-7D51AF2B17A4}" destId="{5BAF45EF-5584-477F-BE0C-F4D8C491F4FC}" srcOrd="0" destOrd="0" presId="urn:microsoft.com/office/officeart/2005/8/layout/hList1"/>
    <dgm:cxn modelId="{C6529BF0-A873-46D0-84A6-F9D65E1606C3}" type="presParOf" srcId="{45ED9E98-434E-41FB-A2CD-7D51AF2B17A4}" destId="{6FDAD1BA-A15D-4364-96DD-6ADF7911277F}" srcOrd="1" destOrd="0" presId="urn:microsoft.com/office/officeart/2005/8/layout/hList1"/>
    <dgm:cxn modelId="{97E02660-3EE1-4277-9C38-EA90BA990900}" type="presParOf" srcId="{244060EE-652C-4C62-9783-C326821BE0FF}" destId="{06804384-93C4-43E1-A839-D10FA1126A62}" srcOrd="5" destOrd="0" presId="urn:microsoft.com/office/officeart/2005/8/layout/hList1"/>
    <dgm:cxn modelId="{5CC39514-7F27-4456-BD77-18A49145885A}" type="presParOf" srcId="{244060EE-652C-4C62-9783-C326821BE0FF}" destId="{1FBAFC08-BDF2-404C-A233-F751A60B224E}" srcOrd="6" destOrd="0" presId="urn:microsoft.com/office/officeart/2005/8/layout/hList1"/>
    <dgm:cxn modelId="{EE74B646-DF38-4536-B71A-91C373FBFBAD}" type="presParOf" srcId="{1FBAFC08-BDF2-404C-A233-F751A60B224E}" destId="{2AF09DB3-F909-41D5-8FCC-14F9F136B412}" srcOrd="0" destOrd="0" presId="urn:microsoft.com/office/officeart/2005/8/layout/hList1"/>
    <dgm:cxn modelId="{138E1B7B-C60C-4508-A15C-B96EFE218C07}" type="presParOf" srcId="{1FBAFC08-BDF2-404C-A233-F751A60B224E}" destId="{878A6B41-0334-4C23-86D8-7E99030B9E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62E79-2220-46FD-89A0-97571DA9E082}">
      <dsp:nvSpPr>
        <dsp:cNvPr id="0" name=""/>
        <dsp:cNvSpPr/>
      </dsp:nvSpPr>
      <dsp:spPr>
        <a:xfrm>
          <a:off x="0" y="20636"/>
          <a:ext cx="5406521" cy="4944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JKMuir</a:t>
          </a:r>
          <a:r>
            <a:rPr lang="en-US" sz="3200" kern="1200" dirty="0"/>
            <a:t> Energy &amp; Sustainability Services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Energy Audits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Demand Savings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Energy Management Program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Energy Efficiency Funding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GHG Accounting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Biosolids Analysis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Renewable Feasibility Analysis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Envision Certification</a:t>
          </a:r>
        </a:p>
      </dsp:txBody>
      <dsp:txXfrm>
        <a:off x="144813" y="165449"/>
        <a:ext cx="5116895" cy="465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0CD74-34CB-4A2C-9B56-998D983579BD}">
      <dsp:nvSpPr>
        <dsp:cNvPr id="0" name=""/>
        <dsp:cNvSpPr/>
      </dsp:nvSpPr>
      <dsp:spPr>
        <a:xfrm>
          <a:off x="3953" y="584119"/>
          <a:ext cx="2377306" cy="9382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Increase Efficiency</a:t>
          </a:r>
        </a:p>
      </dsp:txBody>
      <dsp:txXfrm>
        <a:off x="3953" y="584119"/>
        <a:ext cx="2377306" cy="938289"/>
      </dsp:txXfrm>
    </dsp:sp>
    <dsp:sp modelId="{E1A5A80C-C236-4389-9138-FEA26ABEF934}">
      <dsp:nvSpPr>
        <dsp:cNvPr id="0" name=""/>
        <dsp:cNvSpPr/>
      </dsp:nvSpPr>
      <dsp:spPr>
        <a:xfrm>
          <a:off x="3953" y="1522409"/>
          <a:ext cx="2377306" cy="224480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600" kern="1200"/>
            <a:t>Reduce energy needs in buildings, transport and industry</a:t>
          </a:r>
        </a:p>
      </dsp:txBody>
      <dsp:txXfrm>
        <a:off x="3953" y="1522409"/>
        <a:ext cx="2377306" cy="2244809"/>
      </dsp:txXfrm>
    </dsp:sp>
    <dsp:sp modelId="{8CC98956-F7AD-4829-80B6-74F890B9ADC2}">
      <dsp:nvSpPr>
        <dsp:cNvPr id="0" name=""/>
        <dsp:cNvSpPr/>
      </dsp:nvSpPr>
      <dsp:spPr>
        <a:xfrm>
          <a:off x="2714082" y="584119"/>
          <a:ext cx="2377306" cy="938289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Build Renewables</a:t>
          </a:r>
        </a:p>
      </dsp:txBody>
      <dsp:txXfrm>
        <a:off x="2714082" y="584119"/>
        <a:ext cx="2377306" cy="938289"/>
      </dsp:txXfrm>
    </dsp:sp>
    <dsp:sp modelId="{2C10CC3A-7EB4-4F2F-982A-E1AD82292E30}">
      <dsp:nvSpPr>
        <dsp:cNvPr id="0" name=""/>
        <dsp:cNvSpPr/>
      </dsp:nvSpPr>
      <dsp:spPr>
        <a:xfrm>
          <a:off x="2714082" y="1522409"/>
          <a:ext cx="2377306" cy="2244809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600" kern="1200" dirty="0"/>
            <a:t>Deploy solar, wind, and battery storage on a massive scale</a:t>
          </a:r>
        </a:p>
      </dsp:txBody>
      <dsp:txXfrm>
        <a:off x="2714082" y="1522409"/>
        <a:ext cx="2377306" cy="2244809"/>
      </dsp:txXfrm>
    </dsp:sp>
    <dsp:sp modelId="{5BAF45EF-5584-477F-BE0C-F4D8C491F4FC}">
      <dsp:nvSpPr>
        <dsp:cNvPr id="0" name=""/>
        <dsp:cNvSpPr/>
      </dsp:nvSpPr>
      <dsp:spPr>
        <a:xfrm>
          <a:off x="5424211" y="584119"/>
          <a:ext cx="2377306" cy="938289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Electrify Things</a:t>
          </a:r>
        </a:p>
      </dsp:txBody>
      <dsp:txXfrm>
        <a:off x="5424211" y="584119"/>
        <a:ext cx="2377306" cy="938289"/>
      </dsp:txXfrm>
    </dsp:sp>
    <dsp:sp modelId="{6FDAD1BA-A15D-4364-96DD-6ADF7911277F}">
      <dsp:nvSpPr>
        <dsp:cNvPr id="0" name=""/>
        <dsp:cNvSpPr/>
      </dsp:nvSpPr>
      <dsp:spPr>
        <a:xfrm>
          <a:off x="5424211" y="1522409"/>
          <a:ext cx="2377306" cy="2244809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600" kern="1200"/>
            <a:t>Rapidly adopt heat pumps and electric vehicles</a:t>
          </a:r>
        </a:p>
      </dsp:txBody>
      <dsp:txXfrm>
        <a:off x="5424211" y="1522409"/>
        <a:ext cx="2377306" cy="2244809"/>
      </dsp:txXfrm>
    </dsp:sp>
    <dsp:sp modelId="{2AF09DB3-F909-41D5-8FCC-14F9F136B412}">
      <dsp:nvSpPr>
        <dsp:cNvPr id="0" name=""/>
        <dsp:cNvSpPr/>
      </dsp:nvSpPr>
      <dsp:spPr>
        <a:xfrm>
          <a:off x="8134340" y="584119"/>
          <a:ext cx="2377306" cy="93828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Decarbonize other sectors</a:t>
          </a:r>
        </a:p>
      </dsp:txBody>
      <dsp:txXfrm>
        <a:off x="8134340" y="584119"/>
        <a:ext cx="2377306" cy="938289"/>
      </dsp:txXfrm>
    </dsp:sp>
    <dsp:sp modelId="{878A6B41-0334-4C23-86D8-7E99030B9EC5}">
      <dsp:nvSpPr>
        <dsp:cNvPr id="0" name=""/>
        <dsp:cNvSpPr/>
      </dsp:nvSpPr>
      <dsp:spPr>
        <a:xfrm>
          <a:off x="8134340" y="1522409"/>
          <a:ext cx="2377306" cy="224480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600" kern="1200"/>
            <a:t>Develop clean, low carbon fuels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600" kern="1200"/>
            <a:t>Build out carbon sinks</a:t>
          </a:r>
        </a:p>
      </dsp:txBody>
      <dsp:txXfrm>
        <a:off x="8134340" y="1522409"/>
        <a:ext cx="2377306" cy="2244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5:28:43.0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5:28:48.0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1169 154 24575,'-23'-1'0,"0"-1"0,1-1 0,-30-8 0,24 5 0,-46-10 0,-364-67 0,335 69 0,-2 4 0,-137 6 0,221 4 0,-16 2 0,71-1 0,84-1-52,716 24-1102,-154 60 1154,-645-81 4,-25-2 36,0 0-1,1 1 0,-1 0 1,18 6-1,-27-8-30,-1 0 1,1 0-1,-1 0 0,0 0 1,1 0-1,-1 0 0,0 0 1,1 0-1,-1 0 0,0 1 1,1-1-1,-1 0 0,0 0 1,1 0-1,-1 1 0,0-1 1,1 0-1,-1 0 0,0 1 1,0-1-1,1 0 0,-1 1 1,0-1-1,0 0 0,0 1 1,1-1-1,-1 0 0,0 1 1,0-1-1,0 0 0,0 1 1,0-1-1,0 0 0,0 1 1,-12 6 316,-23-1 26,-328-2-352,208-7 0,73 2 0,-96 3 0,176-2 0,0 1 0,0-1 0,0 0 0,0 1 0,0 0 0,0-1 0,0 1 0,0 0 0,0 0 0,-2 2 0,4-3 0,0 0 0,-1 0 0,1 1 0,0-1 0,0 0 0,-1 1 0,1-1 0,0 0 0,0 1 0,-1-1 0,1 0 0,0 1 0,0-1 0,0 0 0,0 1 0,0-1 0,0 1 0,-1-1 0,1 0 0,0 1 0,0-1 0,0 1 0,0 0 0,1-1 0,-1 1 0,1 0 0,-1 0 0,1 0 0,-1 0 0,1-1 0,-1 1 0,1 0 0,-1 0 0,1-1 0,0 1 0,0-1 0,-1 1 0,3 1 0,15 8 0,1 0 0,0-1 0,1-1 0,0-1 0,40 9 0,-34-9 0,150 39 0,338 44 0,-501-88 0,-2-2 0,0 1 0,0 0 0,0 1 0,0 1 0,17 5 0,-28-8 0,1 1 0,0-1 0,0 0 0,-1 1 0,1-1 0,0 0 0,0 1 0,-1-1 0,1 1 0,-1-1 0,1 1 0,0-1 0,-1 1 0,1 0 0,-1-1 0,1 1 0,-1-1 0,1 1 0,-1 0 0,0 0 0,1-1 0,-1 2 0,0-1 0,-1 0 0,1 0 0,-1 0 0,1-1 0,-1 1 0,0 0 0,1 0 0,-1-1 0,0 1 0,0-1 0,0 1 0,1-1 0,-1 1 0,0-1 0,0 1 0,0-1 0,0 0 0,0 1 0,0-1 0,0 0 0,0 0 0,-1 0 0,-32 6 0,1-1 0,-53-1 0,61-3 0,-147 3-242,-288-30-1,294 5 154,-102-12 79,4 21 13,259 13 22,7-1 40,13 1 135,28 0 91,905 0-291,-997-3 0,1-2 0,-63-13 0,-98-31 0,61 12 0,50 17 0,-120-9 0,595 34 0,-243-7 0,581 1 0,-847-4-183,-161-26 0,-131-44-336,277 46 461,73 14 58,-177-29 0,174 33 0,-95 0 0,154 11 147,18-1-136,0 0-1,0 0 1,0 0-1,0 0 1,0 0-1,0 0 0,0 0 1,0 0-1,0 0 1,0 0-1,0 0 1,0 0-1,0 1 1,0-1-1,0 0 1,0 0-1,0 0 1,0 0-1,0 0 0,0 0 1,0 0-1,0 0 1,0 0-1,0 0 1,0 0-1,0 0 1,0 0-1,0 0 1,0 0-1,0 0 1,29 3 460,234 0-471,140 8 0,-104 8 0,-261-12 0,-37-7 0,0 0 0,0 0 0,0 0 0,0 0 0,0 0 0,0 1 0,0-1 0,0 0 0,0 1 0,0-1 0,-1 1 0,1-1 0,0 1 0,0-1 0,0 1 0,-1 0 0,1-1 0,0 1 0,-1 0 0,1 0 0,0-1 0,-1 1 0,1 0 0,-1 0 0,1 0 0,-1 0 0,0 0 0,1 0 0,-1 0 0,0-1 0,0 1 0,1 0 0,-1 2 0,-1-2 0,0 1 0,1-1 0,-1 0 0,0 0 0,0 0 0,0 0 0,0 0 0,0 0 0,0 0 0,0 0 0,0 0 0,0 0 0,0-1 0,0 1 0,-1 0 0,1-1 0,0 1 0,-1-1 0,1 1 0,0-1 0,-2 0 0,-34 7 0,31-7 0,-86 7 0,-117-7 0,103-2 0,-227 1 0,340 1 0,-1 1 0,1 0 0,-1 1 0,10 2 0,13 4 0,433 79 0,-435-83 0,19 2 0,-10-1 0,-68-4 0,-204-3 0,-338 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5:28:55.3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2622 211 24575,'-8'-4'0,"0"0"0,0 1 0,0 0 0,-1 0 0,0 1 0,-12-2 0,-17-3 0,21 3-1,-468-100-581,-12 33 142,196 69 1208,138 5-513,-768-3-255,923 0 0,-1 1 0,1 0 0,0 0 0,-1 0 0,1 1 0,0 1 0,-13 5 0,18-7 0,1 0 0,-1 0 0,1 0 0,0 0 0,0 1 0,0-1 0,0 1 0,0 0 0,0-1 0,0 1 0,0 0 0,1 0 0,-1 0 0,1 1 0,-1-1 0,1 0 0,0 0 0,0 1 0,0-1 0,0 1 0,0-1 0,1 1 0,-1-1 0,1 1 0,-1-1 0,1 1 0,0 0 0,1 4 0,-1-6 0,0 1 0,0-1 0,1 0 0,-1 0 0,1 1 0,-1-1 0,1 0 0,-1 0 0,1 0 0,0 0 0,0 0 0,-1 0 0,1 0 0,0 0 0,0 0 0,0 0 0,0 0 0,0 0 0,2 0 0,25 11 0,-23-10 0,40 11 0,1-2 0,81 9 0,-44-9 0,295 49-251,233 35-255,-559-88 506,41 5 0,1 4 0,93 29 0,-159-35 108,0-2 0,1-1 0,0-1 1,0-1-1,1-2 0,41-1 0,388-5-108,-329 3 0,-124 0 0,28-1 0,-33 1 0,0 0 0,1 0 0,-1 0 0,0-1 0,1 1 0,-1 0 0,0-1 0,0 1 0,1 0 0,-1-1 0,0 0 0,0 1 0,0-1 0,0 0 0,0 1 0,0-1 0,0 0 0,2-2 0,-3 3 0,0 0 0,0-1 0,0 1 0,0 0 0,0 0 0,0-1 0,0 1 0,0 0 0,-1 0 0,1-1 0,0 1 0,0 0 0,0 0 0,0-1 0,0 1 0,0 0 0,-1 0 0,1 0 0,0-1 0,0 1 0,0 0 0,-1 0 0,1 0 0,0 0 0,0-1 0,0 1 0,-1 0 0,1 0 0,0 0 0,0 0 0,-1 0 0,1 0 0,0 0 0,0 0 0,-1 0 0,-12-4 0,0 1 0,0 1 0,0 0 0,0 1 0,0 1 0,-17 0 0,-2 0 0,-321-14 0,-173-1 0,488 15 0,-53-1 0,90 2 0,0-1 0,0 0 0,1-1 0,-1 1 0,0 0 0,0 0 0,0 0 0,0-1 0,0 1 0,0 0 0,0-1 0,0 1 0,0-1 0,0 1 0,0-1 0,1 1 0,-2-2 0,2 2 0,0 0 0,0-1 0,0 1 0,0-1 0,0 1 0,0 0 0,0-1 0,0 1 0,0-1 0,0 1 0,0-1 0,0 1 0,0 0 0,0-1 0,0 1 0,0 0 0,1-1 0,-1 1 0,0-1 0,0 1 0,1 0 0,-1-1 0,0 1 0,0 0 0,1 0 0,-1-1 0,1 1 0,4-5 0,1 0 0,0 1 0,0 0 0,8-3 0,62-29 0,2 3 0,1 4 0,1 3 0,2 3 0,124-17 0,-168 34 0,0 1 0,1 3 0,47 1 0,-185 7 0,-387-4 0,293-3 0,643 17 0,-167-4 0,-277-12 0,6 0 0,1 1 0,0 0 0,20 6 0,-31-7 0,0 1 0,1-1 0,-1 1 0,0 0 0,-1 0 0,1 0 0,0 0 0,0 1 0,0-1 0,-1 0 0,1 1 0,2 1 0,-4-1 0,1-1 0,0 0 0,-1 0 0,0 0 0,1 0 0,-1 0 0,1 1 0,-1-1 0,0 0 0,0 0 0,0 0 0,0 1 0,0-1 0,0 0 0,0 0 0,0 1 0,0-1 0,-1 0 0,1 0 0,0 0 0,-1 1 0,1-1 0,-2 1 0,1 1 0,0-1 0,-1 0 0,1 0 0,-1 0 0,0 0 0,0-1 0,0 1 0,0 0 0,0-1 0,0 1 0,0-1 0,0 0 0,0 0 0,-1 0 0,1 0 0,0 0 0,-1 0 0,-2 0 0,-7 2 0,0-1 0,-18 0 0,25-1 0,-156-1 0,150 0 0,3 0 0,1 0 0,19-2 0,45-4 0,46-7 0,172 3 0,-495 9 0,97 3 0,-328-2 0,1101 0 0,-636 0 0,26 0 0,-38 0 0,1 0 0,-1 0 0,0 1 0,0-1 0,0 1 0,0-1 0,0 1 0,0 0 0,0 0 0,0 0 0,0 0 0,-1 0 0,4 2 0,-5-3 0,1 1 0,-1-1 0,0 0 0,0 0 0,0 0 0,0 0 0,0 1 0,0-1 0,0 0 0,0 0 0,0 0 0,0 0 0,0 1 0,0-1 0,0 0 0,0 0 0,0 0 0,0 1 0,0-1 0,0 0 0,0 0 0,0 0 0,0 1 0,0-1 0,0 0 0,0 0 0,-1 0 0,1 0 0,0 0 0,0 1 0,0-1 0,0 0 0,0 0 0,0 0 0,-1 0 0,1 0 0,0 0 0,0 1 0,0-1 0,0 0 0,-1 0 0,1 0 0,0 0 0,0 0 0,0 0 0,-1 0 0,-11 6 0,0 0 0,-1 0 0,-15 3 0,-25 11 0,-62 37 0,-100 41 0,184-87 0,-1 0 0,0-3 0,-1 0 0,0-2 0,-37 2 0,69-8 0,-51 1 0,43-2 0,34-4 0,21-5 0,48-15 0,-3-1 0,22 4 0,0 4 0,2 5 0,-1 5 0,161 10 0,-392-1 0,-59-3 0,173 2 0,1 0 0,-1 0 0,1-1 0,-1 1 0,1-1 0,-1 0 0,1 0 0,-1 0 0,1 0 0,0 0 0,-1-1 0,1 1 0,0-1 0,0 1 0,-2-3 0,3 3 0,0 0 0,1-1 0,-1 1 0,0 0 0,1 0 0,-1 0 0,1-1 0,0 1 0,-1 0 0,1-1 0,0 1 0,0 0 0,0-1 0,0 1 0,0 0 0,0-1 0,0 1 0,0 0 0,1-1 0,-1 1 0,0 0 0,1 0 0,-1-1 0,1 1 0,0 0 0,-1 0 0,1 0 0,0 0 0,0 0 0,-1-1 0,3 0 0,5-7 0,1 1 0,0 0 0,0 0 0,1 1 0,0 1 0,0-1 0,1 1 0,15-6 0,1-2 0,-14 8 0,65-32 0,-72 35 0,1 0 0,0 1 0,0 0 0,0 1 0,0-1 0,0 1 0,0 1 0,0-1 0,9 2 0,-15-1 0,0 0 0,0 0 0,0 0 0,0 1 0,0-1 0,0 0 0,-1 1 0,1-1 0,0 1 0,0-1 0,0 1 0,-1-1 0,1 1 0,0-1 0,0 1 0,-1 0 0,1-1 0,-1 1 0,1 0 0,0 0 0,-1 0 0,0-1 0,1 1 0,-1 0 0,1 0 0,-1 0 0,0 0 0,0 0 0,1 0 0,-1 0 0,0 0 0,0 0 0,0 0 0,0-1 0,0 1 0,0 0 0,-1 0 0,1 0 0,0 1 0,-2 6 0,0-1 0,0 0 0,0 0 0,-4 7 0,4-9 0,-6 9 0,1-1 0,-2 0 0,0 0 0,0-1 0,-1 0 0,-1-1 0,-21 19 0,-16 17 0,41-39 0,-14 15 0,-40 35 0,53-52 0,1-1 0,-1 0 0,1 0 0,-1 0 0,-1-1 0,1 0 0,0-1 0,-1 0 0,0 0 0,-13 1 0,20-3 0,0-1 0,0 1 0,0-1 0,0 0 0,0 0 0,0 0 0,0 0 0,0 0 0,0 0 0,0 0 0,0-1 0,1 1 0,-1-1 0,0 0 0,0 1 0,0-1 0,0 0 0,1 0 0,-1 0 0,0 0 0,1-1 0,-1 1 0,1 0 0,-1-1 0,-1-2 0,1 1 0,1 0 0,0 0 0,0-1 0,0 1 0,0 0 0,1-1 0,-1 1 0,1-1 0,0 1 0,0-1 0,0 1 0,0-1 0,2-5 0,-1 5 0,-1 0 0,1 0 0,-1 0 0,0 0 0,0 0 0,0 0 0,0-1 0,-1 1 0,0 0 0,0 0 0,-2-5 0,2 7 0,0 0 0,0 0 0,-1 1 0,1-1 0,-1 0 0,0 0 0,1 1 0,-1-1 0,0 1 0,0 0 0,0 0 0,0-1 0,0 1 0,0 0 0,0 1 0,0-1 0,-1 0 0,1 1 0,0-1 0,-1 1 0,1-1 0,-3 1 0,-3 0 0,0-1 0,0 0 0,0 0 0,-12-3 0,19 4 0,0 0 0,1 0 0,-1 0 0,0-1 0,0 1 0,1 0 0,-1 0 0,0-1 0,0 1 0,1 0 0,-1-1 0,0 1 0,1-1 0,-1 1 0,1-1 0,-1 1 0,0-1 0,1 1 0,-1-1 0,1 0 0,0 1 0,-1-1 0,1 0 0,-1 1 0,1-1 0,0 0 0,0 0 0,-1 1 0,1-1 0,0 0 0,0 0 0,0 1 0,0-1 0,0 0 0,0 0 0,0 0 0,0 1 0,0-1 0,0 0 0,0 0 0,1 1 0,-1-1 0,0 0 0,0 0 0,1 1 0,0-2 0,2-2 0,0 0 0,0 0 0,1 0 0,0 0 0,-1 0 0,1 1 0,1 0 0,-1 0 0,0 0 0,6-3 0,50-21 0,-58 27 0,24-10-341,1 1 0,1 2-1,38-6 1,-29 9-6485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5:29:01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5:29:08.0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3042 368 24575,'-1567'0'0,"1536"1"0,1 2 0,-32 7 0,29-4 0,-48 3 0,3-10 0,51 0 0,0 0 0,1 2 0,-1 1 0,-42 9 0,39-4 0,0-2 0,-61 4 0,-63-10 0,62-1 0,-317 2 0,403 0 0,0 0 0,0 0 0,-1 0 0,1-1 0,0 0 0,1-1 0,-1 1 0,-6-3 0,9 2 0,1 1 0,0 0 0,0-1 0,0 0 0,0 1 0,0-1 0,0 0 0,0 0 0,0 0 0,1 0 0,-1 0 0,1-1 0,0 1 0,-1 0 0,1-1 0,0 1 0,1-1 0,-1 1 0,0-1 0,1 1 0,-1-5 0,-3-30 0,2 0 0,6-68 0,-1 32 0,-2 56 0,-1-39 0,0 54 0,0 0 0,0 0 0,-1 0 0,1 0 0,-1 0 0,1 0 0,-1 0 0,0 0 0,0 0 0,0 0 0,0 0 0,0 0 0,0 0 0,-1 1 0,1-1 0,0 0 0,-1 1 0,0-1 0,1 1 0,-3-2 0,4 3 0,-1 0 0,1-1 0,-1 1 0,0 0 0,1 0 0,-1 0 0,1-1 0,-1 1 0,1 0 0,-1 0 0,1 0 0,-1 0 0,0 0 0,1 0 0,-1 0 0,1 0 0,-1 1 0,1-1 0,-1 0 0,1 0 0,-1 0 0,1 1 0,-1-1 0,1 0 0,-1 0 0,1 1 0,-1-1 0,0 1 0,-9 16 0,2 24 0,5-5 0,4 61 0,-2 18 0,0-110 0,0 1 0,0-1 0,0 1 0,-1-1 0,0 0 0,-5 10 0,-6 15 0,13-29 9,0-1-1,0 1 1,0-1-1,0 1 1,0-1-1,0 0 1,0 1-1,1-1 1,-1 1-1,0-1 1,0 1-1,0-1 1,0 0-1,1 1 1,-1-1-1,0 0 1,0 1-1,0-1 1,1 1-1,-1-1 0,0 0 1,1 0-1,-1 1 1,0-1-1,1 0 1,-1 1-1,1-1 1,-1 0-1,0 0 1,1 0-1,-1 0 1,1 1-1,-1-1 1,0 0-1,1 0 1,-1 0-1,1 0 1,0 0-1,20 2-980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05:29:09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811 1 24575,'-15'0'0,"-20"4"0,-29 8 0,-19 6 0,-5 5 0,2-2 0,1-3 0,10-6 0,12-4 0,12-4 0,10-3 0,6-1 0,5-1 0,2 0 0,-4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9F0B1-B383-4A98-98F1-84C925945457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55838-17D5-49F7-9098-FA5B7FED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6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5838-17D5-49F7-9098-FA5B7FEDC4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5838-17D5-49F7-9098-FA5B7FEDC4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5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Pie chart of energy demand at WWTFs &amp; pie chart of emissions? By process</a:t>
            </a:r>
          </a:p>
          <a:p>
            <a:r>
              <a:rPr lang="en-US" dirty="0"/>
              <a:t>Facts on ~ opportunity to reduce emissions at WWTFs (how much can you save? US DOE-&gt; 15-30%)</a:t>
            </a:r>
          </a:p>
          <a:p>
            <a:r>
              <a:rPr lang="en-US" dirty="0"/>
              <a:t>Highlight process pumping, aeration, mixing efficiency, and electrification opportunities</a:t>
            </a:r>
          </a:p>
          <a:p>
            <a:r>
              <a:rPr lang="en-US" dirty="0"/>
              <a:t>Funding programs that subsidize increased capital costs for these systems</a:t>
            </a:r>
          </a:p>
          <a:p>
            <a:r>
              <a:rPr lang="en-US" dirty="0"/>
              <a:t>Worth a second slide – programs are still here, utilize them more. Maybe try to throw up some examples for the amount of funding we’ve gotten in recent jobs. GAP 3 funding can be mentioned.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55838-17D5-49F7-9098-FA5B7FEDC4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8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55838-17D5-49F7-9098-FA5B7FEDC4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71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F43EF-25AB-467C-B3CB-E7F67E420C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78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https://www.arup.com/perspectives/publications/research/section/net-zero-buildings-where-do-we-stand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F43EF-25AB-467C-B3CB-E7F67E420C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7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C886-177B-4877-9DF8-68B6327DE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C198-5D20-4C10-93D7-8628160D5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48570-315A-48EF-A6DE-4CB17C00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1E09-9C12-4617-B202-5C011AE09CB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14CD8-27FF-497B-9440-53E11000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81493-8236-45A0-BF0C-6E3017E2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CE46-CA27-4027-9A73-90B57AFB7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9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D3A0-F457-4C94-A001-63FE60E2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F3900-72BF-4272-8ADC-D3546F191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5AFB0-25C5-4975-875C-AE0A02C1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1E09-9C12-4617-B202-5C011AE09CB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CD827-2595-4F9F-8822-2C13A7735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27F7C-0310-44BA-AB3C-EAF975C9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CE46-CA27-4027-9A73-90B57AFB7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9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A13171-D79E-46D7-AD0B-797ABBA74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2A095-0827-455F-B842-C292ED630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3BAC7-F748-4A86-AEDC-5B23AFAD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1E09-9C12-4617-B202-5C011AE09CB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3337C-2DAE-4080-A5F5-404EA27F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A891E-F9D4-40F9-8E18-1CAF92F1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CE46-CA27-4027-9A73-90B57AFB7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8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07FA-3968-4EEB-9B6B-2433AA8F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733E-5A11-440E-B172-344DFA665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8F9BE-9104-43E5-8F38-BFC3AA09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1E09-9C12-4617-B202-5C011AE09CB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731A3-882F-405B-896C-B1ADD172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49954-3391-4D13-A90A-F4CD9431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CE46-CA27-4027-9A73-90B57AFB7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4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A6FF-4623-4AD0-AFC7-DB3F5B17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0AD42-0958-440F-B8B9-A785B904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6980F-FFD9-4ABA-9CB0-5D7CAB5DA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1E09-9C12-4617-B202-5C011AE09CB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764C7-C2F4-4640-9460-3E2D3BF9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4E289-FDAD-4D85-8D45-32130E48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CE46-CA27-4027-9A73-90B57AFB7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4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6F979-EC92-4D8D-B77B-3CAC1162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ABE0-7501-407B-BCAE-7E2F5A52D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DABB4-99D7-4973-9C8D-BE0CBE80E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6CCA4-EC84-4231-B86E-45EE85F2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1E09-9C12-4617-B202-5C011AE09CB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B5F33-954B-4D2B-A64C-D67210A3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04278-D8D4-432E-8298-2FA2158A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CE46-CA27-4027-9A73-90B57AFB7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9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0A69-8E1D-4259-88DA-1C237E75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C64BF-F2F0-47C5-A764-619367D9B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AFA90-2765-4B91-95D0-C277704F3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EB04A-12F5-4886-878F-E92F57087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66748-A94A-4450-B944-43808940E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374023-D2DF-491A-A2A0-40B57318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1E09-9C12-4617-B202-5C011AE09CB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E68CD3-FB53-470E-AD1D-FED22660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A59A28-E3D0-4404-8E75-B4338F89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CE46-CA27-4027-9A73-90B57AFB7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D88A-9911-4101-990D-7C123E7A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C6220-BBD0-4433-BE69-8C7EF432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1E09-9C12-4617-B202-5C011AE09CB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80E0E-9BBC-40BD-B60F-69EEBB87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2E7A3-12D3-4392-AE1A-09B81158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CE46-CA27-4027-9A73-90B57AFB7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0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4EA48-C7BD-4EB0-9405-4AAAAC48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1E09-9C12-4617-B202-5C011AE09CB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1B62A-72A2-4635-9596-24AD43B7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0491A-F594-45CC-829A-F3CBC756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CE46-CA27-4027-9A73-90B57AFB7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1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3CE4-DB74-438C-8063-8A3EF57D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C3BA-DC87-4979-B4B9-0311231D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8E1B7-BA76-47EB-93D8-7202E282E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C726-9132-4854-AD1D-E379A41F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1E09-9C12-4617-B202-5C011AE09CB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1D401-8F58-4566-AC2C-DEF2B2A0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AB04A-CC0A-4B0A-9319-AB28EF43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CE46-CA27-4027-9A73-90B57AFB7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9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8848-87E7-4580-BEE2-B94FECCE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731BE-D21A-48CC-BAC7-6A627DF2C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083DE-DD0A-4FB6-8CFB-C2F173B69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9FA69-34DF-4542-B230-352907F4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1E09-9C12-4617-B202-5C011AE09CB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E43B8-FBAA-4B61-9A88-B06F63D3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0DCEE-BBE3-4A3B-998B-654143D9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CE46-CA27-4027-9A73-90B57AFB7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060CA7-5486-499E-94AE-4DAB2C38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5E720-7BEA-4617-AEA2-1708B96F8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68745-85F3-42FF-B390-986188CCD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1E09-9C12-4617-B202-5C011AE09CB3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C5C54-D01E-4DBA-A83B-12D77EBE5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94E8D-2417-4E53-8BA7-EB5E13FA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DCE46-CA27-4027-9A73-90B57AFB7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3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NULL"/><Relationship Id="rId3" Type="http://schemas.openxmlformats.org/officeDocument/2006/relationships/image" Target="../media/image10.png"/><Relationship Id="rId7" Type="http://schemas.openxmlformats.org/officeDocument/2006/relationships/image" Target="NULL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NULL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5" descr="DSCN1048">
            <a:extLst>
              <a:ext uri="{FF2B5EF4-FFF2-40B4-BE49-F238E27FC236}">
                <a16:creationId xmlns:a16="http://schemas.microsoft.com/office/drawing/2014/main" id="{92DA55EB-7C78-E3CD-8D90-2AFACF15C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5598" b="9402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16402-4348-483E-84F4-CC6BB89AA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Decarbonization Strategies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Where do we Start?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CE62-B4D3-4251-BA4E-E6B1B56BE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Jen Muir, P.E.</a:t>
            </a:r>
          </a:p>
          <a:p>
            <a:r>
              <a:rPr lang="en-US" dirty="0" err="1">
                <a:solidFill>
                  <a:srgbClr val="FFFFFF"/>
                </a:solidFill>
              </a:rPr>
              <a:t>JKMuir</a:t>
            </a:r>
            <a:r>
              <a:rPr lang="en-US" dirty="0">
                <a:solidFill>
                  <a:srgbClr val="FFFFFF"/>
                </a:solidFill>
              </a:rPr>
              <a:t>, LLC</a:t>
            </a:r>
          </a:p>
        </p:txBody>
      </p:sp>
    </p:spTree>
    <p:extLst>
      <p:ext uri="{BB962C8B-B14F-4D97-AF65-F5344CB8AC3E}">
        <p14:creationId xmlns:p14="http://schemas.microsoft.com/office/powerpoint/2010/main" val="412858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79AC-75B1-46AD-8CF8-D7DF0917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30" y="1690689"/>
            <a:ext cx="6458339" cy="3674414"/>
          </a:xfrm>
        </p:spPr>
        <p:txBody>
          <a:bodyPr>
            <a:noAutofit/>
          </a:bodyPr>
          <a:lstStyle/>
          <a:p>
            <a:pPr marL="274320" indent="-274320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en-CA" sz="2400" dirty="0"/>
              <a:t>Established in 2008</a:t>
            </a:r>
          </a:p>
          <a:p>
            <a:pPr marL="274320" indent="-274320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en-CA" sz="2400" dirty="0"/>
              <a:t>WBE &amp; DBE certified</a:t>
            </a:r>
          </a:p>
          <a:p>
            <a:pPr marL="274320" indent="-274320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en-CA" sz="2400" dirty="0"/>
              <a:t>Energy &amp; Sustainability focused</a:t>
            </a:r>
          </a:p>
          <a:p>
            <a:pPr marL="274320" indent="-274320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en-CA" sz="2400" dirty="0"/>
              <a:t>National presence</a:t>
            </a:r>
          </a:p>
          <a:p>
            <a:pPr marL="274320" indent="-274320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en-US" sz="2400" dirty="0"/>
              <a:t>Preferred Vendor: </a:t>
            </a:r>
          </a:p>
          <a:p>
            <a:pPr marL="731520" lvl="1" indent="-274320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r>
              <a:rPr lang="en-US" sz="2000" dirty="0"/>
              <a:t>National Grid, RI Energy, Eversource, United Illuminating, </a:t>
            </a:r>
            <a:endParaRPr lang="en-US" sz="2400" dirty="0"/>
          </a:p>
          <a:p>
            <a:pPr marL="731520" lvl="1" indent="-274320">
              <a:lnSpc>
                <a:spcPct val="110000"/>
              </a:lnSpc>
              <a:spcBef>
                <a:spcPct val="20000"/>
              </a:spcBef>
              <a:buSzPct val="95000"/>
              <a:defRPr/>
            </a:pPr>
            <a:endParaRPr lang="en-US" sz="2000" dirty="0"/>
          </a:p>
        </p:txBody>
      </p:sp>
      <p:pic>
        <p:nvPicPr>
          <p:cNvPr id="4" name="Picture 3" descr="S:\Marketing\Logo\logo-ppt.jpg">
            <a:extLst>
              <a:ext uri="{FF2B5EF4-FFF2-40B4-BE49-F238E27FC236}">
                <a16:creationId xmlns:a16="http://schemas.microsoft.com/office/drawing/2014/main" id="{F5A5686A-992B-5A7F-CDE2-BEAB20CD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30" y="365124"/>
            <a:ext cx="685800" cy="1027618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C6978D-9C32-03D1-4FBF-706C5D599E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767" r="21679" b="-767"/>
          <a:stretch/>
        </p:blipFill>
        <p:spPr>
          <a:xfrm rot="5400000">
            <a:off x="8478656" y="1661434"/>
            <a:ext cx="2550227" cy="26087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ABDA09-4CA8-7EB2-9E75-E488ED9155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6" t="47158" r="16223" b="10364"/>
          <a:stretch/>
        </p:blipFill>
        <p:spPr>
          <a:xfrm>
            <a:off x="8093882" y="4582588"/>
            <a:ext cx="2860014" cy="1857308"/>
          </a:xfrm>
          <a:prstGeom prst="rect">
            <a:avLst/>
          </a:prstGeom>
        </p:spPr>
      </p:pic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B8D1DDFD-1243-E554-1CDB-80B23E27E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97088"/>
              </p:ext>
            </p:extLst>
          </p:nvPr>
        </p:nvGraphicFramePr>
        <p:xfrm>
          <a:off x="3164139" y="1078120"/>
          <a:ext cx="5406521" cy="5361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422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8E63-F41D-49CE-8461-B3107E44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Principles of Decarbonization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82F426-FA84-480F-8F8F-BAF7B3D60D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387521"/>
              </p:ext>
            </p:extLst>
          </p:nvPr>
        </p:nvGraphicFramePr>
        <p:xfrm>
          <a:off x="838200" y="225687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873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A38E-BB24-4D0F-9324-D739544F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279328"/>
            <a:ext cx="10066122" cy="760345"/>
          </a:xfrm>
        </p:spPr>
        <p:txBody>
          <a:bodyPr anchor="b">
            <a:normAutofit/>
          </a:bodyPr>
          <a:lstStyle/>
          <a:p>
            <a:r>
              <a:rPr lang="en-US" sz="4800" dirty="0"/>
              <a:t>Reducing Energy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F45D-ED20-4C5B-9209-666E30D95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84" y="1002042"/>
            <a:ext cx="4187771" cy="5672277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Typical WRRFs can reduce energy use by 15-30%</a:t>
            </a:r>
            <a:r>
              <a:rPr lang="en-US" sz="2400" baseline="30000" dirty="0"/>
              <a:t>1</a:t>
            </a:r>
          </a:p>
          <a:p>
            <a:r>
              <a:rPr lang="en-US" sz="2400" dirty="0"/>
              <a:t>Benchmark energy use</a:t>
            </a:r>
          </a:p>
          <a:p>
            <a:r>
              <a:rPr lang="en-US" sz="2400" dirty="0"/>
              <a:t>Focus on energy intensive processes/equipment</a:t>
            </a:r>
          </a:p>
          <a:p>
            <a:r>
              <a:rPr lang="en-US" sz="2400" dirty="0"/>
              <a:t>Turn it off (or turn it down)</a:t>
            </a:r>
          </a:p>
          <a:p>
            <a:r>
              <a:rPr lang="en-US" sz="2400" dirty="0"/>
              <a:t>Implement automated process controls</a:t>
            </a:r>
          </a:p>
          <a:p>
            <a:r>
              <a:rPr lang="en-US" sz="2400" dirty="0"/>
              <a:t>Right-size equipment</a:t>
            </a:r>
          </a:p>
          <a:p>
            <a:r>
              <a:rPr lang="en-US" sz="2400" dirty="0"/>
              <a:t>Monitor equipment performance to maintain efficiency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D19B1C3-FF62-4844-B76D-F6FB5F011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789615"/>
              </p:ext>
            </p:extLst>
          </p:nvPr>
        </p:nvGraphicFramePr>
        <p:xfrm>
          <a:off x="7016620" y="183681"/>
          <a:ext cx="4744253" cy="400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3DCDFC8-E888-DD0A-3E9F-58AC321688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71"/>
          <a:stretch/>
        </p:blipFill>
        <p:spPr>
          <a:xfrm>
            <a:off x="4015642" y="3153747"/>
            <a:ext cx="5151566" cy="35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478577-3811-7773-C89D-A81CE31A4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91"/>
          <a:stretch/>
        </p:blipFill>
        <p:spPr>
          <a:xfrm>
            <a:off x="3698673" y="444959"/>
            <a:ext cx="8306888" cy="6120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C0650B-A7BC-C3A4-EC8B-3C0061E4F199}"/>
              </a:ext>
            </a:extLst>
          </p:cNvPr>
          <p:cNvSpPr txBox="1"/>
          <p:nvPr/>
        </p:nvSpPr>
        <p:spPr>
          <a:xfrm>
            <a:off x="311389" y="1104331"/>
            <a:ext cx="3262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Regional Wastewater Treatment Facility </a:t>
            </a:r>
          </a:p>
          <a:p>
            <a:r>
              <a:rPr lang="en-US" sz="2400" dirty="0"/>
              <a:t>Energy Evaluation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F84395-8385-532F-FBED-30FA468C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8" y="3760236"/>
            <a:ext cx="3634983" cy="243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6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698D9D-FB11-33BE-0185-EF9566830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3" r="8348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149" name="Freeform: Shape 148">
            <a:extLst>
              <a:ext uri="{FF2B5EF4-FFF2-40B4-BE49-F238E27FC236}">
                <a16:creationId xmlns:a16="http://schemas.microsoft.com/office/drawing/2014/main" id="{1BF4DD63-CE83-4A2A-994E-8598C22E6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4DCC31-A389-970A-D1C6-A034A1E42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63" y="1469619"/>
            <a:ext cx="4391024" cy="707886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Renewables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D323CD-CA65-0A43-15C4-56DAB95E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763" y="2058597"/>
            <a:ext cx="4391024" cy="229108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Behind the meter installations</a:t>
            </a:r>
          </a:p>
          <a:p>
            <a:pPr lvl="1"/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Offsetting usage of the plant is key</a:t>
            </a:r>
          </a:p>
          <a:p>
            <a:pPr lvl="1"/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Solar, 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</a:rPr>
              <a:t>cogen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, mini hydro, fuel cells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Installation and procurement options, interconnection agreements, PPAs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Creating an environment that facilitates onsite generation</a:t>
            </a:r>
          </a:p>
          <a:p>
            <a:pPr marL="457200" lvl="1" indent="0">
              <a:buNone/>
            </a:pPr>
            <a:endParaRPr lang="en-US" dirty="0">
              <a:solidFill>
                <a:schemeClr val="bg1">
                  <a:alpha val="80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127393A7-D6DA-410B-8699-AA56B57B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8EC44C88-69E3-42EE-86E8-9B45F712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5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D731-BC3C-52B9-DF7E-D50ADC9D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Understanding embodied carbon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D5EB6-9A43-1488-6388-F1B4CCE79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2" b="17808"/>
          <a:stretch/>
        </p:blipFill>
        <p:spPr>
          <a:xfrm>
            <a:off x="1657336" y="58418"/>
            <a:ext cx="8692545" cy="44713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DA34A-7382-8823-6AD5-666480038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Embodied carbon refers to a quantity of CO</a:t>
            </a:r>
            <a:r>
              <a:rPr lang="en-US" sz="1800" baseline="-25000" dirty="0"/>
              <a:t>2</a:t>
            </a:r>
            <a:r>
              <a:rPr lang="en-US" sz="1800" dirty="0"/>
              <a:t>e associated with the materials used to construct and maintain the building throughout its lifespan </a:t>
            </a:r>
          </a:p>
          <a:p>
            <a:r>
              <a:rPr lang="en-US" sz="1800" dirty="0"/>
              <a:t>Operational carbon refers to the emissions associated with the heating, cooling, and energy use of the building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8260BC-CD86-A4AD-9211-E57616930861}"/>
                  </a:ext>
                </a:extLst>
              </p14:cNvPr>
              <p14:cNvContentPartPr/>
              <p14:nvPr/>
            </p14:nvContentPartPr>
            <p14:xfrm>
              <a:off x="3550923" y="422068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8260BC-CD86-A4AD-9211-E576169308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1923" y="42116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E1ED18-A530-1FFA-23C7-ADB7CDD8D8E5}"/>
                  </a:ext>
                </a:extLst>
              </p14:cNvPr>
              <p14:cNvContentPartPr/>
              <p14:nvPr/>
            </p14:nvContentPartPr>
            <p14:xfrm>
              <a:off x="3321963" y="4165242"/>
              <a:ext cx="690840" cy="162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E1ED18-A530-1FFA-23C7-ADB7CDD8D8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3323" y="4156242"/>
                <a:ext cx="7084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749B01E-445A-A6B8-57D7-A3F61194D69D}"/>
                  </a:ext>
                </a:extLst>
              </p14:cNvPr>
              <p14:cNvContentPartPr/>
              <p14:nvPr/>
            </p14:nvContentPartPr>
            <p14:xfrm>
              <a:off x="8752563" y="4091802"/>
              <a:ext cx="985680" cy="20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749B01E-445A-A6B8-57D7-A3F61194D6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43563" y="4082802"/>
                <a:ext cx="10033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326BA28-4721-2E5C-E247-BAA8A484E766}"/>
                  </a:ext>
                </a:extLst>
              </p14:cNvPr>
              <p14:cNvContentPartPr/>
              <p14:nvPr/>
            </p14:nvContentPartPr>
            <p14:xfrm>
              <a:off x="9707283" y="422068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326BA28-4721-2E5C-E247-BAA8A484E7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44643" y="4157682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354A598-E8B0-2BE6-2DE6-1B91526462C4}"/>
              </a:ext>
            </a:extLst>
          </p:cNvPr>
          <p:cNvGrpSpPr/>
          <p:nvPr/>
        </p:nvGrpSpPr>
        <p:grpSpPr>
          <a:xfrm>
            <a:off x="8410563" y="4067322"/>
            <a:ext cx="1414080" cy="304200"/>
            <a:chOff x="8410563" y="4067322"/>
            <a:chExt cx="141408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C1498B-3499-0197-F6FD-BC0F8B64192C}"/>
                    </a:ext>
                  </a:extLst>
                </p14:cNvPr>
                <p14:cNvContentPartPr/>
                <p14:nvPr/>
              </p14:nvContentPartPr>
              <p14:xfrm>
                <a:off x="8410563" y="4067322"/>
                <a:ext cx="1095120" cy="15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C1498B-3499-0197-F6FD-BC0F8B64192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47563" y="4004322"/>
                  <a:ext cx="12207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4802DA6-3D97-8DD8-9CFA-9187A275CA42}"/>
                    </a:ext>
                  </a:extLst>
                </p14:cNvPr>
                <p14:cNvContentPartPr/>
                <p14:nvPr/>
              </p14:nvContentPartPr>
              <p14:xfrm>
                <a:off x="9532323" y="4327242"/>
                <a:ext cx="292320" cy="44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4802DA6-3D97-8DD8-9CFA-9187A275CA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69323" y="4264602"/>
                  <a:ext cx="417960" cy="16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304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2CD5-C845-69DB-3A21-92D517AC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US" sz="3700"/>
              <a:t>The growing importance of embodied carbon emissions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2AFB08A-6F15-DFE3-A70A-2FB43D446A1B}"/>
              </a:ext>
            </a:extLst>
          </p:cNvPr>
          <p:cNvGraphicFramePr/>
          <p:nvPr/>
        </p:nvGraphicFramePr>
        <p:xfrm>
          <a:off x="836678" y="1338581"/>
          <a:ext cx="10515595" cy="389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99E16-335B-5234-9ABB-E1E074E8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526" y="5732497"/>
            <a:ext cx="7915897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000"/>
              <a:t>As we decarbonize the operational side of the building sector’s emissions, embodied carbon’s share of buildings emissions will grow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154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0525860F8ED479ED319C2F43619B1" ma:contentTypeVersion="4" ma:contentTypeDescription="Create a new document." ma:contentTypeScope="" ma:versionID="4b4aa02340c2fdf086718b7a775d0d1b">
  <xsd:schema xmlns:xsd="http://www.w3.org/2001/XMLSchema" xmlns:xs="http://www.w3.org/2001/XMLSchema" xmlns:p="http://schemas.microsoft.com/office/2006/metadata/properties" xmlns:ns2="b23b19fa-6111-4b66-ab9d-e748b601c6c4" targetNamespace="http://schemas.microsoft.com/office/2006/metadata/properties" ma:root="true" ma:fieldsID="f68446f6a53343950be21040091b8e8f" ns2:_="">
    <xsd:import namespace="b23b19fa-6111-4b66-ab9d-e748b601c6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b19fa-6111-4b66-ab9d-e748b601c6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581AA7-0A2A-4342-A257-8FBCACBA747F}">
  <ds:schemaRefs>
    <ds:schemaRef ds:uri="b23b19fa-6111-4b66-ab9d-e748b601c6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8645D1B-494B-4E8D-94F4-A007F040C39F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b23b19fa-6111-4b66-ab9d-e748b601c6c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D52ABB-4107-4106-9452-74102BCBF1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405</Words>
  <Application>Microsoft Office PowerPoint</Application>
  <PresentationFormat>Widescreen</PresentationFormat>
  <Paragraphs>63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Decarbonization Strategies Where do we Start?</vt:lpstr>
      <vt:lpstr>PowerPoint Presentation</vt:lpstr>
      <vt:lpstr>High Level Principles of Decarbonization  </vt:lpstr>
      <vt:lpstr>Reducing Energy Needs</vt:lpstr>
      <vt:lpstr>PowerPoint Presentation</vt:lpstr>
      <vt:lpstr>Renewables</vt:lpstr>
      <vt:lpstr>Understanding embodied carbon</vt:lpstr>
      <vt:lpstr>The growing importance of embodied carbon emissions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WRRFs in the Global Climate Challenge  - Opportunities for Decarbonization Strategies</dc:title>
  <dc:creator>Molly Keleher</dc:creator>
  <cp:lastModifiedBy>Jen Muir</cp:lastModifiedBy>
  <cp:revision>6</cp:revision>
  <dcterms:created xsi:type="dcterms:W3CDTF">2021-11-24T18:00:53Z</dcterms:created>
  <dcterms:modified xsi:type="dcterms:W3CDTF">2024-05-17T20:41:03Z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0x010100F0A0525860F8ED479ED319C2F43619B1</vt:lpwstr>
  </property>
</Properties>
</file>