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9" r:id="rId1"/>
  </p:sldMasterIdLst>
  <p:notesMasterIdLst>
    <p:notesMasterId r:id="rId7"/>
  </p:notesMasterIdLst>
  <p:sldIdLst>
    <p:sldId id="271" r:id="rId2"/>
    <p:sldId id="270" r:id="rId3"/>
    <p:sldId id="268" r:id="rId4"/>
    <p:sldId id="262" r:id="rId5"/>
    <p:sldId id="272"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8"/>
    <p:restoredTop sz="75634"/>
  </p:normalViewPr>
  <p:slideViewPr>
    <p:cSldViewPr snapToGrid="0">
      <p:cViewPr varScale="1">
        <p:scale>
          <a:sx n="97" d="100"/>
          <a:sy n="97" d="100"/>
        </p:scale>
        <p:origin x="13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hyperlink" Target="https://www.flickr.com/photos/toddle_email_newsletters/17233999165/" TargetMode="External"/><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hyperlink" Target="https://pxhere.com/en/photo/1511227" TargetMode="External"/><Relationship Id="rId1" Type="http://schemas.openxmlformats.org/officeDocument/2006/relationships/image" Target="../media/image4.jpg"/><Relationship Id="rId6" Type="http://schemas.openxmlformats.org/officeDocument/2006/relationships/image" Target="../media/image7.png"/><Relationship Id="rId5" Type="http://schemas.openxmlformats.org/officeDocument/2006/relationships/hyperlink" Target="https://www.pexels.com/photo/stairs-lights-abstract-bubbles-1443/" TargetMode="External"/><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8" Type="http://schemas.openxmlformats.org/officeDocument/2006/relationships/hyperlink" Target="https://www.flickr.com/photos/toddle_email_newsletters/17233999165/" TargetMode="External"/><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hyperlink" Target="https://pxhere.com/en/photo/1511227" TargetMode="External"/><Relationship Id="rId1" Type="http://schemas.openxmlformats.org/officeDocument/2006/relationships/image" Target="../media/image4.jpg"/><Relationship Id="rId6" Type="http://schemas.openxmlformats.org/officeDocument/2006/relationships/image" Target="../media/image7.png"/><Relationship Id="rId5" Type="http://schemas.openxmlformats.org/officeDocument/2006/relationships/hyperlink" Target="https://www.pexels.com/photo/stairs-lights-abstract-bubbles-1443/" TargetMode="External"/><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496EC5-7E2F-2448-92E9-45B252C65A33}" type="doc">
      <dgm:prSet loTypeId="urn:microsoft.com/office/officeart/2005/8/layout/pList2" loCatId="" qsTypeId="urn:microsoft.com/office/officeart/2005/8/quickstyle/simple1" qsCatId="simple" csTypeId="urn:microsoft.com/office/officeart/2005/8/colors/accent1_2" csCatId="accent1" phldr="1"/>
      <dgm:spPr/>
      <dgm:t>
        <a:bodyPr/>
        <a:lstStyle/>
        <a:p>
          <a:endParaRPr lang="en-US"/>
        </a:p>
      </dgm:t>
    </dgm:pt>
    <dgm:pt modelId="{4ADFE4E9-83BB-2348-A20C-5029E8D84CE9}">
      <dgm:prSet custT="1"/>
      <dgm:spPr>
        <a:solidFill>
          <a:schemeClr val="accent1">
            <a:lumMod val="20000"/>
            <a:lumOff val="80000"/>
          </a:schemeClr>
        </a:solidFill>
      </dgm:spPr>
      <dgm:t>
        <a:bodyPr/>
        <a:lstStyle/>
        <a:p>
          <a:r>
            <a:rPr lang="en-US" sz="1600" b="1" dirty="0">
              <a:solidFill>
                <a:schemeClr val="tx1"/>
              </a:solidFill>
            </a:rPr>
            <a:t>Scalability </a:t>
          </a:r>
        </a:p>
        <a:p>
          <a:endParaRPr lang="en-US" sz="1200" b="0" dirty="0">
            <a:solidFill>
              <a:schemeClr val="tx1"/>
            </a:solidFill>
          </a:endParaRPr>
        </a:p>
        <a:p>
          <a:r>
            <a:rPr lang="en-US" sz="1200" b="0" dirty="0">
              <a:solidFill>
                <a:schemeClr val="tx1"/>
              </a:solidFill>
            </a:rPr>
            <a:t>The bottlenecks of our system will continue to shift. </a:t>
          </a:r>
        </a:p>
        <a:p>
          <a:r>
            <a:rPr lang="en-US" sz="1200" b="0" dirty="0">
              <a:solidFill>
                <a:schemeClr val="tx1"/>
              </a:solidFill>
            </a:rPr>
            <a:t>A low-cost, scalable solutions is necessary with the changing energy landscape.</a:t>
          </a:r>
        </a:p>
      </dgm:t>
    </dgm:pt>
    <dgm:pt modelId="{C12283A4-BD46-AD40-BB35-7C2316277A01}" type="parTrans" cxnId="{E1E4152A-E597-304E-B430-76EC4AFEECC5}">
      <dgm:prSet/>
      <dgm:spPr/>
      <dgm:t>
        <a:bodyPr/>
        <a:lstStyle/>
        <a:p>
          <a:endParaRPr lang="en-US"/>
        </a:p>
      </dgm:t>
    </dgm:pt>
    <dgm:pt modelId="{78FCEE7C-2FC4-3B4E-9AB0-DF1C93CCD8B3}" type="sibTrans" cxnId="{E1E4152A-E597-304E-B430-76EC4AFEECC5}">
      <dgm:prSet/>
      <dgm:spPr/>
      <dgm:t>
        <a:bodyPr/>
        <a:lstStyle/>
        <a:p>
          <a:endParaRPr lang="en-US"/>
        </a:p>
      </dgm:t>
    </dgm:pt>
    <dgm:pt modelId="{E06D2171-19A7-C24A-959F-FACAE70AF29D}">
      <dgm:prSet custT="1"/>
      <dgm:spPr>
        <a:solidFill>
          <a:schemeClr val="accent1">
            <a:lumMod val="20000"/>
            <a:lumOff val="80000"/>
          </a:schemeClr>
        </a:solidFill>
      </dgm:spPr>
      <dgm:t>
        <a:bodyPr/>
        <a:lstStyle/>
        <a:p>
          <a:r>
            <a:rPr lang="en-US" sz="1600" b="1" dirty="0">
              <a:solidFill>
                <a:schemeClr val="tx1"/>
              </a:solidFill>
            </a:rPr>
            <a:t>Operational Integrity </a:t>
          </a:r>
          <a:endParaRPr lang="en-US" sz="1600" dirty="0">
            <a:solidFill>
              <a:schemeClr val="tx1"/>
            </a:solidFill>
          </a:endParaRPr>
        </a:p>
        <a:p>
          <a:r>
            <a:rPr lang="en-US" sz="1200" dirty="0">
              <a:solidFill>
                <a:schemeClr val="tx1"/>
              </a:solidFill>
            </a:rPr>
            <a:t>Cyber security will continue to be a concern. Utilize technical checklists and strive to make integration a blueprint for success and repeatability.   </a:t>
          </a:r>
        </a:p>
        <a:p>
          <a:r>
            <a:rPr lang="en-US" sz="1300" dirty="0">
              <a:solidFill>
                <a:schemeClr val="tx1"/>
              </a:solidFill>
            </a:rPr>
            <a:t> </a:t>
          </a:r>
        </a:p>
      </dgm:t>
    </dgm:pt>
    <dgm:pt modelId="{7D357125-447A-6441-95EB-5EA3BF0B9938}" type="parTrans" cxnId="{49861655-EE60-BD4C-885D-7DC0C3AC0288}">
      <dgm:prSet/>
      <dgm:spPr/>
      <dgm:t>
        <a:bodyPr/>
        <a:lstStyle/>
        <a:p>
          <a:endParaRPr lang="en-US"/>
        </a:p>
      </dgm:t>
    </dgm:pt>
    <dgm:pt modelId="{284D70CD-01AC-E54A-AE2A-357B9914A898}" type="sibTrans" cxnId="{49861655-EE60-BD4C-885D-7DC0C3AC0288}">
      <dgm:prSet/>
      <dgm:spPr/>
      <dgm:t>
        <a:bodyPr/>
        <a:lstStyle/>
        <a:p>
          <a:endParaRPr lang="en-US"/>
        </a:p>
      </dgm:t>
    </dgm:pt>
    <dgm:pt modelId="{C0763EBB-6B6A-D141-B774-48557B00500F}">
      <dgm:prSet custT="1"/>
      <dgm:spPr>
        <a:solidFill>
          <a:schemeClr val="accent1">
            <a:lumMod val="20000"/>
            <a:lumOff val="80000"/>
          </a:schemeClr>
        </a:solidFill>
      </dgm:spPr>
      <dgm:t>
        <a:bodyPr/>
        <a:lstStyle/>
        <a:p>
          <a:r>
            <a:rPr lang="en-US" sz="1600" b="1" dirty="0">
              <a:solidFill>
                <a:schemeClr val="tx1"/>
              </a:solidFill>
            </a:rPr>
            <a:t>Safety and Reliability</a:t>
          </a:r>
        </a:p>
        <a:p>
          <a:r>
            <a:rPr lang="en-US" sz="1400" dirty="0">
              <a:solidFill>
                <a:schemeClr val="tx1"/>
              </a:solidFill>
            </a:rPr>
            <a:t> </a:t>
          </a:r>
          <a:r>
            <a:rPr lang="en-US" sz="1200" dirty="0">
              <a:solidFill>
                <a:schemeClr val="tx1"/>
              </a:solidFill>
            </a:rPr>
            <a:t>Communication and data transfer between systems is a priority. Cross functional tiger teams can be put in place for greater support throughout the organization.</a:t>
          </a:r>
        </a:p>
      </dgm:t>
    </dgm:pt>
    <dgm:pt modelId="{A86125B5-78D2-0248-9656-FC2A844704B8}" type="parTrans" cxnId="{35AF26B3-EBC0-FF4C-926D-E4DBA7C3B27D}">
      <dgm:prSet/>
      <dgm:spPr/>
      <dgm:t>
        <a:bodyPr/>
        <a:lstStyle/>
        <a:p>
          <a:endParaRPr lang="en-US"/>
        </a:p>
      </dgm:t>
    </dgm:pt>
    <dgm:pt modelId="{D1BCC50E-7D4F-E94A-A523-2A66BC1F37BD}" type="sibTrans" cxnId="{35AF26B3-EBC0-FF4C-926D-E4DBA7C3B27D}">
      <dgm:prSet/>
      <dgm:spPr/>
      <dgm:t>
        <a:bodyPr/>
        <a:lstStyle/>
        <a:p>
          <a:endParaRPr lang="en-US"/>
        </a:p>
      </dgm:t>
    </dgm:pt>
    <dgm:pt modelId="{18E394AE-2A57-AF45-8347-21C826F2C30F}">
      <dgm:prSet custT="1"/>
      <dgm:spPr>
        <a:solidFill>
          <a:schemeClr val="accent1">
            <a:lumMod val="20000"/>
            <a:lumOff val="80000"/>
          </a:schemeClr>
        </a:solidFill>
      </dgm:spPr>
      <dgm:t>
        <a:bodyPr/>
        <a:lstStyle/>
        <a:p>
          <a:r>
            <a:rPr lang="en-US" sz="1600" b="1" dirty="0">
              <a:solidFill>
                <a:schemeClr val="tx1"/>
              </a:solidFill>
            </a:rPr>
            <a:t>Resiliency</a:t>
          </a:r>
          <a:endParaRPr lang="en-US" sz="1600" dirty="0">
            <a:solidFill>
              <a:schemeClr val="tx1"/>
            </a:solidFill>
          </a:endParaRPr>
        </a:p>
        <a:p>
          <a:endParaRPr lang="en-US" sz="1200" dirty="0">
            <a:solidFill>
              <a:schemeClr val="tx1"/>
            </a:solidFill>
          </a:endParaRPr>
        </a:p>
        <a:p>
          <a:r>
            <a:rPr lang="en-US" sz="1200" dirty="0">
              <a:solidFill>
                <a:schemeClr val="tx1"/>
              </a:solidFill>
            </a:rPr>
            <a:t>The AAR/DLR solution provide even greater benefit to the entire system such as enhanced situational awareness and predictive analytics around health of the system.</a:t>
          </a:r>
        </a:p>
      </dgm:t>
    </dgm:pt>
    <dgm:pt modelId="{01D78127-99CD-F548-877A-761C90D050F8}" type="parTrans" cxnId="{BC989AD1-FE85-2341-8589-2F0B30215A7D}">
      <dgm:prSet/>
      <dgm:spPr/>
      <dgm:t>
        <a:bodyPr/>
        <a:lstStyle/>
        <a:p>
          <a:endParaRPr lang="en-US"/>
        </a:p>
      </dgm:t>
    </dgm:pt>
    <dgm:pt modelId="{DD0413CD-1755-DB49-9FF2-3B99239C2AE4}" type="sibTrans" cxnId="{BC989AD1-FE85-2341-8589-2F0B30215A7D}">
      <dgm:prSet/>
      <dgm:spPr/>
      <dgm:t>
        <a:bodyPr/>
        <a:lstStyle/>
        <a:p>
          <a:endParaRPr lang="en-US"/>
        </a:p>
      </dgm:t>
    </dgm:pt>
    <dgm:pt modelId="{8132028E-FAE7-4A4C-8713-ADAB4187D93D}">
      <dgm:prSet custT="1"/>
      <dgm:spPr>
        <a:solidFill>
          <a:schemeClr val="accent1">
            <a:lumMod val="20000"/>
            <a:lumOff val="80000"/>
          </a:schemeClr>
        </a:solidFill>
      </dgm:spPr>
      <dgm:t>
        <a:bodyPr/>
        <a:lstStyle/>
        <a:p>
          <a:r>
            <a:rPr lang="en-US" sz="1600" b="1" dirty="0">
              <a:solidFill>
                <a:schemeClr val="tx1"/>
              </a:solidFill>
            </a:rPr>
            <a:t>Incentives</a:t>
          </a:r>
          <a:r>
            <a:rPr lang="en-US" sz="1600" dirty="0">
              <a:solidFill>
                <a:schemeClr val="tx1"/>
              </a:solidFill>
            </a:rPr>
            <a:t> </a:t>
          </a:r>
        </a:p>
        <a:p>
          <a:r>
            <a:rPr lang="en-US" sz="1200" dirty="0">
              <a:solidFill>
                <a:schemeClr val="tx1"/>
              </a:solidFill>
            </a:rPr>
            <a:t>Incentivizing GETs while we are building new transmission could be instrumental in adoption and scale. </a:t>
          </a:r>
        </a:p>
        <a:p>
          <a:r>
            <a:rPr lang="en-US" sz="1200" dirty="0">
              <a:solidFill>
                <a:schemeClr val="tx1"/>
              </a:solidFill>
            </a:rPr>
            <a:t>Immediate action is needed to reduce spend to keep rates ‘just and reasonable’ </a:t>
          </a:r>
        </a:p>
      </dgm:t>
    </dgm:pt>
    <dgm:pt modelId="{5FD892E0-91D6-464B-98F0-CB93DAFF2C65}" type="parTrans" cxnId="{C6A4D1EC-0CD4-6449-89BC-B2CCA7526A8D}">
      <dgm:prSet/>
      <dgm:spPr/>
      <dgm:t>
        <a:bodyPr/>
        <a:lstStyle/>
        <a:p>
          <a:endParaRPr lang="en-US"/>
        </a:p>
      </dgm:t>
    </dgm:pt>
    <dgm:pt modelId="{E07EDC5C-27DC-E24F-9756-EFACDD700954}" type="sibTrans" cxnId="{C6A4D1EC-0CD4-6449-89BC-B2CCA7526A8D}">
      <dgm:prSet/>
      <dgm:spPr/>
      <dgm:t>
        <a:bodyPr/>
        <a:lstStyle/>
        <a:p>
          <a:endParaRPr lang="en-US"/>
        </a:p>
      </dgm:t>
    </dgm:pt>
    <dgm:pt modelId="{9650BEC0-25DC-D146-8B00-7AAD6FF6F37E}" type="pres">
      <dgm:prSet presAssocID="{95496EC5-7E2F-2448-92E9-45B252C65A33}" presName="Name0" presStyleCnt="0">
        <dgm:presLayoutVars>
          <dgm:dir/>
          <dgm:resizeHandles val="exact"/>
        </dgm:presLayoutVars>
      </dgm:prSet>
      <dgm:spPr/>
    </dgm:pt>
    <dgm:pt modelId="{D47CB62D-2FF3-944C-9616-7956A7976D64}" type="pres">
      <dgm:prSet presAssocID="{95496EC5-7E2F-2448-92E9-45B252C65A33}" presName="bkgdShp" presStyleLbl="alignAccFollowNode1" presStyleIdx="0" presStyleCnt="1"/>
      <dgm:spPr/>
    </dgm:pt>
    <dgm:pt modelId="{F650FDAC-A6F0-404C-88B3-204A4E76E4FD}" type="pres">
      <dgm:prSet presAssocID="{95496EC5-7E2F-2448-92E9-45B252C65A33}" presName="linComp" presStyleCnt="0"/>
      <dgm:spPr/>
    </dgm:pt>
    <dgm:pt modelId="{F8204B0B-F308-0C49-86B2-71A540657B1D}" type="pres">
      <dgm:prSet presAssocID="{4ADFE4E9-83BB-2348-A20C-5029E8D84CE9}" presName="compNode" presStyleCnt="0"/>
      <dgm:spPr/>
    </dgm:pt>
    <dgm:pt modelId="{6F9EAD94-FA95-0E47-AF42-75E871E13222}" type="pres">
      <dgm:prSet presAssocID="{4ADFE4E9-83BB-2348-A20C-5029E8D84CE9}" presName="node" presStyleLbl="node1" presStyleIdx="0" presStyleCnt="5" custScaleY="94188">
        <dgm:presLayoutVars>
          <dgm:bulletEnabled val="1"/>
        </dgm:presLayoutVars>
      </dgm:prSet>
      <dgm:spPr/>
    </dgm:pt>
    <dgm:pt modelId="{8360AC2E-9A5A-8D44-865C-E895C6CD0F7B}" type="pres">
      <dgm:prSet presAssocID="{4ADFE4E9-83BB-2348-A20C-5029E8D84CE9}" presName="invisiNode" presStyleLbl="node1" presStyleIdx="0" presStyleCnt="5"/>
      <dgm:spPr/>
    </dgm:pt>
    <dgm:pt modelId="{D381EF9C-ADD3-5047-94C8-A13CE0E06EEF}" type="pres">
      <dgm:prSet presAssocID="{4ADFE4E9-83BB-2348-A20C-5029E8D84CE9}" presName="imagNode" presStyleLbl="fgImgPlace1" presStyleIdx="0" presStyleCnt="5"/>
      <dgm:spPr>
        <a:blipFill rotWithShape="1">
          <a:blip xmlns:r="http://schemas.openxmlformats.org/officeDocument/2006/relationships" r:embed="rId1">
            <a:extLst>
              <a:ext uri="{837473B0-CC2E-450A-ABE3-18F120FF3D39}">
                <a1611:picAttrSrcUrl xmlns:a1611="http://schemas.microsoft.com/office/drawing/2016/11/main" r:id="rId2"/>
              </a:ext>
            </a:extLst>
          </a:blip>
          <a:srcRect/>
          <a:stretch>
            <a:fillRect l="-7000" r="-7000"/>
          </a:stretch>
        </a:blipFill>
      </dgm:spPr>
    </dgm:pt>
    <dgm:pt modelId="{97F75B2F-E01E-314C-8EAC-64ACC1B36BEB}" type="pres">
      <dgm:prSet presAssocID="{78FCEE7C-2FC4-3B4E-9AB0-DF1C93CCD8B3}" presName="sibTrans" presStyleLbl="sibTrans2D1" presStyleIdx="0" presStyleCnt="0"/>
      <dgm:spPr/>
    </dgm:pt>
    <dgm:pt modelId="{C5D05D65-CB79-C342-AA4B-4C8CEDA8E45A}" type="pres">
      <dgm:prSet presAssocID="{E06D2171-19A7-C24A-959F-FACAE70AF29D}" presName="compNode" presStyleCnt="0"/>
      <dgm:spPr/>
    </dgm:pt>
    <dgm:pt modelId="{656CF3D8-6BC3-7842-92CD-71E0B2D75D03}" type="pres">
      <dgm:prSet presAssocID="{E06D2171-19A7-C24A-959F-FACAE70AF29D}" presName="node" presStyleLbl="node1" presStyleIdx="1" presStyleCnt="5" custScaleY="94188">
        <dgm:presLayoutVars>
          <dgm:bulletEnabled val="1"/>
        </dgm:presLayoutVars>
      </dgm:prSet>
      <dgm:spPr/>
    </dgm:pt>
    <dgm:pt modelId="{1EF48542-1374-B74C-9378-FEE00E47FD02}" type="pres">
      <dgm:prSet presAssocID="{E06D2171-19A7-C24A-959F-FACAE70AF29D}" presName="invisiNode" presStyleLbl="node1" presStyleIdx="1" presStyleCnt="5"/>
      <dgm:spPr/>
    </dgm:pt>
    <dgm:pt modelId="{71DD568D-0A10-2844-B59E-708BC94A6B26}" type="pres">
      <dgm:prSet presAssocID="{E06D2171-19A7-C24A-959F-FACAE70AF29D}" presName="imagNode" presStyleLbl="fgImgPlace1" presStyleIdx="1" presStyleCnt="5"/>
      <dgm:spPr>
        <a:blipFill rotWithShape="1">
          <a:blip xmlns:r="http://schemas.openxmlformats.org/officeDocument/2006/relationships" r:embed="rId3"/>
          <a:srcRect/>
          <a:stretch>
            <a:fillRect l="-2000" r="-2000"/>
          </a:stretch>
        </a:blipFill>
      </dgm:spPr>
    </dgm:pt>
    <dgm:pt modelId="{60335547-764E-2446-B1F3-DE20158D1ACC}" type="pres">
      <dgm:prSet presAssocID="{284D70CD-01AC-E54A-AE2A-357B9914A898}" presName="sibTrans" presStyleLbl="sibTrans2D1" presStyleIdx="0" presStyleCnt="0"/>
      <dgm:spPr/>
    </dgm:pt>
    <dgm:pt modelId="{4507CC19-66AA-B549-B6B0-96A8CA6C2284}" type="pres">
      <dgm:prSet presAssocID="{C0763EBB-6B6A-D141-B774-48557B00500F}" presName="compNode" presStyleCnt="0"/>
      <dgm:spPr/>
    </dgm:pt>
    <dgm:pt modelId="{C249A7CD-302C-8E46-9183-86C650EA71C9}" type="pres">
      <dgm:prSet presAssocID="{C0763EBB-6B6A-D141-B774-48557B00500F}" presName="node" presStyleLbl="node1" presStyleIdx="2" presStyleCnt="5" custScaleY="94188">
        <dgm:presLayoutVars>
          <dgm:bulletEnabled val="1"/>
        </dgm:presLayoutVars>
      </dgm:prSet>
      <dgm:spPr/>
    </dgm:pt>
    <dgm:pt modelId="{B94016CF-F308-1E4C-BCA1-95B59C26E8AB}" type="pres">
      <dgm:prSet presAssocID="{C0763EBB-6B6A-D141-B774-48557B00500F}" presName="invisiNode" presStyleLbl="node1" presStyleIdx="2" presStyleCnt="5"/>
      <dgm:spPr/>
    </dgm:pt>
    <dgm:pt modelId="{1C168093-35BB-3347-A74F-9127A7E6E510}" type="pres">
      <dgm:prSet presAssocID="{C0763EBB-6B6A-D141-B774-48557B00500F}" presName="imagNode" presStyleLbl="fgImgPlace1" presStyleIdx="2" presStyleCnt="5"/>
      <dgm:spPr>
        <a:blipFill rotWithShape="1">
          <a:blip xmlns:r="http://schemas.openxmlformats.org/officeDocument/2006/relationships" r:embed="rId4">
            <a:extLst>
              <a:ext uri="{837473B0-CC2E-450A-ABE3-18F120FF3D39}">
                <a1611:picAttrSrcUrl xmlns:a1611="http://schemas.microsoft.com/office/drawing/2016/11/main" r:id="rId5"/>
              </a:ext>
            </a:extLst>
          </a:blip>
          <a:srcRect/>
          <a:stretch>
            <a:fillRect/>
          </a:stretch>
        </a:blipFill>
      </dgm:spPr>
    </dgm:pt>
    <dgm:pt modelId="{51DB5058-81CE-674C-9521-E57ECF5C174A}" type="pres">
      <dgm:prSet presAssocID="{D1BCC50E-7D4F-E94A-A523-2A66BC1F37BD}" presName="sibTrans" presStyleLbl="sibTrans2D1" presStyleIdx="0" presStyleCnt="0"/>
      <dgm:spPr/>
    </dgm:pt>
    <dgm:pt modelId="{0E45A939-3CC2-724E-AAB0-19DFCEFAEFFC}" type="pres">
      <dgm:prSet presAssocID="{18E394AE-2A57-AF45-8347-21C826F2C30F}" presName="compNode" presStyleCnt="0"/>
      <dgm:spPr/>
    </dgm:pt>
    <dgm:pt modelId="{357B343E-ECE6-A145-BF85-0C22812E3D63}" type="pres">
      <dgm:prSet presAssocID="{18E394AE-2A57-AF45-8347-21C826F2C30F}" presName="node" presStyleLbl="node1" presStyleIdx="3" presStyleCnt="5" custScaleY="94188">
        <dgm:presLayoutVars>
          <dgm:bulletEnabled val="1"/>
        </dgm:presLayoutVars>
      </dgm:prSet>
      <dgm:spPr/>
    </dgm:pt>
    <dgm:pt modelId="{3F90DBD0-FC35-3E4C-9D31-92BD7F9894DD}" type="pres">
      <dgm:prSet presAssocID="{18E394AE-2A57-AF45-8347-21C826F2C30F}" presName="invisiNode" presStyleLbl="node1" presStyleIdx="3" presStyleCnt="5"/>
      <dgm:spPr/>
    </dgm:pt>
    <dgm:pt modelId="{296130DB-D745-9942-B970-09EB329F2B6A}" type="pres">
      <dgm:prSet presAssocID="{18E394AE-2A57-AF45-8347-21C826F2C30F}" presName="imagNode" presStyleLbl="fgImgPlace1" presStyleIdx="3" presStyleCnt="5"/>
      <dgm:spPr>
        <a:blipFill rotWithShape="1">
          <a:blip xmlns:r="http://schemas.openxmlformats.org/officeDocument/2006/relationships" r:embed="rId6"/>
          <a:srcRect/>
          <a:stretch>
            <a:fillRect l="-2000" r="-2000"/>
          </a:stretch>
        </a:blipFill>
      </dgm:spPr>
    </dgm:pt>
    <dgm:pt modelId="{8DC3978A-E30B-1F46-800A-E00616FCB0F3}" type="pres">
      <dgm:prSet presAssocID="{DD0413CD-1755-DB49-9FF2-3B99239C2AE4}" presName="sibTrans" presStyleLbl="sibTrans2D1" presStyleIdx="0" presStyleCnt="0"/>
      <dgm:spPr/>
    </dgm:pt>
    <dgm:pt modelId="{12708BFF-2832-2A40-A932-406180933120}" type="pres">
      <dgm:prSet presAssocID="{8132028E-FAE7-4A4C-8713-ADAB4187D93D}" presName="compNode" presStyleCnt="0"/>
      <dgm:spPr/>
    </dgm:pt>
    <dgm:pt modelId="{92D8424B-26DA-9249-8A7D-C4C2E83A18D1}" type="pres">
      <dgm:prSet presAssocID="{8132028E-FAE7-4A4C-8713-ADAB4187D93D}" presName="node" presStyleLbl="node1" presStyleIdx="4" presStyleCnt="5" custScaleY="94188">
        <dgm:presLayoutVars>
          <dgm:bulletEnabled val="1"/>
        </dgm:presLayoutVars>
      </dgm:prSet>
      <dgm:spPr/>
    </dgm:pt>
    <dgm:pt modelId="{BE9A97DF-9966-994A-8F2A-A56F010EDA45}" type="pres">
      <dgm:prSet presAssocID="{8132028E-FAE7-4A4C-8713-ADAB4187D93D}" presName="invisiNode" presStyleLbl="node1" presStyleIdx="4" presStyleCnt="5"/>
      <dgm:spPr/>
    </dgm:pt>
    <dgm:pt modelId="{6A6EF3E7-8324-D744-AE15-3A31460DF842}" type="pres">
      <dgm:prSet presAssocID="{8132028E-FAE7-4A4C-8713-ADAB4187D93D}" presName="imagNode" presStyleLbl="fgImgPlace1" presStyleIdx="4" presStyleCnt="5"/>
      <dgm:spPr>
        <a:blipFill rotWithShape="1">
          <a:blip xmlns:r="http://schemas.openxmlformats.org/officeDocument/2006/relationships" r:embed="rId7">
            <a:extLst>
              <a:ext uri="{837473B0-CC2E-450A-ABE3-18F120FF3D39}">
                <a1611:picAttrSrcUrl xmlns:a1611="http://schemas.microsoft.com/office/drawing/2016/11/main" r:id="rId8"/>
              </a:ext>
            </a:extLst>
          </a:blip>
          <a:srcRect/>
          <a:stretch>
            <a:fillRect l="-17000" r="-17000"/>
          </a:stretch>
        </a:blipFill>
      </dgm:spPr>
    </dgm:pt>
  </dgm:ptLst>
  <dgm:cxnLst>
    <dgm:cxn modelId="{D505240B-26B4-A84A-AB13-3188E89C7DC9}" type="presOf" srcId="{18E394AE-2A57-AF45-8347-21C826F2C30F}" destId="{357B343E-ECE6-A145-BF85-0C22812E3D63}" srcOrd="0" destOrd="0" presId="urn:microsoft.com/office/officeart/2005/8/layout/pList2"/>
    <dgm:cxn modelId="{8EA3BB21-ED5A-5344-9D09-94CD70F27776}" type="presOf" srcId="{DD0413CD-1755-DB49-9FF2-3B99239C2AE4}" destId="{8DC3978A-E30B-1F46-800A-E00616FCB0F3}" srcOrd="0" destOrd="0" presId="urn:microsoft.com/office/officeart/2005/8/layout/pList2"/>
    <dgm:cxn modelId="{E1E4152A-E597-304E-B430-76EC4AFEECC5}" srcId="{95496EC5-7E2F-2448-92E9-45B252C65A33}" destId="{4ADFE4E9-83BB-2348-A20C-5029E8D84CE9}" srcOrd="0" destOrd="0" parTransId="{C12283A4-BD46-AD40-BB35-7C2316277A01}" sibTransId="{78FCEE7C-2FC4-3B4E-9AB0-DF1C93CCD8B3}"/>
    <dgm:cxn modelId="{5567FA2C-B0D4-4844-8F56-FAE1A4CA6135}" type="presOf" srcId="{284D70CD-01AC-E54A-AE2A-357B9914A898}" destId="{60335547-764E-2446-B1F3-DE20158D1ACC}" srcOrd="0" destOrd="0" presId="urn:microsoft.com/office/officeart/2005/8/layout/pList2"/>
    <dgm:cxn modelId="{6F86053C-20C2-A341-98E7-73FA9838FA0F}" type="presOf" srcId="{D1BCC50E-7D4F-E94A-A523-2A66BC1F37BD}" destId="{51DB5058-81CE-674C-9521-E57ECF5C174A}" srcOrd="0" destOrd="0" presId="urn:microsoft.com/office/officeart/2005/8/layout/pList2"/>
    <dgm:cxn modelId="{BE7FB24A-A4CC-4C40-81E7-5B58996CE761}" type="presOf" srcId="{95496EC5-7E2F-2448-92E9-45B252C65A33}" destId="{9650BEC0-25DC-D146-8B00-7AAD6FF6F37E}" srcOrd="0" destOrd="0" presId="urn:microsoft.com/office/officeart/2005/8/layout/pList2"/>
    <dgm:cxn modelId="{49861655-EE60-BD4C-885D-7DC0C3AC0288}" srcId="{95496EC5-7E2F-2448-92E9-45B252C65A33}" destId="{E06D2171-19A7-C24A-959F-FACAE70AF29D}" srcOrd="1" destOrd="0" parTransId="{7D357125-447A-6441-95EB-5EA3BF0B9938}" sibTransId="{284D70CD-01AC-E54A-AE2A-357B9914A898}"/>
    <dgm:cxn modelId="{1B1A1C79-E2DA-0D48-9BFD-D21F6D9A900A}" type="presOf" srcId="{8132028E-FAE7-4A4C-8713-ADAB4187D93D}" destId="{92D8424B-26DA-9249-8A7D-C4C2E83A18D1}" srcOrd="0" destOrd="0" presId="urn:microsoft.com/office/officeart/2005/8/layout/pList2"/>
    <dgm:cxn modelId="{35AF26B3-EBC0-FF4C-926D-E4DBA7C3B27D}" srcId="{95496EC5-7E2F-2448-92E9-45B252C65A33}" destId="{C0763EBB-6B6A-D141-B774-48557B00500F}" srcOrd="2" destOrd="0" parTransId="{A86125B5-78D2-0248-9656-FC2A844704B8}" sibTransId="{D1BCC50E-7D4F-E94A-A523-2A66BC1F37BD}"/>
    <dgm:cxn modelId="{76E271C6-2523-0E45-99AF-50B2D5C93471}" type="presOf" srcId="{78FCEE7C-2FC4-3B4E-9AB0-DF1C93CCD8B3}" destId="{97F75B2F-E01E-314C-8EAC-64ACC1B36BEB}" srcOrd="0" destOrd="0" presId="urn:microsoft.com/office/officeart/2005/8/layout/pList2"/>
    <dgm:cxn modelId="{BC989AD1-FE85-2341-8589-2F0B30215A7D}" srcId="{95496EC5-7E2F-2448-92E9-45B252C65A33}" destId="{18E394AE-2A57-AF45-8347-21C826F2C30F}" srcOrd="3" destOrd="0" parTransId="{01D78127-99CD-F548-877A-761C90D050F8}" sibTransId="{DD0413CD-1755-DB49-9FF2-3B99239C2AE4}"/>
    <dgm:cxn modelId="{6568D5E9-D2BC-0D44-AEED-C0D941DFBD97}" type="presOf" srcId="{E06D2171-19A7-C24A-959F-FACAE70AF29D}" destId="{656CF3D8-6BC3-7842-92CD-71E0B2D75D03}" srcOrd="0" destOrd="0" presId="urn:microsoft.com/office/officeart/2005/8/layout/pList2"/>
    <dgm:cxn modelId="{C6A4D1EC-0CD4-6449-89BC-B2CCA7526A8D}" srcId="{95496EC5-7E2F-2448-92E9-45B252C65A33}" destId="{8132028E-FAE7-4A4C-8713-ADAB4187D93D}" srcOrd="4" destOrd="0" parTransId="{5FD892E0-91D6-464B-98F0-CB93DAFF2C65}" sibTransId="{E07EDC5C-27DC-E24F-9756-EFACDD700954}"/>
    <dgm:cxn modelId="{3AFAC4F0-9DC4-CB4A-B892-F23E7392A851}" type="presOf" srcId="{4ADFE4E9-83BB-2348-A20C-5029E8D84CE9}" destId="{6F9EAD94-FA95-0E47-AF42-75E871E13222}" srcOrd="0" destOrd="0" presId="urn:microsoft.com/office/officeart/2005/8/layout/pList2"/>
    <dgm:cxn modelId="{0CFA40FE-904B-6044-B321-05800534FD27}" type="presOf" srcId="{C0763EBB-6B6A-D141-B774-48557B00500F}" destId="{C249A7CD-302C-8E46-9183-86C650EA71C9}" srcOrd="0" destOrd="0" presId="urn:microsoft.com/office/officeart/2005/8/layout/pList2"/>
    <dgm:cxn modelId="{D5DF5D17-A6C0-744E-BEB1-83033F6B0047}" type="presParOf" srcId="{9650BEC0-25DC-D146-8B00-7AAD6FF6F37E}" destId="{D47CB62D-2FF3-944C-9616-7956A7976D64}" srcOrd="0" destOrd="0" presId="urn:microsoft.com/office/officeart/2005/8/layout/pList2"/>
    <dgm:cxn modelId="{7928AAC2-99E9-E04E-A576-EC6DD411A4A6}" type="presParOf" srcId="{9650BEC0-25DC-D146-8B00-7AAD6FF6F37E}" destId="{F650FDAC-A6F0-404C-88B3-204A4E76E4FD}" srcOrd="1" destOrd="0" presId="urn:microsoft.com/office/officeart/2005/8/layout/pList2"/>
    <dgm:cxn modelId="{8025225B-8C5B-B041-83A6-FC741F2DC4D7}" type="presParOf" srcId="{F650FDAC-A6F0-404C-88B3-204A4E76E4FD}" destId="{F8204B0B-F308-0C49-86B2-71A540657B1D}" srcOrd="0" destOrd="0" presId="urn:microsoft.com/office/officeart/2005/8/layout/pList2"/>
    <dgm:cxn modelId="{20E8AF5C-F100-AB4A-89B2-076EA0F032E5}" type="presParOf" srcId="{F8204B0B-F308-0C49-86B2-71A540657B1D}" destId="{6F9EAD94-FA95-0E47-AF42-75E871E13222}" srcOrd="0" destOrd="0" presId="urn:microsoft.com/office/officeart/2005/8/layout/pList2"/>
    <dgm:cxn modelId="{12FED0DA-7821-9849-9524-4C51324930AA}" type="presParOf" srcId="{F8204B0B-F308-0C49-86B2-71A540657B1D}" destId="{8360AC2E-9A5A-8D44-865C-E895C6CD0F7B}" srcOrd="1" destOrd="0" presId="urn:microsoft.com/office/officeart/2005/8/layout/pList2"/>
    <dgm:cxn modelId="{2D58EBFF-9007-BC4C-BADD-06838FE2C65F}" type="presParOf" srcId="{F8204B0B-F308-0C49-86B2-71A540657B1D}" destId="{D381EF9C-ADD3-5047-94C8-A13CE0E06EEF}" srcOrd="2" destOrd="0" presId="urn:microsoft.com/office/officeart/2005/8/layout/pList2"/>
    <dgm:cxn modelId="{2DBEF29B-E981-6C4F-A763-064A69D9AF44}" type="presParOf" srcId="{F650FDAC-A6F0-404C-88B3-204A4E76E4FD}" destId="{97F75B2F-E01E-314C-8EAC-64ACC1B36BEB}" srcOrd="1" destOrd="0" presId="urn:microsoft.com/office/officeart/2005/8/layout/pList2"/>
    <dgm:cxn modelId="{69C808CE-E9C8-5942-9570-5D142261A1F2}" type="presParOf" srcId="{F650FDAC-A6F0-404C-88B3-204A4E76E4FD}" destId="{C5D05D65-CB79-C342-AA4B-4C8CEDA8E45A}" srcOrd="2" destOrd="0" presId="urn:microsoft.com/office/officeart/2005/8/layout/pList2"/>
    <dgm:cxn modelId="{74ADAC59-B810-BB40-9186-0F0EB7986A89}" type="presParOf" srcId="{C5D05D65-CB79-C342-AA4B-4C8CEDA8E45A}" destId="{656CF3D8-6BC3-7842-92CD-71E0B2D75D03}" srcOrd="0" destOrd="0" presId="urn:microsoft.com/office/officeart/2005/8/layout/pList2"/>
    <dgm:cxn modelId="{4045686A-E3D5-2C46-8D8F-B299D54B1BE5}" type="presParOf" srcId="{C5D05D65-CB79-C342-AA4B-4C8CEDA8E45A}" destId="{1EF48542-1374-B74C-9378-FEE00E47FD02}" srcOrd="1" destOrd="0" presId="urn:microsoft.com/office/officeart/2005/8/layout/pList2"/>
    <dgm:cxn modelId="{67A0D679-36D0-C94E-8ECF-213639BD0C51}" type="presParOf" srcId="{C5D05D65-CB79-C342-AA4B-4C8CEDA8E45A}" destId="{71DD568D-0A10-2844-B59E-708BC94A6B26}" srcOrd="2" destOrd="0" presId="urn:microsoft.com/office/officeart/2005/8/layout/pList2"/>
    <dgm:cxn modelId="{CB2FAA21-D13F-8949-801C-0C753D6B0983}" type="presParOf" srcId="{F650FDAC-A6F0-404C-88B3-204A4E76E4FD}" destId="{60335547-764E-2446-B1F3-DE20158D1ACC}" srcOrd="3" destOrd="0" presId="urn:microsoft.com/office/officeart/2005/8/layout/pList2"/>
    <dgm:cxn modelId="{B5B13FC1-9F3F-F343-AD93-2BDE412BEDF9}" type="presParOf" srcId="{F650FDAC-A6F0-404C-88B3-204A4E76E4FD}" destId="{4507CC19-66AA-B549-B6B0-96A8CA6C2284}" srcOrd="4" destOrd="0" presId="urn:microsoft.com/office/officeart/2005/8/layout/pList2"/>
    <dgm:cxn modelId="{D45D5087-4CE1-A946-A6C0-658941EDD7CB}" type="presParOf" srcId="{4507CC19-66AA-B549-B6B0-96A8CA6C2284}" destId="{C249A7CD-302C-8E46-9183-86C650EA71C9}" srcOrd="0" destOrd="0" presId="urn:microsoft.com/office/officeart/2005/8/layout/pList2"/>
    <dgm:cxn modelId="{2E524E32-70F2-2A4F-B45C-FB21FA41BDDA}" type="presParOf" srcId="{4507CC19-66AA-B549-B6B0-96A8CA6C2284}" destId="{B94016CF-F308-1E4C-BCA1-95B59C26E8AB}" srcOrd="1" destOrd="0" presId="urn:microsoft.com/office/officeart/2005/8/layout/pList2"/>
    <dgm:cxn modelId="{97CA59B8-F8B5-684C-9017-D69B4469A058}" type="presParOf" srcId="{4507CC19-66AA-B549-B6B0-96A8CA6C2284}" destId="{1C168093-35BB-3347-A74F-9127A7E6E510}" srcOrd="2" destOrd="0" presId="urn:microsoft.com/office/officeart/2005/8/layout/pList2"/>
    <dgm:cxn modelId="{3BDF51D8-32E8-DD43-8E44-1BE2FC2674F0}" type="presParOf" srcId="{F650FDAC-A6F0-404C-88B3-204A4E76E4FD}" destId="{51DB5058-81CE-674C-9521-E57ECF5C174A}" srcOrd="5" destOrd="0" presId="urn:microsoft.com/office/officeart/2005/8/layout/pList2"/>
    <dgm:cxn modelId="{AE730A40-B141-1641-BFE4-3B549EA51609}" type="presParOf" srcId="{F650FDAC-A6F0-404C-88B3-204A4E76E4FD}" destId="{0E45A939-3CC2-724E-AAB0-19DFCEFAEFFC}" srcOrd="6" destOrd="0" presId="urn:microsoft.com/office/officeart/2005/8/layout/pList2"/>
    <dgm:cxn modelId="{AF839FC5-1E03-4245-8A8C-AC20F06BF41C}" type="presParOf" srcId="{0E45A939-3CC2-724E-AAB0-19DFCEFAEFFC}" destId="{357B343E-ECE6-A145-BF85-0C22812E3D63}" srcOrd="0" destOrd="0" presId="urn:microsoft.com/office/officeart/2005/8/layout/pList2"/>
    <dgm:cxn modelId="{99AC3698-8EF3-7E4E-B37D-61A99FA05D27}" type="presParOf" srcId="{0E45A939-3CC2-724E-AAB0-19DFCEFAEFFC}" destId="{3F90DBD0-FC35-3E4C-9D31-92BD7F9894DD}" srcOrd="1" destOrd="0" presId="urn:microsoft.com/office/officeart/2005/8/layout/pList2"/>
    <dgm:cxn modelId="{75E0BFE6-EDEB-B14B-86BA-6967CB69E3FB}" type="presParOf" srcId="{0E45A939-3CC2-724E-AAB0-19DFCEFAEFFC}" destId="{296130DB-D745-9942-B970-09EB329F2B6A}" srcOrd="2" destOrd="0" presId="urn:microsoft.com/office/officeart/2005/8/layout/pList2"/>
    <dgm:cxn modelId="{0B4A31B0-8F3A-6E47-A750-8E8A4321B1D4}" type="presParOf" srcId="{F650FDAC-A6F0-404C-88B3-204A4E76E4FD}" destId="{8DC3978A-E30B-1F46-800A-E00616FCB0F3}" srcOrd="7" destOrd="0" presId="urn:microsoft.com/office/officeart/2005/8/layout/pList2"/>
    <dgm:cxn modelId="{FD14FBFE-1900-4B42-AB5E-C749271E4642}" type="presParOf" srcId="{F650FDAC-A6F0-404C-88B3-204A4E76E4FD}" destId="{12708BFF-2832-2A40-A932-406180933120}" srcOrd="8" destOrd="0" presId="urn:microsoft.com/office/officeart/2005/8/layout/pList2"/>
    <dgm:cxn modelId="{F7E30F46-0418-FE4B-B5D0-57238EDA3322}" type="presParOf" srcId="{12708BFF-2832-2A40-A932-406180933120}" destId="{92D8424B-26DA-9249-8A7D-C4C2E83A18D1}" srcOrd="0" destOrd="0" presId="urn:microsoft.com/office/officeart/2005/8/layout/pList2"/>
    <dgm:cxn modelId="{FB43A41A-EE5D-A346-A7D1-D7BDA6BE9FD4}" type="presParOf" srcId="{12708BFF-2832-2A40-A932-406180933120}" destId="{BE9A97DF-9966-994A-8F2A-A56F010EDA45}" srcOrd="1" destOrd="0" presId="urn:microsoft.com/office/officeart/2005/8/layout/pList2"/>
    <dgm:cxn modelId="{62CD59AC-9579-CE40-A9BF-0AB96E449DC6}" type="presParOf" srcId="{12708BFF-2832-2A40-A932-406180933120}" destId="{6A6EF3E7-8324-D744-AE15-3A31460DF84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CB62D-2FF3-944C-9616-7956A7976D64}">
      <dsp:nvSpPr>
        <dsp:cNvPr id="0" name=""/>
        <dsp:cNvSpPr/>
      </dsp:nvSpPr>
      <dsp:spPr>
        <a:xfrm>
          <a:off x="0" y="19770"/>
          <a:ext cx="11035862" cy="2226534"/>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1EF9C-ADD3-5047-94C8-A13CE0E06EEF}">
      <dsp:nvSpPr>
        <dsp:cNvPr id="0" name=""/>
        <dsp:cNvSpPr/>
      </dsp:nvSpPr>
      <dsp:spPr>
        <a:xfrm>
          <a:off x="334621" y="356182"/>
          <a:ext cx="1919744" cy="1632791"/>
        </a:xfrm>
        <a:prstGeom prst="roundRect">
          <a:avLst>
            <a:gd name="adj" fmla="val 10000"/>
          </a:avLst>
        </a:prstGeom>
        <a:blipFill rotWithShape="1">
          <a:blip xmlns:r="http://schemas.openxmlformats.org/officeDocument/2006/relationships" r:embed="rId1">
            <a:extLst>
              <a:ext uri="{837473B0-CC2E-450A-ABE3-18F120FF3D39}">
                <a1611:picAttrSrcUrl xmlns:a1611="http://schemas.microsoft.com/office/drawing/2016/11/main" r:id="rId2"/>
              </a:ext>
            </a:extLst>
          </a:blip>
          <a:srcRect/>
          <a:stretch>
            <a:fillRect l="-7000" r="-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9EAD94-FA95-0E47-AF42-75E871E13222}">
      <dsp:nvSpPr>
        <dsp:cNvPr id="0" name=""/>
        <dsp:cNvSpPr/>
      </dsp:nvSpPr>
      <dsp:spPr>
        <a:xfrm rot="10800000">
          <a:off x="334621" y="2364927"/>
          <a:ext cx="1919744" cy="2563156"/>
        </a:xfrm>
        <a:prstGeom prst="round2SameRect">
          <a:avLst>
            <a:gd name="adj1" fmla="val 10500"/>
            <a:gd name="adj2" fmla="val 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Scalability </a:t>
          </a:r>
        </a:p>
        <a:p>
          <a:pPr marL="0" lvl="0" indent="0" algn="ctr" defTabSz="711200">
            <a:lnSpc>
              <a:spcPct val="90000"/>
            </a:lnSpc>
            <a:spcBef>
              <a:spcPct val="0"/>
            </a:spcBef>
            <a:spcAft>
              <a:spcPct val="35000"/>
            </a:spcAft>
            <a:buNone/>
          </a:pPr>
          <a:endParaRPr lang="en-US" sz="1200" b="0" kern="1200" dirty="0">
            <a:solidFill>
              <a:schemeClr val="tx1"/>
            </a:solidFill>
          </a:endParaRPr>
        </a:p>
        <a:p>
          <a:pPr marL="0" lvl="0" indent="0" algn="ctr" defTabSz="711200">
            <a:lnSpc>
              <a:spcPct val="90000"/>
            </a:lnSpc>
            <a:spcBef>
              <a:spcPct val="0"/>
            </a:spcBef>
            <a:spcAft>
              <a:spcPct val="35000"/>
            </a:spcAft>
            <a:buNone/>
          </a:pPr>
          <a:r>
            <a:rPr lang="en-US" sz="1200" b="0" kern="1200" dirty="0">
              <a:solidFill>
                <a:schemeClr val="tx1"/>
              </a:solidFill>
            </a:rPr>
            <a:t>The bottlenecks of our system will continue to shift. </a:t>
          </a:r>
        </a:p>
        <a:p>
          <a:pPr marL="0" lvl="0" indent="0" algn="ctr" defTabSz="711200">
            <a:lnSpc>
              <a:spcPct val="90000"/>
            </a:lnSpc>
            <a:spcBef>
              <a:spcPct val="0"/>
            </a:spcBef>
            <a:spcAft>
              <a:spcPct val="35000"/>
            </a:spcAft>
            <a:buNone/>
          </a:pPr>
          <a:r>
            <a:rPr lang="en-US" sz="1200" b="0" kern="1200" dirty="0">
              <a:solidFill>
                <a:schemeClr val="tx1"/>
              </a:solidFill>
            </a:rPr>
            <a:t>A low-cost, scalable solutions is necessary with the changing energy landscape.</a:t>
          </a:r>
        </a:p>
      </dsp:txBody>
      <dsp:txXfrm rot="10800000">
        <a:off x="393660" y="2364927"/>
        <a:ext cx="1801666" cy="2504117"/>
      </dsp:txXfrm>
    </dsp:sp>
    <dsp:sp modelId="{71DD568D-0A10-2844-B59E-708BC94A6B26}">
      <dsp:nvSpPr>
        <dsp:cNvPr id="0" name=""/>
        <dsp:cNvSpPr/>
      </dsp:nvSpPr>
      <dsp:spPr>
        <a:xfrm>
          <a:off x="2446340" y="356182"/>
          <a:ext cx="1919744" cy="1632791"/>
        </a:xfrm>
        <a:prstGeom prst="roundRect">
          <a:avLst>
            <a:gd name="adj" fmla="val 10000"/>
          </a:avLst>
        </a:prstGeom>
        <a:blipFill rotWithShape="1">
          <a:blip xmlns:r="http://schemas.openxmlformats.org/officeDocument/2006/relationships" r:embed="rId3"/>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6CF3D8-6BC3-7842-92CD-71E0B2D75D03}">
      <dsp:nvSpPr>
        <dsp:cNvPr id="0" name=""/>
        <dsp:cNvSpPr/>
      </dsp:nvSpPr>
      <dsp:spPr>
        <a:xfrm rot="10800000">
          <a:off x="2446340" y="2364927"/>
          <a:ext cx="1919744" cy="2563156"/>
        </a:xfrm>
        <a:prstGeom prst="round2SameRect">
          <a:avLst>
            <a:gd name="adj1" fmla="val 10500"/>
            <a:gd name="adj2" fmla="val 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Operational Integrity </a:t>
          </a:r>
          <a:endParaRPr lang="en-US" sz="1600" kern="1200" dirty="0">
            <a:solidFill>
              <a:schemeClr val="tx1"/>
            </a:solidFill>
          </a:endParaRPr>
        </a:p>
        <a:p>
          <a:pPr marL="0" lvl="0" indent="0" algn="ctr" defTabSz="711200">
            <a:lnSpc>
              <a:spcPct val="90000"/>
            </a:lnSpc>
            <a:spcBef>
              <a:spcPct val="0"/>
            </a:spcBef>
            <a:spcAft>
              <a:spcPct val="35000"/>
            </a:spcAft>
            <a:buNone/>
          </a:pPr>
          <a:r>
            <a:rPr lang="en-US" sz="1200" kern="1200" dirty="0">
              <a:solidFill>
                <a:schemeClr val="tx1"/>
              </a:solidFill>
            </a:rPr>
            <a:t>Cyber security will continue to be a concern. Utilize technical checklists and strive to make integration a blueprint for success and repeatability.   </a:t>
          </a:r>
        </a:p>
        <a:p>
          <a:pPr marL="0" lvl="0" indent="0" algn="ctr" defTabSz="711200">
            <a:lnSpc>
              <a:spcPct val="90000"/>
            </a:lnSpc>
            <a:spcBef>
              <a:spcPct val="0"/>
            </a:spcBef>
            <a:spcAft>
              <a:spcPct val="35000"/>
            </a:spcAft>
            <a:buNone/>
          </a:pPr>
          <a:r>
            <a:rPr lang="en-US" sz="1300" kern="1200" dirty="0">
              <a:solidFill>
                <a:schemeClr val="tx1"/>
              </a:solidFill>
            </a:rPr>
            <a:t> </a:t>
          </a:r>
        </a:p>
      </dsp:txBody>
      <dsp:txXfrm rot="10800000">
        <a:off x="2505379" y="2364927"/>
        <a:ext cx="1801666" cy="2504117"/>
      </dsp:txXfrm>
    </dsp:sp>
    <dsp:sp modelId="{1C168093-35BB-3347-A74F-9127A7E6E510}">
      <dsp:nvSpPr>
        <dsp:cNvPr id="0" name=""/>
        <dsp:cNvSpPr/>
      </dsp:nvSpPr>
      <dsp:spPr>
        <a:xfrm>
          <a:off x="4558058" y="356182"/>
          <a:ext cx="1919744" cy="1632791"/>
        </a:xfrm>
        <a:prstGeom prst="roundRect">
          <a:avLst>
            <a:gd name="adj" fmla="val 10000"/>
          </a:avLst>
        </a:prstGeom>
        <a:blipFill rotWithShape="1">
          <a:blip xmlns:r="http://schemas.openxmlformats.org/officeDocument/2006/relationships" r:embed="rId4">
            <a:extLst>
              <a:ext uri="{837473B0-CC2E-450A-ABE3-18F120FF3D39}">
                <a1611:picAttrSrcUrl xmlns:a1611="http://schemas.microsoft.com/office/drawing/2016/11/main" r:id="rId5"/>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49A7CD-302C-8E46-9183-86C650EA71C9}">
      <dsp:nvSpPr>
        <dsp:cNvPr id="0" name=""/>
        <dsp:cNvSpPr/>
      </dsp:nvSpPr>
      <dsp:spPr>
        <a:xfrm rot="10800000">
          <a:off x="4558058" y="2364927"/>
          <a:ext cx="1919744" cy="2563156"/>
        </a:xfrm>
        <a:prstGeom prst="round2SameRect">
          <a:avLst>
            <a:gd name="adj1" fmla="val 10500"/>
            <a:gd name="adj2" fmla="val 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Safety and Reliability</a:t>
          </a:r>
        </a:p>
        <a:p>
          <a:pPr marL="0" lvl="0" indent="0" algn="ctr" defTabSz="711200">
            <a:lnSpc>
              <a:spcPct val="90000"/>
            </a:lnSpc>
            <a:spcBef>
              <a:spcPct val="0"/>
            </a:spcBef>
            <a:spcAft>
              <a:spcPct val="35000"/>
            </a:spcAft>
            <a:buNone/>
          </a:pPr>
          <a:r>
            <a:rPr lang="en-US" sz="1400" kern="1200" dirty="0">
              <a:solidFill>
                <a:schemeClr val="tx1"/>
              </a:solidFill>
            </a:rPr>
            <a:t> </a:t>
          </a:r>
          <a:r>
            <a:rPr lang="en-US" sz="1200" kern="1200" dirty="0">
              <a:solidFill>
                <a:schemeClr val="tx1"/>
              </a:solidFill>
            </a:rPr>
            <a:t>Communication and data transfer between systems is a priority. Cross functional tiger teams can be put in place for greater support throughout the organization.</a:t>
          </a:r>
        </a:p>
      </dsp:txBody>
      <dsp:txXfrm rot="10800000">
        <a:off x="4617097" y="2364927"/>
        <a:ext cx="1801666" cy="2504117"/>
      </dsp:txXfrm>
    </dsp:sp>
    <dsp:sp modelId="{296130DB-D745-9942-B970-09EB329F2B6A}">
      <dsp:nvSpPr>
        <dsp:cNvPr id="0" name=""/>
        <dsp:cNvSpPr/>
      </dsp:nvSpPr>
      <dsp:spPr>
        <a:xfrm>
          <a:off x="6669777" y="356182"/>
          <a:ext cx="1919744" cy="1632791"/>
        </a:xfrm>
        <a:prstGeom prst="roundRect">
          <a:avLst>
            <a:gd name="adj" fmla="val 10000"/>
          </a:avLst>
        </a:prstGeom>
        <a:blipFill rotWithShape="1">
          <a:blip xmlns:r="http://schemas.openxmlformats.org/officeDocument/2006/relationships" r:embed="rId6"/>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7B343E-ECE6-A145-BF85-0C22812E3D63}">
      <dsp:nvSpPr>
        <dsp:cNvPr id="0" name=""/>
        <dsp:cNvSpPr/>
      </dsp:nvSpPr>
      <dsp:spPr>
        <a:xfrm rot="10800000">
          <a:off x="6669777" y="2364927"/>
          <a:ext cx="1919744" cy="2563156"/>
        </a:xfrm>
        <a:prstGeom prst="round2SameRect">
          <a:avLst>
            <a:gd name="adj1" fmla="val 10500"/>
            <a:gd name="adj2" fmla="val 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Resiliency</a:t>
          </a:r>
          <a:endParaRPr lang="en-US" sz="1600" kern="1200" dirty="0">
            <a:solidFill>
              <a:schemeClr val="tx1"/>
            </a:solidFill>
          </a:endParaRPr>
        </a:p>
        <a:p>
          <a:pPr marL="0" lvl="0" indent="0" algn="ctr" defTabSz="711200">
            <a:lnSpc>
              <a:spcPct val="90000"/>
            </a:lnSpc>
            <a:spcBef>
              <a:spcPct val="0"/>
            </a:spcBef>
            <a:spcAft>
              <a:spcPct val="35000"/>
            </a:spcAft>
            <a:buNone/>
          </a:pPr>
          <a:endParaRPr lang="en-US" sz="1200" kern="1200" dirty="0">
            <a:solidFill>
              <a:schemeClr val="tx1"/>
            </a:solidFill>
          </a:endParaRPr>
        </a:p>
        <a:p>
          <a:pPr marL="0" lvl="0" indent="0" algn="ctr" defTabSz="711200">
            <a:lnSpc>
              <a:spcPct val="90000"/>
            </a:lnSpc>
            <a:spcBef>
              <a:spcPct val="0"/>
            </a:spcBef>
            <a:spcAft>
              <a:spcPct val="35000"/>
            </a:spcAft>
            <a:buNone/>
          </a:pPr>
          <a:r>
            <a:rPr lang="en-US" sz="1200" kern="1200" dirty="0">
              <a:solidFill>
                <a:schemeClr val="tx1"/>
              </a:solidFill>
            </a:rPr>
            <a:t>The AAR/DLR solution provide even greater benefit to the entire system such as enhanced situational awareness and predictive analytics around health of the system.</a:t>
          </a:r>
        </a:p>
      </dsp:txBody>
      <dsp:txXfrm rot="10800000">
        <a:off x="6728816" y="2364927"/>
        <a:ext cx="1801666" cy="2504117"/>
      </dsp:txXfrm>
    </dsp:sp>
    <dsp:sp modelId="{6A6EF3E7-8324-D744-AE15-3A31460DF842}">
      <dsp:nvSpPr>
        <dsp:cNvPr id="0" name=""/>
        <dsp:cNvSpPr/>
      </dsp:nvSpPr>
      <dsp:spPr>
        <a:xfrm>
          <a:off x="8781496" y="356182"/>
          <a:ext cx="1919744" cy="1632791"/>
        </a:xfrm>
        <a:prstGeom prst="roundRect">
          <a:avLst>
            <a:gd name="adj" fmla="val 10000"/>
          </a:avLst>
        </a:prstGeom>
        <a:blipFill rotWithShape="1">
          <a:blip xmlns:r="http://schemas.openxmlformats.org/officeDocument/2006/relationships" r:embed="rId7">
            <a:extLst>
              <a:ext uri="{837473B0-CC2E-450A-ABE3-18F120FF3D39}">
                <a1611:picAttrSrcUrl xmlns:a1611="http://schemas.microsoft.com/office/drawing/2016/11/main" r:id="rId8"/>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8424B-26DA-9249-8A7D-C4C2E83A18D1}">
      <dsp:nvSpPr>
        <dsp:cNvPr id="0" name=""/>
        <dsp:cNvSpPr/>
      </dsp:nvSpPr>
      <dsp:spPr>
        <a:xfrm rot="10800000">
          <a:off x="8781496" y="2364927"/>
          <a:ext cx="1919744" cy="2563156"/>
        </a:xfrm>
        <a:prstGeom prst="round2SameRect">
          <a:avLst>
            <a:gd name="adj1" fmla="val 10500"/>
            <a:gd name="adj2" fmla="val 0"/>
          </a:avLst>
        </a:prstGeom>
        <a:solidFill>
          <a:schemeClr val="accent1">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Incentives</a:t>
          </a:r>
          <a:r>
            <a:rPr lang="en-US" sz="1600" kern="1200" dirty="0">
              <a:solidFill>
                <a:schemeClr val="tx1"/>
              </a:solidFill>
            </a:rPr>
            <a:t> </a:t>
          </a:r>
        </a:p>
        <a:p>
          <a:pPr marL="0" lvl="0" indent="0" algn="ctr" defTabSz="711200">
            <a:lnSpc>
              <a:spcPct val="90000"/>
            </a:lnSpc>
            <a:spcBef>
              <a:spcPct val="0"/>
            </a:spcBef>
            <a:spcAft>
              <a:spcPct val="35000"/>
            </a:spcAft>
            <a:buNone/>
          </a:pPr>
          <a:r>
            <a:rPr lang="en-US" sz="1200" kern="1200" dirty="0">
              <a:solidFill>
                <a:schemeClr val="tx1"/>
              </a:solidFill>
            </a:rPr>
            <a:t>Incentivizing GETs while we are building new transmission could be instrumental in adoption and scale. </a:t>
          </a:r>
        </a:p>
        <a:p>
          <a:pPr marL="0" lvl="0" indent="0" algn="ctr" defTabSz="711200">
            <a:lnSpc>
              <a:spcPct val="90000"/>
            </a:lnSpc>
            <a:spcBef>
              <a:spcPct val="0"/>
            </a:spcBef>
            <a:spcAft>
              <a:spcPct val="35000"/>
            </a:spcAft>
            <a:buNone/>
          </a:pPr>
          <a:r>
            <a:rPr lang="en-US" sz="1200" kern="1200" dirty="0">
              <a:solidFill>
                <a:schemeClr val="tx1"/>
              </a:solidFill>
            </a:rPr>
            <a:t>Immediate action is needed to reduce spend to keep rates ‘just and reasonable’ </a:t>
          </a:r>
        </a:p>
      </dsp:txBody>
      <dsp:txXfrm rot="10800000">
        <a:off x="8840535" y="2364927"/>
        <a:ext cx="1801666" cy="250411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3AC81-8EC4-CE4C-A310-A6A0F9406FB5}" type="datetimeFigureOut">
              <a:rPr lang="en-US" smtClean="0"/>
              <a:t>5/17/24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B6031-07D1-E24B-8B24-F8BCB7E30AF1}" type="slidenum">
              <a:rPr lang="en-US" smtClean="0"/>
              <a:t>‹#›</a:t>
            </a:fld>
            <a:endParaRPr lang="en-US"/>
          </a:p>
        </p:txBody>
      </p:sp>
    </p:spTree>
    <p:extLst>
      <p:ext uri="{BB962C8B-B14F-4D97-AF65-F5344CB8AC3E}">
        <p14:creationId xmlns:p14="http://schemas.microsoft.com/office/powerpoint/2010/main" val="77084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5B6031-07D1-E24B-8B24-F8BCB7E30AF1}" type="slidenum">
              <a:rPr lang="en-US" smtClean="0"/>
              <a:t>1</a:t>
            </a:fld>
            <a:endParaRPr lang="en-US"/>
          </a:p>
        </p:txBody>
      </p:sp>
    </p:spTree>
    <p:extLst>
      <p:ext uri="{BB962C8B-B14F-4D97-AF65-F5344CB8AC3E}">
        <p14:creationId xmlns:p14="http://schemas.microsoft.com/office/powerpoint/2010/main" val="60222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5B6031-07D1-E24B-8B24-F8BCB7E30AF1}" type="slidenum">
              <a:rPr lang="en-US" smtClean="0"/>
              <a:t>2</a:t>
            </a:fld>
            <a:endParaRPr lang="en-US"/>
          </a:p>
        </p:txBody>
      </p:sp>
    </p:spTree>
    <p:extLst>
      <p:ext uri="{BB962C8B-B14F-4D97-AF65-F5344CB8AC3E}">
        <p14:creationId xmlns:p14="http://schemas.microsoft.com/office/powerpoint/2010/main" val="104283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5B6031-07D1-E24B-8B24-F8BCB7E30AF1}" type="slidenum">
              <a:rPr lang="en-US" smtClean="0"/>
              <a:t>3</a:t>
            </a:fld>
            <a:endParaRPr lang="en-US"/>
          </a:p>
        </p:txBody>
      </p:sp>
    </p:spTree>
    <p:extLst>
      <p:ext uri="{BB962C8B-B14F-4D97-AF65-F5344CB8AC3E}">
        <p14:creationId xmlns:p14="http://schemas.microsoft.com/office/powerpoint/2010/main" val="217389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5B6031-07D1-E24B-8B24-F8BCB7E30AF1}" type="slidenum">
              <a:rPr lang="en-US" smtClean="0"/>
              <a:t>4</a:t>
            </a:fld>
            <a:endParaRPr lang="en-US"/>
          </a:p>
        </p:txBody>
      </p:sp>
    </p:spTree>
    <p:extLst>
      <p:ext uri="{BB962C8B-B14F-4D97-AF65-F5344CB8AC3E}">
        <p14:creationId xmlns:p14="http://schemas.microsoft.com/office/powerpoint/2010/main" val="58954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5B6031-07D1-E24B-8B24-F8BCB7E30AF1}" type="slidenum">
              <a:rPr lang="en-US" smtClean="0"/>
              <a:t>5</a:t>
            </a:fld>
            <a:endParaRPr lang="en-US"/>
          </a:p>
        </p:txBody>
      </p:sp>
    </p:spTree>
    <p:extLst>
      <p:ext uri="{BB962C8B-B14F-4D97-AF65-F5344CB8AC3E}">
        <p14:creationId xmlns:p14="http://schemas.microsoft.com/office/powerpoint/2010/main" val="1985927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A2C325A1-4A78-984C-BBFF-6FF720229D09}" type="slidenum">
              <a:rPr lang="en-US" smtClean="0"/>
              <a:t>‹#›</a:t>
            </a:fld>
            <a:endParaRPr lang="en-US"/>
          </a:p>
        </p:txBody>
      </p:sp>
    </p:spTree>
    <p:extLst>
      <p:ext uri="{BB962C8B-B14F-4D97-AF65-F5344CB8AC3E}">
        <p14:creationId xmlns:p14="http://schemas.microsoft.com/office/powerpoint/2010/main" val="25681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3E242-8BAF-AB4A-A09D-49DF7EEB8FF4}" type="datetimeFigureOut">
              <a:rPr lang="en-US" smtClean="0"/>
              <a:t>5/15/24</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1036367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238226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2144344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408864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1D3E242-8BAF-AB4A-A09D-49DF7EEB8FF4}" type="datetimeFigureOut">
              <a:rPr lang="en-US" smtClean="0"/>
              <a:t>5/15/24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323612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1D3E242-8BAF-AB4A-A09D-49DF7EEB8FF4}" type="datetimeFigureOut">
              <a:rPr lang="en-US" smtClean="0"/>
              <a:t>5/15/24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61588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123388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326063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345781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3E242-8BAF-AB4A-A09D-49DF7EEB8FF4}" type="datetimeFigureOut">
              <a:rPr lang="en-US" smtClean="0"/>
              <a:t>5/15/24</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269568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D3E242-8BAF-AB4A-A09D-49DF7EEB8FF4}" type="datetimeFigureOut">
              <a:rPr lang="en-US" smtClean="0"/>
              <a:t>5/15/24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15334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D3E242-8BAF-AB4A-A09D-49DF7EEB8FF4}" type="datetimeFigureOut">
              <a:rPr lang="en-US" smtClean="0"/>
              <a:t>5/15/24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41521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D3E242-8BAF-AB4A-A09D-49DF7EEB8FF4}" type="datetimeFigureOut">
              <a:rPr lang="en-US" smtClean="0"/>
              <a:t>5/15/24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414456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3E242-8BAF-AB4A-A09D-49DF7EEB8FF4}" type="datetimeFigureOut">
              <a:rPr lang="en-US" smtClean="0"/>
              <a:t>5/15/24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417115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3E242-8BAF-AB4A-A09D-49DF7EEB8FF4}" type="datetimeFigureOut">
              <a:rPr lang="en-US" smtClean="0"/>
              <a:t>5/15/24</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387651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D3E242-8BAF-AB4A-A09D-49DF7EEB8FF4}" type="datetimeFigureOut">
              <a:rPr lang="en-US" smtClean="0"/>
              <a:t>5/15/24</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2C325A1-4A78-984C-BBFF-6FF720229D09}" type="slidenum">
              <a:rPr lang="en-US" smtClean="0"/>
              <a:t>‹#›</a:t>
            </a:fld>
            <a:endParaRPr lang="en-US"/>
          </a:p>
        </p:txBody>
      </p:sp>
    </p:spTree>
    <p:extLst>
      <p:ext uri="{BB962C8B-B14F-4D97-AF65-F5344CB8AC3E}">
        <p14:creationId xmlns:p14="http://schemas.microsoft.com/office/powerpoint/2010/main" val="2121247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1D3E242-8BAF-AB4A-A09D-49DF7EEB8FF4}" type="datetimeFigureOut">
              <a:rPr lang="en-US" smtClean="0"/>
              <a:t>5/15/24</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A2C325A1-4A78-984C-BBFF-6FF720229D09}" type="slidenum">
              <a:rPr lang="en-US" smtClean="0"/>
              <a:t>‹#›</a:t>
            </a:fld>
            <a:endParaRPr lang="en-US"/>
          </a:p>
        </p:txBody>
      </p:sp>
    </p:spTree>
    <p:extLst>
      <p:ext uri="{BB962C8B-B14F-4D97-AF65-F5344CB8AC3E}">
        <p14:creationId xmlns:p14="http://schemas.microsoft.com/office/powerpoint/2010/main" val="24712318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pixabay.com/photos/ostrich-head-sand-bird-hiding-5956970/"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hyperlink" Target="https://commons.wikimedia.org/wiki/File:Internet1.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hyperlink" Target="https://pixnio.com/transportation-vehicles/trains-and-buses/mountain-forest-locomotive-attraction-smoke-steam-engine-tourism" TargetMode="External"/><Relationship Id="rId5" Type="http://schemas.openxmlformats.org/officeDocument/2006/relationships/hyperlink" Target="https://pchtechnologies.com/what-is-machine-learning/" TargetMode="External"/><Relationship Id="rId10" Type="http://schemas.openxmlformats.org/officeDocument/2006/relationships/image" Target="../media/image12.jpg"/><Relationship Id="rId4" Type="http://schemas.openxmlformats.org/officeDocument/2006/relationships/image" Target="../media/image9.jpg"/><Relationship Id="rId9" Type="http://schemas.openxmlformats.org/officeDocument/2006/relationships/hyperlink" Target="https://itchronicles.com/artificial-intelligence/how-do-we-use-ai-in-everyday-lif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tiffany@menhorngroup.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0CF2-B3AA-6C45-FDD4-C79B03AC81FD}"/>
              </a:ext>
            </a:extLst>
          </p:cNvPr>
          <p:cNvSpPr>
            <a:spLocks noGrp="1"/>
          </p:cNvSpPr>
          <p:nvPr>
            <p:ph type="title"/>
          </p:nvPr>
        </p:nvSpPr>
        <p:spPr>
          <a:xfrm>
            <a:off x="1154954" y="973668"/>
            <a:ext cx="8761413" cy="706964"/>
          </a:xfrm>
        </p:spPr>
        <p:txBody>
          <a:bodyPr>
            <a:normAutofit/>
          </a:bodyPr>
          <a:lstStyle/>
          <a:p>
            <a:r>
              <a:rPr lang="en-US">
                <a:solidFill>
                  <a:srgbClr val="EBEBEB"/>
                </a:solidFill>
              </a:rPr>
              <a:t>From Pilot to Scalable Deployment</a:t>
            </a:r>
          </a:p>
        </p:txBody>
      </p:sp>
      <p:sp>
        <p:nvSpPr>
          <p:cNvPr id="4" name="Right Arrow 3">
            <a:extLst>
              <a:ext uri="{FF2B5EF4-FFF2-40B4-BE49-F238E27FC236}">
                <a16:creationId xmlns:a16="http://schemas.microsoft.com/office/drawing/2014/main" id="{43F828CB-CDD5-A62E-96DE-23DA56253C56}"/>
              </a:ext>
            </a:extLst>
          </p:cNvPr>
          <p:cNvSpPr/>
          <p:nvPr/>
        </p:nvSpPr>
        <p:spPr>
          <a:xfrm>
            <a:off x="2114870" y="5466411"/>
            <a:ext cx="8370249" cy="37982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Google Shape;696;p82">
            <a:extLst>
              <a:ext uri="{FF2B5EF4-FFF2-40B4-BE49-F238E27FC236}">
                <a16:creationId xmlns:a16="http://schemas.microsoft.com/office/drawing/2014/main" id="{CC741020-9AF0-925F-466B-85D6DAEFD88D}"/>
              </a:ext>
            </a:extLst>
          </p:cNvPr>
          <p:cNvSpPr/>
          <p:nvPr/>
        </p:nvSpPr>
        <p:spPr>
          <a:xfrm>
            <a:off x="6344857" y="2937896"/>
            <a:ext cx="4541811" cy="490442"/>
          </a:xfrm>
          <a:prstGeom prst="roundRect">
            <a:avLst>
              <a:gd name="adj" fmla="val 50000"/>
            </a:avLst>
          </a:prstGeom>
          <a:solidFill>
            <a:schemeClr val="tx1"/>
          </a:solidFill>
          <a:ln>
            <a:noFill/>
          </a:ln>
        </p:spPr>
        <p:txBody>
          <a:bodyPr spcFirstLastPara="1" wrap="square" lIns="38100" tIns="38100" rIns="38100" bIns="38100" anchor="ctr" anchorCtr="0">
            <a:noAutofit/>
          </a:bodyPr>
          <a:lstStyle/>
          <a:p>
            <a:pPr marL="201900" algn="ctr" defTabSz="807598">
              <a:spcAft>
                <a:spcPts val="552"/>
              </a:spcAft>
              <a:buClr>
                <a:srgbClr val="FEFEFD"/>
              </a:buClr>
              <a:buSzPts val="2300"/>
            </a:pPr>
            <a:r>
              <a:rPr lang="en-US" sz="1104" b="1" kern="1200" dirty="0">
                <a:solidFill>
                  <a:schemeClr val="bg1"/>
                </a:solidFill>
                <a:latin typeface="+mn-lt"/>
                <a:ea typeface="+mn-ea"/>
                <a:cs typeface="+mn-cs"/>
                <a:sym typeface="Salesforce Sans"/>
              </a:rPr>
              <a:t>Demonstrates</a:t>
            </a:r>
            <a:r>
              <a:rPr lang="en-US" sz="1104" kern="1200" dirty="0">
                <a:solidFill>
                  <a:schemeClr val="bg1"/>
                </a:solidFill>
                <a:latin typeface="+mn-lt"/>
                <a:ea typeface="+mn-ea"/>
                <a:cs typeface="+mn-cs"/>
                <a:sym typeface="Salesforce Sans"/>
              </a:rPr>
              <a:t> a repeatable blueprint for systemwide adoption for enhanced standards for asset management</a:t>
            </a:r>
            <a:endParaRPr lang="en-US" sz="1200" dirty="0">
              <a:solidFill>
                <a:schemeClr val="bg1"/>
              </a:solidFill>
              <a:ea typeface="Salesforce Sans"/>
              <a:cs typeface="Salesforce Sans"/>
              <a:sym typeface="Salesforce Sans"/>
            </a:endParaRPr>
          </a:p>
        </p:txBody>
      </p:sp>
      <p:sp>
        <p:nvSpPr>
          <p:cNvPr id="6" name="Google Shape;697;p82">
            <a:extLst>
              <a:ext uri="{FF2B5EF4-FFF2-40B4-BE49-F238E27FC236}">
                <a16:creationId xmlns:a16="http://schemas.microsoft.com/office/drawing/2014/main" id="{B0D2974D-76BF-F79A-6F06-71EAC04A6406}"/>
              </a:ext>
            </a:extLst>
          </p:cNvPr>
          <p:cNvSpPr/>
          <p:nvPr/>
        </p:nvSpPr>
        <p:spPr>
          <a:xfrm>
            <a:off x="6344857" y="3468174"/>
            <a:ext cx="4541811" cy="490442"/>
          </a:xfrm>
          <a:prstGeom prst="roundRect">
            <a:avLst>
              <a:gd name="adj" fmla="val 50000"/>
            </a:avLst>
          </a:prstGeom>
          <a:solidFill>
            <a:schemeClr val="tx1"/>
          </a:solidFill>
          <a:ln>
            <a:noFill/>
          </a:ln>
        </p:spPr>
        <p:txBody>
          <a:bodyPr spcFirstLastPara="1" wrap="square" lIns="38100" tIns="38100" rIns="38100" bIns="38100" anchor="ctr" anchorCtr="0">
            <a:noAutofit/>
          </a:bodyPr>
          <a:lstStyle/>
          <a:p>
            <a:pPr marL="201900" algn="ctr" defTabSz="807598">
              <a:lnSpc>
                <a:spcPct val="90000"/>
              </a:lnSpc>
              <a:spcAft>
                <a:spcPts val="552"/>
              </a:spcAft>
              <a:buClr>
                <a:srgbClr val="FEFEFD"/>
              </a:buClr>
              <a:buSzPts val="2300"/>
            </a:pPr>
            <a:r>
              <a:rPr lang="en-US" sz="1104" b="1" kern="1200">
                <a:solidFill>
                  <a:schemeClr val="bg1"/>
                </a:solidFill>
                <a:latin typeface="+mn-lt"/>
                <a:ea typeface="+mn-ea"/>
                <a:cs typeface="+mn-cs"/>
                <a:sym typeface="Salesforce Sans"/>
              </a:rPr>
              <a:t>Improved </a:t>
            </a:r>
            <a:r>
              <a:rPr lang="en-US" sz="1104" kern="1200">
                <a:solidFill>
                  <a:schemeClr val="bg1"/>
                </a:solidFill>
                <a:latin typeface="+mn-lt"/>
                <a:ea typeface="+mn-ea"/>
                <a:cs typeface="+mn-cs"/>
                <a:sym typeface="Salesforce Sans"/>
              </a:rPr>
              <a:t>customer affordability with more effective maintenance scheduling and avoided congestion charges</a:t>
            </a:r>
            <a:endParaRPr lang="en-US" sz="1200">
              <a:solidFill>
                <a:schemeClr val="bg1"/>
              </a:solidFill>
              <a:ea typeface="Salesforce Sans"/>
              <a:cs typeface="Salesforce Sans"/>
              <a:sym typeface="Salesforce Sans"/>
            </a:endParaRPr>
          </a:p>
        </p:txBody>
      </p:sp>
      <p:sp>
        <p:nvSpPr>
          <p:cNvPr id="7" name="Google Shape;698;p82">
            <a:extLst>
              <a:ext uri="{FF2B5EF4-FFF2-40B4-BE49-F238E27FC236}">
                <a16:creationId xmlns:a16="http://schemas.microsoft.com/office/drawing/2014/main" id="{840FB770-9E93-7C27-6AF6-9AB6C6F556E0}"/>
              </a:ext>
            </a:extLst>
          </p:cNvPr>
          <p:cNvSpPr/>
          <p:nvPr/>
        </p:nvSpPr>
        <p:spPr>
          <a:xfrm>
            <a:off x="6344857" y="4002175"/>
            <a:ext cx="4541811" cy="490442"/>
          </a:xfrm>
          <a:prstGeom prst="roundRect">
            <a:avLst>
              <a:gd name="adj" fmla="val 50000"/>
            </a:avLst>
          </a:prstGeom>
          <a:solidFill>
            <a:schemeClr val="tx1"/>
          </a:solidFill>
          <a:ln>
            <a:noFill/>
          </a:ln>
        </p:spPr>
        <p:txBody>
          <a:bodyPr spcFirstLastPara="1" wrap="square" lIns="38100" tIns="38100" rIns="38100" bIns="38100" anchor="ctr" anchorCtr="0">
            <a:noAutofit/>
          </a:bodyPr>
          <a:lstStyle/>
          <a:p>
            <a:pPr marL="201900" algn="ctr" defTabSz="807598">
              <a:lnSpc>
                <a:spcPct val="90000"/>
              </a:lnSpc>
              <a:spcAft>
                <a:spcPts val="552"/>
              </a:spcAft>
              <a:buClr>
                <a:srgbClr val="FEFEFD"/>
              </a:buClr>
              <a:buSzPts val="2300"/>
            </a:pPr>
            <a:r>
              <a:rPr lang="en-US" sz="1104" b="1" kern="1200">
                <a:solidFill>
                  <a:schemeClr val="bg1"/>
                </a:solidFill>
                <a:latin typeface="+mn-lt"/>
                <a:ea typeface="+mn-ea"/>
                <a:cs typeface="+mn-cs"/>
                <a:sym typeface="Salesforce Sans"/>
              </a:rPr>
              <a:t>Enhanced reliability </a:t>
            </a:r>
            <a:r>
              <a:rPr lang="en-US" sz="1104" kern="1200">
                <a:solidFill>
                  <a:schemeClr val="bg1"/>
                </a:solidFill>
                <a:latin typeface="+mn-lt"/>
                <a:ea typeface="+mn-ea"/>
                <a:cs typeface="+mn-cs"/>
                <a:sym typeface="Salesforce Sans"/>
              </a:rPr>
              <a:t>with accurate ratings ensuring no overestimation of capacity that also puts public safety at risk</a:t>
            </a:r>
            <a:endParaRPr lang="en-US" sz="1200">
              <a:solidFill>
                <a:schemeClr val="bg1"/>
              </a:solidFill>
              <a:ea typeface="Salesforce Sans"/>
              <a:cs typeface="Salesforce Sans"/>
              <a:sym typeface="Salesforce Sans"/>
            </a:endParaRPr>
          </a:p>
        </p:txBody>
      </p:sp>
      <p:sp>
        <p:nvSpPr>
          <p:cNvPr id="8" name="Google Shape;699;p82">
            <a:extLst>
              <a:ext uri="{FF2B5EF4-FFF2-40B4-BE49-F238E27FC236}">
                <a16:creationId xmlns:a16="http://schemas.microsoft.com/office/drawing/2014/main" id="{7004EB5C-9E70-7E7C-C427-3C5A29975AEA}"/>
              </a:ext>
            </a:extLst>
          </p:cNvPr>
          <p:cNvSpPr/>
          <p:nvPr/>
        </p:nvSpPr>
        <p:spPr>
          <a:xfrm>
            <a:off x="1312582" y="3455511"/>
            <a:ext cx="4541812" cy="503119"/>
          </a:xfrm>
          <a:prstGeom prst="roundRect">
            <a:avLst>
              <a:gd name="adj" fmla="val 50000"/>
            </a:avLst>
          </a:prstGeom>
          <a:solidFill>
            <a:srgbClr val="D9D9D9"/>
          </a:solidFill>
          <a:ln>
            <a:noFill/>
          </a:ln>
        </p:spPr>
        <p:txBody>
          <a:bodyPr spcFirstLastPara="1" wrap="square" lIns="38100" tIns="38100" rIns="38100" bIns="38100" anchor="t" anchorCtr="0">
            <a:noAutofit/>
          </a:bodyPr>
          <a:lstStyle/>
          <a:p>
            <a:pPr algn="ctr" defTabSz="807598">
              <a:spcAft>
                <a:spcPts val="552"/>
              </a:spcAft>
              <a:buClr>
                <a:schemeClr val="lt1"/>
              </a:buClr>
              <a:buSzPts val="1000"/>
            </a:pPr>
            <a:r>
              <a:rPr lang="en-US" sz="1104" kern="1200">
                <a:solidFill>
                  <a:schemeClr val="tx1"/>
                </a:solidFill>
                <a:latin typeface="+mn-lt"/>
                <a:ea typeface="+mn-ea"/>
                <a:cs typeface="+mn-cs"/>
              </a:rPr>
              <a:t>Improved safety, reliability with situational awareness from real-time conductor data</a:t>
            </a:r>
            <a:endParaRPr lang="en-US" sz="1200"/>
          </a:p>
        </p:txBody>
      </p:sp>
      <p:sp>
        <p:nvSpPr>
          <p:cNvPr id="9" name="Google Shape;700;p82">
            <a:extLst>
              <a:ext uri="{FF2B5EF4-FFF2-40B4-BE49-F238E27FC236}">
                <a16:creationId xmlns:a16="http://schemas.microsoft.com/office/drawing/2014/main" id="{C2AFAB5B-77D8-07F4-FDA1-FD9E6B1BA725}"/>
              </a:ext>
            </a:extLst>
          </p:cNvPr>
          <p:cNvSpPr/>
          <p:nvPr/>
        </p:nvSpPr>
        <p:spPr>
          <a:xfrm>
            <a:off x="1312582" y="4022176"/>
            <a:ext cx="4541812" cy="470454"/>
          </a:xfrm>
          <a:prstGeom prst="roundRect">
            <a:avLst>
              <a:gd name="adj" fmla="val 50000"/>
            </a:avLst>
          </a:prstGeom>
          <a:solidFill>
            <a:srgbClr val="D9D9D9"/>
          </a:solidFill>
          <a:ln>
            <a:noFill/>
          </a:ln>
        </p:spPr>
        <p:txBody>
          <a:bodyPr spcFirstLastPara="1" wrap="square" lIns="38100" tIns="38100" rIns="38100" bIns="38100" anchor="ctr" anchorCtr="0">
            <a:noAutofit/>
          </a:bodyPr>
          <a:lstStyle/>
          <a:p>
            <a:pPr algn="ctr" defTabSz="807598">
              <a:spcAft>
                <a:spcPts val="552"/>
              </a:spcAft>
            </a:pPr>
            <a:r>
              <a:rPr lang="en-US" sz="1104" kern="1200">
                <a:solidFill>
                  <a:schemeClr val="tx1"/>
                </a:solidFill>
                <a:latin typeface="+mn-lt"/>
                <a:ea typeface="+mn-ea"/>
                <a:cs typeface="+mn-cs"/>
              </a:rPr>
              <a:t>Access to point-in-time information relationships for all spans</a:t>
            </a:r>
            <a:endParaRPr lang="en-US" sz="1200"/>
          </a:p>
        </p:txBody>
      </p:sp>
      <p:sp>
        <p:nvSpPr>
          <p:cNvPr id="10" name="Google Shape;701;p82">
            <a:extLst>
              <a:ext uri="{FF2B5EF4-FFF2-40B4-BE49-F238E27FC236}">
                <a16:creationId xmlns:a16="http://schemas.microsoft.com/office/drawing/2014/main" id="{E7EC351B-19D6-FC2C-BF30-519D1ACFA586}"/>
              </a:ext>
            </a:extLst>
          </p:cNvPr>
          <p:cNvSpPr/>
          <p:nvPr/>
        </p:nvSpPr>
        <p:spPr>
          <a:xfrm>
            <a:off x="1312582" y="2925232"/>
            <a:ext cx="4541812" cy="503119"/>
          </a:xfrm>
          <a:prstGeom prst="roundRect">
            <a:avLst>
              <a:gd name="adj" fmla="val 50000"/>
            </a:avLst>
          </a:prstGeom>
          <a:solidFill>
            <a:srgbClr val="D9D9D9"/>
          </a:solidFill>
          <a:ln>
            <a:noFill/>
          </a:ln>
        </p:spPr>
        <p:txBody>
          <a:bodyPr spcFirstLastPara="1" wrap="square" lIns="38100" tIns="38100" rIns="38100" bIns="38100" anchor="ctr" anchorCtr="0">
            <a:noAutofit/>
          </a:bodyPr>
          <a:lstStyle/>
          <a:p>
            <a:pPr marL="302849" algn="ctr" defTabSz="807598">
              <a:lnSpc>
                <a:spcPct val="90000"/>
              </a:lnSpc>
              <a:spcAft>
                <a:spcPts val="552"/>
              </a:spcAft>
              <a:buClr>
                <a:srgbClr val="88033C"/>
              </a:buClr>
              <a:buSzPts val="2300"/>
            </a:pPr>
            <a:r>
              <a:rPr lang="en-US" sz="1104" kern="1200">
                <a:solidFill>
                  <a:schemeClr val="tx1"/>
                </a:solidFill>
                <a:latin typeface="+mn-lt"/>
                <a:ea typeface="+mn-ea"/>
                <a:cs typeface="+mn-cs"/>
                <a:sym typeface="Salesforce Sans"/>
              </a:rPr>
              <a:t>Single Transmission Line Tested  </a:t>
            </a:r>
            <a:endParaRPr lang="en-US" sz="1200" i="0" u="none" strike="noStrike" cap="none">
              <a:ea typeface="Salesforce Sans"/>
              <a:cs typeface="Salesforce Sans"/>
              <a:sym typeface="Salesforce Sans"/>
            </a:endParaRPr>
          </a:p>
        </p:txBody>
      </p:sp>
      <p:sp>
        <p:nvSpPr>
          <p:cNvPr id="11" name="Google Shape;702;p82">
            <a:extLst>
              <a:ext uri="{FF2B5EF4-FFF2-40B4-BE49-F238E27FC236}">
                <a16:creationId xmlns:a16="http://schemas.microsoft.com/office/drawing/2014/main" id="{48B0D9EC-69FF-9B6A-CA80-7FE529C3D522}"/>
              </a:ext>
            </a:extLst>
          </p:cNvPr>
          <p:cNvSpPr/>
          <p:nvPr/>
        </p:nvSpPr>
        <p:spPr>
          <a:xfrm>
            <a:off x="6344856" y="4543603"/>
            <a:ext cx="4541810" cy="490442"/>
          </a:xfrm>
          <a:prstGeom prst="roundRect">
            <a:avLst>
              <a:gd name="adj" fmla="val 50000"/>
            </a:avLst>
          </a:prstGeom>
          <a:solidFill>
            <a:schemeClr val="tx1"/>
          </a:solidFill>
          <a:ln>
            <a:noFill/>
          </a:ln>
        </p:spPr>
        <p:txBody>
          <a:bodyPr spcFirstLastPara="1" wrap="square" lIns="38100" tIns="38100" rIns="38100" bIns="38100" anchor="ctr" anchorCtr="0">
            <a:noAutofit/>
          </a:bodyPr>
          <a:lstStyle/>
          <a:p>
            <a:pPr marL="201900" algn="ctr" defTabSz="807598">
              <a:lnSpc>
                <a:spcPct val="90000"/>
              </a:lnSpc>
              <a:spcAft>
                <a:spcPts val="552"/>
              </a:spcAft>
              <a:buClr>
                <a:srgbClr val="FEFEFD"/>
              </a:buClr>
              <a:buSzPts val="2300"/>
            </a:pPr>
            <a:r>
              <a:rPr lang="en-US" sz="1104" b="1" kern="1200" dirty="0">
                <a:solidFill>
                  <a:schemeClr val="bg1"/>
                </a:solidFill>
                <a:latin typeface="+mn-lt"/>
                <a:ea typeface="+mn-ea"/>
                <a:cs typeface="+mn-cs"/>
                <a:sym typeface="Salesforce Sans"/>
              </a:rPr>
              <a:t>Compliance and Due Diligence </a:t>
            </a:r>
            <a:r>
              <a:rPr lang="en-US" sz="1104" kern="1200" dirty="0">
                <a:solidFill>
                  <a:schemeClr val="bg1"/>
                </a:solidFill>
                <a:latin typeface="+mn-lt"/>
                <a:ea typeface="+mn-ea"/>
                <a:cs typeface="+mn-cs"/>
                <a:sym typeface="Salesforce Sans"/>
              </a:rPr>
              <a:t>with Proven Technology</a:t>
            </a:r>
            <a:endParaRPr lang="en-US" sz="1200" dirty="0">
              <a:solidFill>
                <a:schemeClr val="bg1"/>
              </a:solidFill>
              <a:ea typeface="Salesforce Sans"/>
              <a:cs typeface="Salesforce Sans"/>
              <a:sym typeface="Salesforce Sans"/>
            </a:endParaRPr>
          </a:p>
        </p:txBody>
      </p:sp>
      <p:sp>
        <p:nvSpPr>
          <p:cNvPr id="12" name="Google Shape;703;p82">
            <a:extLst>
              <a:ext uri="{FF2B5EF4-FFF2-40B4-BE49-F238E27FC236}">
                <a16:creationId xmlns:a16="http://schemas.microsoft.com/office/drawing/2014/main" id="{A3C3D271-2C1F-B485-1641-6C2D0DAB2ECF}"/>
              </a:ext>
            </a:extLst>
          </p:cNvPr>
          <p:cNvSpPr/>
          <p:nvPr/>
        </p:nvSpPr>
        <p:spPr>
          <a:xfrm>
            <a:off x="1312582" y="4543598"/>
            <a:ext cx="4541812" cy="490457"/>
          </a:xfrm>
          <a:prstGeom prst="roundRect">
            <a:avLst>
              <a:gd name="adj" fmla="val 50000"/>
            </a:avLst>
          </a:prstGeom>
          <a:solidFill>
            <a:srgbClr val="D9D9D9"/>
          </a:solidFill>
          <a:ln>
            <a:noFill/>
          </a:ln>
        </p:spPr>
        <p:txBody>
          <a:bodyPr spcFirstLastPara="1" wrap="square" lIns="38100" tIns="38100" rIns="38100" bIns="38100" anchor="ctr" anchorCtr="0">
            <a:noAutofit/>
          </a:bodyPr>
          <a:lstStyle/>
          <a:p>
            <a:pPr algn="ctr" defTabSz="807598">
              <a:spcAft>
                <a:spcPts val="552"/>
              </a:spcAft>
            </a:pPr>
            <a:r>
              <a:rPr lang="en-US" sz="1104" kern="1200">
                <a:solidFill>
                  <a:schemeClr val="tx1"/>
                </a:solidFill>
                <a:latin typeface="+mn-lt"/>
                <a:ea typeface="+mn-ea"/>
                <a:cs typeface="+mn-cs"/>
              </a:rPr>
              <a:t>Quantifiable business case for cost benefit as compared to existing practices</a:t>
            </a:r>
            <a:endParaRPr lang="en-US" sz="1200"/>
          </a:p>
        </p:txBody>
      </p:sp>
      <p:cxnSp>
        <p:nvCxnSpPr>
          <p:cNvPr id="13" name="Google Shape;704;p82">
            <a:extLst>
              <a:ext uri="{FF2B5EF4-FFF2-40B4-BE49-F238E27FC236}">
                <a16:creationId xmlns:a16="http://schemas.microsoft.com/office/drawing/2014/main" id="{5A07D5BF-C8E5-EAF6-B5C0-FF095BCD7FAE}"/>
              </a:ext>
            </a:extLst>
          </p:cNvPr>
          <p:cNvCxnSpPr>
            <a:cxnSpLocks/>
            <a:stCxn id="10" idx="3"/>
            <a:endCxn id="5" idx="1"/>
          </p:cNvCxnSpPr>
          <p:nvPr/>
        </p:nvCxnSpPr>
        <p:spPr>
          <a:xfrm>
            <a:off x="5854394" y="3176791"/>
            <a:ext cx="490463" cy="6327"/>
          </a:xfrm>
          <a:prstGeom prst="straightConnector1">
            <a:avLst/>
          </a:prstGeom>
          <a:noFill/>
          <a:ln w="9525" cap="flat" cmpd="sng">
            <a:solidFill>
              <a:srgbClr val="9A8F87"/>
            </a:solidFill>
            <a:prstDash val="dash"/>
            <a:round/>
            <a:headEnd type="none" w="med" len="med"/>
            <a:tailEnd type="triangle" w="med" len="med"/>
          </a:ln>
        </p:spPr>
      </p:cxnSp>
      <p:cxnSp>
        <p:nvCxnSpPr>
          <p:cNvPr id="14" name="Google Shape;705;p82">
            <a:extLst>
              <a:ext uri="{FF2B5EF4-FFF2-40B4-BE49-F238E27FC236}">
                <a16:creationId xmlns:a16="http://schemas.microsoft.com/office/drawing/2014/main" id="{2E518AFE-6905-4EC4-A9BE-6351BA417A08}"/>
              </a:ext>
            </a:extLst>
          </p:cNvPr>
          <p:cNvCxnSpPr>
            <a:cxnSpLocks/>
            <a:stCxn id="8" idx="3"/>
            <a:endCxn id="6" idx="1"/>
          </p:cNvCxnSpPr>
          <p:nvPr/>
        </p:nvCxnSpPr>
        <p:spPr>
          <a:xfrm>
            <a:off x="5854394" y="3707070"/>
            <a:ext cx="490463" cy="6326"/>
          </a:xfrm>
          <a:prstGeom prst="straightConnector1">
            <a:avLst/>
          </a:prstGeom>
          <a:noFill/>
          <a:ln w="9525" cap="flat" cmpd="sng">
            <a:solidFill>
              <a:srgbClr val="9A8F87"/>
            </a:solidFill>
            <a:prstDash val="dash"/>
            <a:round/>
            <a:headEnd type="none" w="med" len="med"/>
            <a:tailEnd type="triangle" w="med" len="med"/>
          </a:ln>
        </p:spPr>
      </p:cxnSp>
      <p:cxnSp>
        <p:nvCxnSpPr>
          <p:cNvPr id="15" name="Google Shape;706;p82">
            <a:extLst>
              <a:ext uri="{FF2B5EF4-FFF2-40B4-BE49-F238E27FC236}">
                <a16:creationId xmlns:a16="http://schemas.microsoft.com/office/drawing/2014/main" id="{7A5BA9FC-06E0-900F-2D70-DDD4420B9B30}"/>
              </a:ext>
            </a:extLst>
          </p:cNvPr>
          <p:cNvCxnSpPr>
            <a:cxnSpLocks/>
            <a:stCxn id="9" idx="3"/>
            <a:endCxn id="7" idx="1"/>
          </p:cNvCxnSpPr>
          <p:nvPr/>
        </p:nvCxnSpPr>
        <p:spPr>
          <a:xfrm flipV="1">
            <a:off x="5854394" y="4247397"/>
            <a:ext cx="490463" cy="10006"/>
          </a:xfrm>
          <a:prstGeom prst="straightConnector1">
            <a:avLst/>
          </a:prstGeom>
          <a:noFill/>
          <a:ln w="9525" cap="flat" cmpd="sng">
            <a:solidFill>
              <a:srgbClr val="9A8F87"/>
            </a:solidFill>
            <a:prstDash val="dash"/>
            <a:round/>
            <a:headEnd type="none" w="med" len="med"/>
            <a:tailEnd type="triangle" w="med" len="med"/>
          </a:ln>
        </p:spPr>
      </p:cxnSp>
      <p:cxnSp>
        <p:nvCxnSpPr>
          <p:cNvPr id="16" name="Google Shape;707;p82">
            <a:extLst>
              <a:ext uri="{FF2B5EF4-FFF2-40B4-BE49-F238E27FC236}">
                <a16:creationId xmlns:a16="http://schemas.microsoft.com/office/drawing/2014/main" id="{FBD8A4BD-F19A-D180-0FF5-7A3AFA87F6BE}"/>
              </a:ext>
            </a:extLst>
          </p:cNvPr>
          <p:cNvCxnSpPr>
            <a:cxnSpLocks/>
            <a:stCxn id="12" idx="3"/>
            <a:endCxn id="11" idx="1"/>
          </p:cNvCxnSpPr>
          <p:nvPr/>
        </p:nvCxnSpPr>
        <p:spPr>
          <a:xfrm flipV="1">
            <a:off x="5854394" y="4788824"/>
            <a:ext cx="490462" cy="3"/>
          </a:xfrm>
          <a:prstGeom prst="straightConnector1">
            <a:avLst/>
          </a:prstGeom>
          <a:noFill/>
          <a:ln w="9525" cap="flat" cmpd="sng">
            <a:solidFill>
              <a:srgbClr val="9A8F87"/>
            </a:solidFill>
            <a:prstDash val="dash"/>
            <a:round/>
            <a:headEnd type="none" w="med" len="med"/>
            <a:tailEnd type="triangle" w="med" len="med"/>
          </a:ln>
        </p:spPr>
      </p:cxnSp>
      <p:sp>
        <p:nvSpPr>
          <p:cNvPr id="17" name="Google Shape;703;p82">
            <a:extLst>
              <a:ext uri="{FF2B5EF4-FFF2-40B4-BE49-F238E27FC236}">
                <a16:creationId xmlns:a16="http://schemas.microsoft.com/office/drawing/2014/main" id="{06729DBA-DAA1-80C4-435A-47F9E5077246}"/>
              </a:ext>
            </a:extLst>
          </p:cNvPr>
          <p:cNvSpPr/>
          <p:nvPr/>
        </p:nvSpPr>
        <p:spPr>
          <a:xfrm>
            <a:off x="4684875" y="5359839"/>
            <a:ext cx="3010143" cy="651854"/>
          </a:xfrm>
          <a:prstGeom prst="roundRect">
            <a:avLst>
              <a:gd name="adj" fmla="val 50000"/>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spcFirstLastPara="1" wrap="square" lIns="38100" tIns="38100" rIns="38100" bIns="38100" anchor="ctr" anchorCtr="0">
            <a:noAutofit/>
          </a:bodyPr>
          <a:lstStyle/>
          <a:p>
            <a:pPr algn="ctr" defTabSz="807598">
              <a:spcAft>
                <a:spcPts val="552"/>
              </a:spcAft>
            </a:pPr>
            <a:r>
              <a:rPr lang="en-US" sz="1472" b="1" kern="1200" dirty="0">
                <a:solidFill>
                  <a:schemeClr val="dk1"/>
                </a:solidFill>
                <a:latin typeface="+mn-lt"/>
                <a:ea typeface="+mn-ea"/>
                <a:cs typeface="+mn-cs"/>
              </a:rPr>
              <a:t>Pathway to Accelerate Change </a:t>
            </a:r>
            <a:endParaRPr lang="en-US" sz="1600" b="1" dirty="0"/>
          </a:p>
        </p:txBody>
      </p:sp>
    </p:spTree>
    <p:extLst>
      <p:ext uri="{BB962C8B-B14F-4D97-AF65-F5344CB8AC3E}">
        <p14:creationId xmlns:p14="http://schemas.microsoft.com/office/powerpoint/2010/main" val="3029122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AB056-7948-D509-3ABB-D57C153DA225}"/>
              </a:ext>
            </a:extLst>
          </p:cNvPr>
          <p:cNvSpPr>
            <a:spLocks noGrp="1"/>
          </p:cNvSpPr>
          <p:nvPr>
            <p:ph type="title"/>
          </p:nvPr>
        </p:nvSpPr>
        <p:spPr>
          <a:xfrm>
            <a:off x="1154954" y="973668"/>
            <a:ext cx="8761413" cy="706964"/>
          </a:xfrm>
        </p:spPr>
        <p:txBody>
          <a:bodyPr>
            <a:normAutofit/>
          </a:bodyPr>
          <a:lstStyle/>
          <a:p>
            <a:r>
              <a:rPr lang="en-US">
                <a:solidFill>
                  <a:srgbClr val="EBEBEB"/>
                </a:solidFill>
              </a:rPr>
              <a:t>The Ostrich or The Scrambler?</a:t>
            </a:r>
          </a:p>
        </p:txBody>
      </p:sp>
      <p:pic>
        <p:nvPicPr>
          <p:cNvPr id="4" name="Content Placeholder 4" descr="A bird standing on grass&#10;&#10;Description automatically generated">
            <a:extLst>
              <a:ext uri="{FF2B5EF4-FFF2-40B4-BE49-F238E27FC236}">
                <a16:creationId xmlns:a16="http://schemas.microsoft.com/office/drawing/2014/main" id="{8A1995E2-1804-6888-0C7F-9EF5334FA0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6934" y="2933020"/>
            <a:ext cx="4186052" cy="3070884"/>
          </a:xfrm>
          <a:prstGeom prst="rect">
            <a:avLst/>
          </a:prstGeom>
        </p:spPr>
      </p:pic>
      <p:pic>
        <p:nvPicPr>
          <p:cNvPr id="3074" name="Picture 2" descr="What happens if you run away from a black bear? - Quora">
            <a:extLst>
              <a:ext uri="{FF2B5EF4-FFF2-40B4-BE49-F238E27FC236}">
                <a16:creationId xmlns:a16="http://schemas.microsoft.com/office/drawing/2014/main" id="{C89E548E-7A31-5075-65E3-E38971ADD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2524" y="2933020"/>
            <a:ext cx="4929793" cy="3070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5EB935-D21E-536A-F534-2976D94809BB}"/>
              </a:ext>
            </a:extLst>
          </p:cNvPr>
          <p:cNvSpPr txBox="1"/>
          <p:nvPr/>
        </p:nvSpPr>
        <p:spPr>
          <a:xfrm>
            <a:off x="6783230" y="4297857"/>
            <a:ext cx="1283810" cy="330540"/>
          </a:xfrm>
          <a:prstGeom prst="rect">
            <a:avLst/>
          </a:prstGeom>
          <a:noFill/>
        </p:spPr>
        <p:txBody>
          <a:bodyPr wrap="square" rtlCol="0">
            <a:spAutoFit/>
          </a:bodyPr>
          <a:lstStyle/>
          <a:p>
            <a:pPr defTabSz="393192">
              <a:spcAft>
                <a:spcPts val="600"/>
              </a:spcAft>
            </a:pPr>
            <a:r>
              <a:rPr lang="en-US" sz="1548" kern="1200" dirty="0">
                <a:solidFill>
                  <a:schemeClr val="bg1"/>
                </a:solidFill>
                <a:latin typeface="+mn-lt"/>
                <a:ea typeface="+mn-ea"/>
                <a:cs typeface="+mn-cs"/>
              </a:rPr>
              <a:t>FERC 881 </a:t>
            </a:r>
            <a:endParaRPr lang="en-US" dirty="0">
              <a:solidFill>
                <a:schemeClr val="bg1"/>
              </a:solidFill>
            </a:endParaRPr>
          </a:p>
        </p:txBody>
      </p:sp>
    </p:spTree>
    <p:extLst>
      <p:ext uri="{BB962C8B-B14F-4D97-AF65-F5344CB8AC3E}">
        <p14:creationId xmlns:p14="http://schemas.microsoft.com/office/powerpoint/2010/main" val="386095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4273-7DB6-0D63-82D6-6B4FCE16F3D0}"/>
              </a:ext>
            </a:extLst>
          </p:cNvPr>
          <p:cNvSpPr>
            <a:spLocks noGrp="1"/>
          </p:cNvSpPr>
          <p:nvPr>
            <p:ph type="title"/>
          </p:nvPr>
        </p:nvSpPr>
        <p:spPr>
          <a:xfrm>
            <a:off x="504497" y="760308"/>
            <a:ext cx="8761413" cy="706964"/>
          </a:xfrm>
        </p:spPr>
        <p:txBody>
          <a:bodyPr/>
          <a:lstStyle/>
          <a:p>
            <a:r>
              <a:rPr lang="en-US" dirty="0">
                <a:solidFill>
                  <a:schemeClr val="bg1"/>
                </a:solidFill>
              </a:rPr>
              <a:t>Where to focus?	</a:t>
            </a:r>
          </a:p>
        </p:txBody>
      </p:sp>
      <p:graphicFrame>
        <p:nvGraphicFramePr>
          <p:cNvPr id="5" name="Content Placeholder 4">
            <a:extLst>
              <a:ext uri="{FF2B5EF4-FFF2-40B4-BE49-F238E27FC236}">
                <a16:creationId xmlns:a16="http://schemas.microsoft.com/office/drawing/2014/main" id="{53A6FD67-981F-D722-F7D4-9402542DC62A}"/>
              </a:ext>
            </a:extLst>
          </p:cNvPr>
          <p:cNvGraphicFramePr>
            <a:graphicFrameLocks noGrp="1"/>
          </p:cNvGraphicFramePr>
          <p:nvPr>
            <p:ph idx="1"/>
            <p:extLst>
              <p:ext uri="{D42A27DB-BD31-4B8C-83A1-F6EECF244321}">
                <p14:modId xmlns:p14="http://schemas.microsoft.com/office/powerpoint/2010/main" val="4134082340"/>
              </p:ext>
            </p:extLst>
          </p:nvPr>
        </p:nvGraphicFramePr>
        <p:xfrm>
          <a:off x="504497" y="1545021"/>
          <a:ext cx="11035862" cy="4947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65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E27DD9E-68F1-4C9F-8EE0-B4F9A03A0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8" name="Group 37">
            <a:extLst>
              <a:ext uri="{FF2B5EF4-FFF2-40B4-BE49-F238E27FC236}">
                <a16:creationId xmlns:a16="http://schemas.microsoft.com/office/drawing/2014/main" id="{396E9489-5D73-4706-9316-41AEEFFAFD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39" name="Oval 38">
              <a:extLst>
                <a:ext uri="{FF2B5EF4-FFF2-40B4-BE49-F238E27FC236}">
                  <a16:creationId xmlns:a16="http://schemas.microsoft.com/office/drawing/2014/main" id="{9FBE1238-30BF-455F-A7CC-30AB767CC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4EFDAA81-1984-497E-B29B-F3C00D9C5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E3C0D8E0-41A7-4322-900B-4DFC4CCEB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Freeform 5">
              <a:extLst>
                <a:ext uri="{FF2B5EF4-FFF2-40B4-BE49-F238E27FC236}">
                  <a16:creationId xmlns:a16="http://schemas.microsoft.com/office/drawing/2014/main" id="{CDC147B9-D436-4B85-B8DE-F0BC4ED4C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3" name="Freeform 5">
              <a:extLst>
                <a:ext uri="{FF2B5EF4-FFF2-40B4-BE49-F238E27FC236}">
                  <a16:creationId xmlns:a16="http://schemas.microsoft.com/office/drawing/2014/main" id="{F6F0E291-C0A3-418A-8F08-167B0004B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44" name="Freeform 5">
              <a:extLst>
                <a:ext uri="{FF2B5EF4-FFF2-40B4-BE49-F238E27FC236}">
                  <a16:creationId xmlns:a16="http://schemas.microsoft.com/office/drawing/2014/main" id="{4124B1A4-7659-4364-A01B-2F7F42A914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140F6FC0-B410-6DC5-F59E-CB2440D8B9C4}"/>
              </a:ext>
            </a:extLst>
          </p:cNvPr>
          <p:cNvSpPr>
            <a:spLocks noGrp="1"/>
          </p:cNvSpPr>
          <p:nvPr>
            <p:ph type="title"/>
          </p:nvPr>
        </p:nvSpPr>
        <p:spPr>
          <a:xfrm>
            <a:off x="1154955" y="973668"/>
            <a:ext cx="2942210" cy="1020232"/>
          </a:xfrm>
        </p:spPr>
        <p:txBody>
          <a:bodyPr>
            <a:normAutofit/>
          </a:bodyPr>
          <a:lstStyle/>
          <a:p>
            <a:pPr>
              <a:lnSpc>
                <a:spcPct val="90000"/>
              </a:lnSpc>
            </a:pPr>
            <a:r>
              <a:rPr lang="en-US" sz="3300"/>
              <a:t>Evolution to Revolution </a:t>
            </a:r>
          </a:p>
        </p:txBody>
      </p:sp>
      <p:sp>
        <p:nvSpPr>
          <p:cNvPr id="5" name="Content Placeholder 4">
            <a:extLst>
              <a:ext uri="{FF2B5EF4-FFF2-40B4-BE49-F238E27FC236}">
                <a16:creationId xmlns:a16="http://schemas.microsoft.com/office/drawing/2014/main" id="{CF79A18B-2200-496F-78F5-F741005B149B}"/>
              </a:ext>
            </a:extLst>
          </p:cNvPr>
          <p:cNvSpPr>
            <a:spLocks noGrp="1"/>
          </p:cNvSpPr>
          <p:nvPr>
            <p:ph idx="1"/>
          </p:nvPr>
        </p:nvSpPr>
        <p:spPr>
          <a:xfrm>
            <a:off x="1154955" y="2120900"/>
            <a:ext cx="3133726" cy="3898900"/>
          </a:xfrm>
        </p:spPr>
        <p:txBody>
          <a:bodyPr>
            <a:normAutofit/>
          </a:bodyPr>
          <a:lstStyle/>
          <a:p>
            <a:pPr>
              <a:buFont typeface="Wingdings" pitchFamily="2" charset="2"/>
              <a:buChar char="ü"/>
            </a:pPr>
            <a:r>
              <a:rPr lang="en-US" dirty="0">
                <a:solidFill>
                  <a:schemeClr val="bg1"/>
                </a:solidFill>
              </a:rPr>
              <a:t>Think Big </a:t>
            </a:r>
          </a:p>
          <a:p>
            <a:pPr>
              <a:buFont typeface="Wingdings" pitchFamily="2" charset="2"/>
              <a:buChar char="ü"/>
            </a:pPr>
            <a:r>
              <a:rPr lang="en-US" dirty="0">
                <a:solidFill>
                  <a:schemeClr val="bg1"/>
                </a:solidFill>
              </a:rPr>
              <a:t>Ask Tough Questions </a:t>
            </a:r>
          </a:p>
          <a:p>
            <a:pPr>
              <a:buFont typeface="Wingdings" pitchFamily="2" charset="2"/>
              <a:buChar char="ü"/>
            </a:pPr>
            <a:r>
              <a:rPr lang="en-US" dirty="0">
                <a:solidFill>
                  <a:schemeClr val="bg1"/>
                </a:solidFill>
              </a:rPr>
              <a:t>Tiered Approach to Deployment</a:t>
            </a:r>
          </a:p>
          <a:p>
            <a:pPr>
              <a:buFont typeface="Wingdings" pitchFamily="2" charset="2"/>
              <a:buChar char="ü"/>
            </a:pPr>
            <a:r>
              <a:rPr lang="en-US" dirty="0">
                <a:solidFill>
                  <a:schemeClr val="bg1"/>
                </a:solidFill>
              </a:rPr>
              <a:t>Value Based Business Case</a:t>
            </a:r>
          </a:p>
          <a:p>
            <a:pPr>
              <a:buFont typeface="Wingdings" pitchFamily="2" charset="2"/>
              <a:buChar char="ü"/>
            </a:pPr>
            <a:r>
              <a:rPr lang="en-US" dirty="0">
                <a:solidFill>
                  <a:schemeClr val="bg1"/>
                </a:solidFill>
              </a:rPr>
              <a:t>Compliance</a:t>
            </a:r>
          </a:p>
          <a:p>
            <a:pPr>
              <a:buFont typeface="Wingdings" pitchFamily="2" charset="2"/>
              <a:buChar char="ü"/>
            </a:pPr>
            <a:r>
              <a:rPr lang="en-US" dirty="0">
                <a:solidFill>
                  <a:schemeClr val="bg1"/>
                </a:solidFill>
              </a:rPr>
              <a:t>Compliance </a:t>
            </a:r>
          </a:p>
          <a:p>
            <a:pPr>
              <a:buFont typeface="Wingdings" pitchFamily="2" charset="2"/>
              <a:buChar char="ü"/>
            </a:pPr>
            <a:r>
              <a:rPr lang="en-US" dirty="0">
                <a:solidFill>
                  <a:schemeClr val="bg1"/>
                </a:solidFill>
              </a:rPr>
              <a:t>Compliance </a:t>
            </a:r>
          </a:p>
        </p:txBody>
      </p:sp>
      <p:pic>
        <p:nvPicPr>
          <p:cNvPr id="22" name="Picture 21" descr="A robot holding a transparent screen&#10;&#10;Description automatically generated">
            <a:extLst>
              <a:ext uri="{FF2B5EF4-FFF2-40B4-BE49-F238E27FC236}">
                <a16:creationId xmlns:a16="http://schemas.microsoft.com/office/drawing/2014/main" id="{0BE34A18-AE3D-8DC8-B5C9-1FE8B6EF246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8241" r="3" b="3"/>
          <a:stretch/>
        </p:blipFill>
        <p:spPr>
          <a:xfrm>
            <a:off x="5194607" y="805491"/>
            <a:ext cx="3113903" cy="2542280"/>
          </a:xfrm>
          <a:prstGeom prst="rect">
            <a:avLst/>
          </a:prstGeom>
        </p:spPr>
      </p:pic>
      <p:pic>
        <p:nvPicPr>
          <p:cNvPr id="14" name="Picture 13" descr="A close-up of a computer screen&#10;&#10;Description automatically generated">
            <a:extLst>
              <a:ext uri="{FF2B5EF4-FFF2-40B4-BE49-F238E27FC236}">
                <a16:creationId xmlns:a16="http://schemas.microsoft.com/office/drawing/2014/main" id="{2F518DAE-711B-4801-9532-C1672C36DAFC}"/>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400" r="-4" b="-4"/>
          <a:stretch/>
        </p:blipFill>
        <p:spPr>
          <a:xfrm>
            <a:off x="8472236" y="805490"/>
            <a:ext cx="3113904" cy="2542282"/>
          </a:xfrm>
          <a:prstGeom prst="rect">
            <a:avLst/>
          </a:prstGeom>
        </p:spPr>
      </p:pic>
      <p:sp>
        <p:nvSpPr>
          <p:cNvPr id="46" name="Rectangle 45">
            <a:extLst>
              <a:ext uri="{FF2B5EF4-FFF2-40B4-BE49-F238E27FC236}">
                <a16:creationId xmlns:a16="http://schemas.microsoft.com/office/drawing/2014/main" id="{AC34D1F6-D452-46EF-8C79-312C5A077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descr="Hands holding a brain with a white letter&#10;&#10;Description automatically generated">
            <a:extLst>
              <a:ext uri="{FF2B5EF4-FFF2-40B4-BE49-F238E27FC236}">
                <a16:creationId xmlns:a16="http://schemas.microsoft.com/office/drawing/2014/main" id="{A1D5A985-C3EC-7C2A-E4A8-99E942E23213}"/>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6155" r="12600" b="-4"/>
          <a:stretch/>
        </p:blipFill>
        <p:spPr>
          <a:xfrm>
            <a:off x="5194607" y="3510232"/>
            <a:ext cx="3113903" cy="2542269"/>
          </a:xfrm>
          <a:prstGeom prst="rect">
            <a:avLst/>
          </a:prstGeom>
        </p:spPr>
      </p:pic>
      <p:pic>
        <p:nvPicPr>
          <p:cNvPr id="7" name="Picture 6" descr="A train on the tracks&#10;&#10;Description automatically generated">
            <a:extLst>
              <a:ext uri="{FF2B5EF4-FFF2-40B4-BE49-F238E27FC236}">
                <a16:creationId xmlns:a16="http://schemas.microsoft.com/office/drawing/2014/main" id="{51E3CE35-C2C9-9B9D-D2E8-FBF41333E0C2}"/>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4768" r="5" b="5"/>
          <a:stretch/>
        </p:blipFill>
        <p:spPr>
          <a:xfrm>
            <a:off x="8472236" y="3510228"/>
            <a:ext cx="3113904" cy="2542279"/>
          </a:xfrm>
          <a:prstGeom prst="rect">
            <a:avLst/>
          </a:prstGeom>
        </p:spPr>
      </p:pic>
    </p:spTree>
    <p:extLst>
      <p:ext uri="{BB962C8B-B14F-4D97-AF65-F5344CB8AC3E}">
        <p14:creationId xmlns:p14="http://schemas.microsoft.com/office/powerpoint/2010/main" val="362916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F088-B155-00BF-F44B-E294D3B525B1}"/>
              </a:ext>
            </a:extLst>
          </p:cNvPr>
          <p:cNvSpPr>
            <a:spLocks noGrp="1"/>
          </p:cNvSpPr>
          <p:nvPr>
            <p:ph type="title"/>
          </p:nvPr>
        </p:nvSpPr>
        <p:spPr>
          <a:xfrm>
            <a:off x="1154954" y="973669"/>
            <a:ext cx="8825659" cy="706964"/>
          </a:xfrm>
        </p:spPr>
        <p:txBody>
          <a:bodyPr vert="horz" lIns="91440" tIns="45720" rIns="91440" bIns="45720" rtlCol="0" anchor="ctr">
            <a:normAutofit/>
          </a:bodyPr>
          <a:lstStyle/>
          <a:p>
            <a:r>
              <a:rPr lang="en-US"/>
              <a:t>Thank you </a:t>
            </a:r>
          </a:p>
        </p:txBody>
      </p:sp>
      <p:sp>
        <p:nvSpPr>
          <p:cNvPr id="6" name="Google Shape;668;p80">
            <a:extLst>
              <a:ext uri="{FF2B5EF4-FFF2-40B4-BE49-F238E27FC236}">
                <a16:creationId xmlns:a16="http://schemas.microsoft.com/office/drawing/2014/main" id="{50D5E35D-DD33-89A1-38F3-8874BF365C30}"/>
              </a:ext>
            </a:extLst>
          </p:cNvPr>
          <p:cNvSpPr txBox="1"/>
          <p:nvPr/>
        </p:nvSpPr>
        <p:spPr>
          <a:xfrm>
            <a:off x="1154954" y="2603500"/>
            <a:ext cx="6397313" cy="3416300"/>
          </a:xfrm>
          <a:prstGeom prst="rect">
            <a:avLst/>
          </a:prstGeom>
        </p:spPr>
        <p:txBody>
          <a:bodyPr spcFirstLastPara="1" vert="horz" lIns="91440" tIns="45720" rIns="91440" bIns="45720" rtlCol="0" anchor="ctr" anchorCtr="0">
            <a:normAutofit/>
          </a:bodyPr>
          <a:lstStyle/>
          <a:p>
            <a:pPr indent="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Mission Statement: </a:t>
            </a:r>
          </a:p>
          <a:p>
            <a:pPr indent="0">
              <a:lnSpc>
                <a:spcPct val="90000"/>
              </a:lnSpc>
              <a:spcBef>
                <a:spcPts val="1000"/>
              </a:spcBef>
              <a:buClr>
                <a:schemeClr val="accent1"/>
              </a:buClr>
              <a:buSzPct val="80000"/>
            </a:pPr>
            <a:r>
              <a:rPr lang="en-US" sz="1500" dirty="0">
                <a:solidFill>
                  <a:schemeClr val="tx1">
                    <a:lumMod val="75000"/>
                    <a:lumOff val="25000"/>
                  </a:schemeClr>
                </a:solidFill>
              </a:rPr>
              <a:t>A utility development and strategy expert who creates, inspires, and ideates the integration of new technologies to the utility portfolio. Driving results through thought leadership in digital transformation and strategic partnerships with c-level executives. </a:t>
            </a:r>
          </a:p>
          <a:p>
            <a:pPr indent="0">
              <a:lnSpc>
                <a:spcPct val="90000"/>
              </a:lnSpc>
              <a:spcBef>
                <a:spcPts val="1000"/>
              </a:spcBef>
              <a:buClr>
                <a:schemeClr val="accent1"/>
              </a:buClr>
              <a:buSzPct val="80000"/>
            </a:pPr>
            <a:endParaRPr lang="en-US" sz="1500" dirty="0">
              <a:solidFill>
                <a:schemeClr val="tx1">
                  <a:lumMod val="75000"/>
                  <a:lumOff val="25000"/>
                </a:schemeClr>
              </a:solidFill>
            </a:endParaRPr>
          </a:p>
          <a:p>
            <a:pPr indent="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Contact Information: </a:t>
            </a:r>
          </a:p>
          <a:p>
            <a:pPr indent="0">
              <a:lnSpc>
                <a:spcPct val="90000"/>
              </a:lnSpc>
              <a:spcBef>
                <a:spcPts val="1000"/>
              </a:spcBef>
              <a:buClr>
                <a:schemeClr val="accent1"/>
              </a:buClr>
              <a:buSzPct val="80000"/>
            </a:pPr>
            <a:r>
              <a:rPr lang="en-US" sz="1500" dirty="0">
                <a:solidFill>
                  <a:schemeClr val="tx1">
                    <a:lumMod val="75000"/>
                    <a:lumOff val="25000"/>
                  </a:schemeClr>
                </a:solidFill>
              </a:rPr>
              <a:t>Principal, </a:t>
            </a:r>
            <a:r>
              <a:rPr lang="en-US" sz="1500" dirty="0" err="1">
                <a:solidFill>
                  <a:schemeClr val="tx1">
                    <a:lumMod val="75000"/>
                    <a:lumOff val="25000"/>
                  </a:schemeClr>
                </a:solidFill>
              </a:rPr>
              <a:t>Menhorn</a:t>
            </a:r>
            <a:r>
              <a:rPr lang="en-US" sz="1500" dirty="0">
                <a:solidFill>
                  <a:schemeClr val="tx1">
                    <a:lumMod val="75000"/>
                    <a:lumOff val="25000"/>
                  </a:schemeClr>
                </a:solidFill>
              </a:rPr>
              <a:t> Group</a:t>
            </a:r>
          </a:p>
          <a:p>
            <a:pPr indent="0">
              <a:lnSpc>
                <a:spcPct val="90000"/>
              </a:lnSpc>
              <a:spcBef>
                <a:spcPts val="1000"/>
              </a:spcBef>
              <a:buClr>
                <a:schemeClr val="accent1"/>
              </a:buClr>
              <a:buSzPct val="80000"/>
            </a:pPr>
            <a:r>
              <a:rPr lang="en-US" sz="1500" dirty="0">
                <a:solidFill>
                  <a:schemeClr val="tx1">
                    <a:lumMod val="75000"/>
                    <a:lumOff val="25000"/>
                  </a:schemeClr>
                </a:solidFill>
              </a:rPr>
              <a:t>+1 724 875 1411</a:t>
            </a:r>
            <a:endParaRPr lang="en-US" sz="1500" dirty="0">
              <a:solidFill>
                <a:schemeClr val="tx1">
                  <a:lumMod val="75000"/>
                  <a:lumOff val="25000"/>
                </a:schemeClr>
              </a:solidFill>
              <a:hlinkClick r:id="rId3"/>
            </a:endParaRPr>
          </a:p>
          <a:p>
            <a:pPr indent="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hlinkClick r:id="rId3"/>
              </a:rPr>
              <a:t>tiffany@menhorngroup.com</a:t>
            </a:r>
            <a:endParaRPr lang="en-US" sz="1500" dirty="0">
              <a:solidFill>
                <a:schemeClr val="tx1">
                  <a:lumMod val="75000"/>
                  <a:lumOff val="25000"/>
                </a:schemeClr>
              </a:solidFill>
            </a:endParaRPr>
          </a:p>
          <a:p>
            <a:pPr indent="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pic>
        <p:nvPicPr>
          <p:cNvPr id="4" name="Google Shape;666;p80">
            <a:extLst>
              <a:ext uri="{FF2B5EF4-FFF2-40B4-BE49-F238E27FC236}">
                <a16:creationId xmlns:a16="http://schemas.microsoft.com/office/drawing/2014/main" id="{1D4AA622-EFC8-A852-733C-03E288EE1ADD}"/>
              </a:ext>
            </a:extLst>
          </p:cNvPr>
          <p:cNvPicPr preferRelativeResize="0"/>
          <p:nvPr/>
        </p:nvPicPr>
        <p:blipFill>
          <a:blip r:embed="rId4"/>
          <a:stretch>
            <a:fillRect/>
          </a:stretch>
        </p:blipFill>
        <p:spPr>
          <a:xfrm>
            <a:off x="8269941" y="2775952"/>
            <a:ext cx="2824235" cy="2871814"/>
          </a:xfrm>
          <a:prstGeom prst="roundRect">
            <a:avLst>
              <a:gd name="adj" fmla="val 1858"/>
            </a:avLst>
          </a:prstGeom>
          <a:noFill/>
          <a:effectLst>
            <a:outerShdw blurRad="50800" dist="50800" dir="5400000" algn="tl" rotWithShape="0">
              <a:srgbClr val="000000">
                <a:alpha val="43000"/>
              </a:srgbClr>
            </a:outerShdw>
          </a:effectLst>
        </p:spPr>
      </p:pic>
      <p:sp>
        <p:nvSpPr>
          <p:cNvPr id="5" name="Google Shape;667;p80">
            <a:extLst>
              <a:ext uri="{FF2B5EF4-FFF2-40B4-BE49-F238E27FC236}">
                <a16:creationId xmlns:a16="http://schemas.microsoft.com/office/drawing/2014/main" id="{8F751114-4463-E3A7-240D-2D556EC837A1}"/>
              </a:ext>
            </a:extLst>
          </p:cNvPr>
          <p:cNvSpPr txBox="1">
            <a:spLocks/>
          </p:cNvSpPr>
          <p:nvPr/>
        </p:nvSpPr>
        <p:spPr>
          <a:xfrm>
            <a:off x="571500" y="2557033"/>
            <a:ext cx="6396600" cy="38499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15000"/>
              </a:lnSpc>
              <a:spcBef>
                <a:spcPts val="0"/>
              </a:spcBef>
              <a:spcAft>
                <a:spcPts val="600"/>
              </a:spcAft>
              <a:buFont typeface="Arial" panose="020B0604020202020204" pitchFamily="34" charset="0"/>
              <a:buNone/>
            </a:pPr>
            <a:endParaRPr lang="en-US">
              <a:solidFill>
                <a:schemeClr val="dk1"/>
              </a:solidFill>
            </a:endParaRPr>
          </a:p>
          <a:p>
            <a:pPr indent="0">
              <a:lnSpc>
                <a:spcPct val="115000"/>
              </a:lnSpc>
              <a:spcBef>
                <a:spcPts val="0"/>
              </a:spcBef>
              <a:spcAft>
                <a:spcPts val="600"/>
              </a:spcAft>
              <a:buFont typeface="Arial" panose="020B0604020202020204" pitchFamily="34" charset="0"/>
              <a:buNone/>
            </a:pPr>
            <a:endParaRPr lang="en-US">
              <a:solidFill>
                <a:schemeClr val="dk1"/>
              </a:solidFill>
            </a:endParaRPr>
          </a:p>
          <a:p>
            <a:pPr indent="0">
              <a:lnSpc>
                <a:spcPct val="115000"/>
              </a:lnSpc>
              <a:spcBef>
                <a:spcPts val="0"/>
              </a:spcBef>
              <a:spcAft>
                <a:spcPts val="600"/>
              </a:spcAft>
              <a:buFont typeface="Arial" panose="020B0604020202020204" pitchFamily="34" charset="0"/>
              <a:buNone/>
            </a:pPr>
            <a:endParaRPr lang="en-US">
              <a:solidFill>
                <a:schemeClr val="dk1"/>
              </a:solidFill>
            </a:endParaRPr>
          </a:p>
        </p:txBody>
      </p:sp>
    </p:spTree>
    <p:extLst>
      <p:ext uri="{BB962C8B-B14F-4D97-AF65-F5344CB8AC3E}">
        <p14:creationId xmlns:p14="http://schemas.microsoft.com/office/powerpoint/2010/main" val="2033675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6134</TotalTime>
  <Words>330</Words>
  <Application>Microsoft Macintosh PowerPoint</Application>
  <PresentationFormat>Widescreen</PresentationFormat>
  <Paragraphs>51</Paragraphs>
  <Slides>5</Slides>
  <Notes>5</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Arial</vt:lpstr>
      <vt:lpstr>Century Gothic</vt:lpstr>
      <vt:lpstr>Salesforce Sans</vt:lpstr>
      <vt:lpstr>Wingdings</vt:lpstr>
      <vt:lpstr>Wingdings 3</vt:lpstr>
      <vt:lpstr>Ion Boardroom</vt:lpstr>
      <vt:lpstr>From Pilot to Scalable Deployment</vt:lpstr>
      <vt:lpstr>The Ostrich or The Scrambler?</vt:lpstr>
      <vt:lpstr>Where to focus? </vt:lpstr>
      <vt:lpstr>Evolution to Revolution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Menhorn</dc:creator>
  <cp:lastModifiedBy>Tiffany Menhorn</cp:lastModifiedBy>
  <cp:revision>7</cp:revision>
  <dcterms:created xsi:type="dcterms:W3CDTF">2024-05-15T14:47:08Z</dcterms:created>
  <dcterms:modified xsi:type="dcterms:W3CDTF">2024-05-19T21:01:19Z</dcterms:modified>
</cp:coreProperties>
</file>