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1"/>
    <p:sldMasterId id="2147483729" r:id="rId2"/>
    <p:sldMasterId id="2147483760" r:id="rId3"/>
    <p:sldMasterId id="2147483648" r:id="rId4"/>
    <p:sldMasterId id="2147483829" r:id="rId5"/>
    <p:sldMasterId id="2147483660" r:id="rId6"/>
    <p:sldMasterId id="2147483786" r:id="rId7"/>
    <p:sldMasterId id="2147483934" r:id="rId8"/>
  </p:sldMasterIdLst>
  <p:notesMasterIdLst>
    <p:notesMasterId r:id="rId24"/>
  </p:notesMasterIdLst>
  <p:handoutMasterIdLst>
    <p:handoutMasterId r:id="rId25"/>
  </p:handoutMasterIdLst>
  <p:sldIdLst>
    <p:sldId id="321" r:id="rId9"/>
    <p:sldId id="324" r:id="rId10"/>
    <p:sldId id="326" r:id="rId11"/>
    <p:sldId id="322" r:id="rId12"/>
    <p:sldId id="323" r:id="rId13"/>
    <p:sldId id="325" r:id="rId14"/>
    <p:sldId id="327" r:id="rId15"/>
    <p:sldId id="310" r:id="rId16"/>
    <p:sldId id="328" r:id="rId17"/>
    <p:sldId id="289" r:id="rId18"/>
    <p:sldId id="290" r:id="rId19"/>
    <p:sldId id="304" r:id="rId20"/>
    <p:sldId id="268" r:id="rId21"/>
    <p:sldId id="301" r:id="rId22"/>
    <p:sldId id="300" r:id="rId23"/>
  </p:sldIdLst>
  <p:sldSz cx="12192000" cy="6858000"/>
  <p:notesSz cx="6858000" cy="9144000"/>
  <p:embeddedFontLst>
    <p:embeddedFont>
      <p:font typeface="Alata" pitchFamily="2" charset="77"/>
      <p:regular r:id="rId26"/>
    </p:embeddedFont>
    <p:embeddedFont>
      <p:font typeface="Roboto" panose="02000000000000000000" pitchFamily="2"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A7D903-6D1A-3C48-899A-BB5FE1C90315}">
          <p14:sldIdLst>
            <p14:sldId id="321"/>
            <p14:sldId id="324"/>
            <p14:sldId id="326"/>
            <p14:sldId id="322"/>
            <p14:sldId id="323"/>
            <p14:sldId id="325"/>
            <p14:sldId id="327"/>
          </p14:sldIdLst>
        </p14:section>
        <p14:section name="Extra slides" id="{3BEC2084-AFDE-064D-A772-920E6B4AA64F}">
          <p14:sldIdLst>
            <p14:sldId id="310"/>
            <p14:sldId id="328"/>
            <p14:sldId id="289"/>
            <p14:sldId id="290"/>
            <p14:sldId id="304"/>
            <p14:sldId id="268"/>
            <p14:sldId id="301"/>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292"/>
    <a:srgbClr val="131633"/>
    <a:srgbClr val="FBA881"/>
    <a:srgbClr val="C7C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4"/>
    <p:restoredTop sz="75374"/>
  </p:normalViewPr>
  <p:slideViewPr>
    <p:cSldViewPr snapToGrid="0">
      <p:cViewPr varScale="1">
        <p:scale>
          <a:sx n="95" d="100"/>
          <a:sy n="95" d="100"/>
        </p:scale>
        <p:origin x="19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font" Target="fonts/font9.fntdata"/><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1732B4-C04F-5F46-B72E-F47800E3C7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2A8FA7-D9AC-5FD3-3516-A5B698D384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A0646-DC82-6744-A605-5701094D1DAC}" type="datetimeFigureOut">
              <a:rPr lang="en-US" smtClean="0"/>
              <a:t>5/15/24</a:t>
            </a:fld>
            <a:endParaRPr lang="en-US"/>
          </a:p>
        </p:txBody>
      </p:sp>
      <p:sp>
        <p:nvSpPr>
          <p:cNvPr id="4" name="Footer Placeholder 3">
            <a:extLst>
              <a:ext uri="{FF2B5EF4-FFF2-40B4-BE49-F238E27FC236}">
                <a16:creationId xmlns:a16="http://schemas.microsoft.com/office/drawing/2014/main" id="{DD0165A0-E79E-9763-884A-C45E24427F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84DF30-78AD-FAA0-3C0B-37B34958B0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B0533D-07EB-DB4F-8DE7-7C36A9DFD60A}" type="slidenum">
              <a:rPr lang="en-US" smtClean="0"/>
              <a:t>‹#›</a:t>
            </a:fld>
            <a:endParaRPr lang="en-US"/>
          </a:p>
        </p:txBody>
      </p:sp>
    </p:spTree>
    <p:extLst>
      <p:ext uri="{BB962C8B-B14F-4D97-AF65-F5344CB8AC3E}">
        <p14:creationId xmlns:p14="http://schemas.microsoft.com/office/powerpoint/2010/main" val="173511594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57FB7-AA75-7543-ADFD-B3A144077A9A}" type="datetimeFigureOut">
              <a:rPr lang="en-US" smtClean="0"/>
              <a:t>5/15/24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58F98-A4C8-0545-B118-EED47E1FA5F6}" type="slidenum">
              <a:rPr lang="en-US" smtClean="0"/>
              <a:t>‹#›</a:t>
            </a:fld>
            <a:endParaRPr lang="en-US"/>
          </a:p>
        </p:txBody>
      </p:sp>
    </p:spTree>
    <p:extLst>
      <p:ext uri="{BB962C8B-B14F-4D97-AF65-F5344CB8AC3E}">
        <p14:creationId xmlns:p14="http://schemas.microsoft.com/office/powerpoint/2010/main" val="359549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pa.gov/sites/default/files/2015-04/documents/epa816f13004.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pperlabs.com/real-time-data-enables-smarter-faster-water-leak-dete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pa.gov/watersense/statistics-and-facts#:~:text=Household%20leaks%20can%20waste%20approximately,of%20nearly%2011%20million%20hom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212.net/c/link/?t=0&amp;l=en&amp;o=3884773-1&amp;h=350235400&amp;u=https%3A%2F%2Fwww.epa.gov%2Fwatersense%2Ffix-leak-week&amp;a=EPA+data+suggest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highlight>
                  <a:srgbClr val="FFFFFF"/>
                </a:highlight>
                <a:latin typeface="arial, sans-serif"/>
              </a:rPr>
              <a:t>Any efficiency improvements at the site level (home or business) directly reduces the electricity consumption associated with treating and transporting that water, making end-use efficiency improvements especially effective as an energy-saving strategy.</a:t>
            </a:r>
            <a:endParaRPr lang="en-US" b="0" i="0" dirty="0">
              <a:solidFill>
                <a:srgbClr val="222222"/>
              </a:solidFill>
              <a:effectLst/>
              <a:highlight>
                <a:srgbClr val="FFFFFF"/>
              </a:highlight>
              <a:latin typeface="Arial" panose="020B0604020202020204" pitchFamily="34" charset="0"/>
            </a:endParaRPr>
          </a:p>
          <a:p>
            <a:pPr marL="0" marR="0" algn="l">
              <a:spcBef>
                <a:spcPts val="0"/>
              </a:spcBef>
              <a:spcAft>
                <a:spcPts val="0"/>
              </a:spcAft>
            </a:pPr>
            <a:r>
              <a:rPr lang="en-US" b="0" i="0" dirty="0">
                <a:solidFill>
                  <a:srgbClr val="222222"/>
                </a:solidFill>
                <a:effectLst/>
                <a:highlight>
                  <a:srgbClr val="FFFFFF"/>
                </a:highlight>
                <a:latin typeface="arial, sans-serif"/>
              </a:rPr>
              <a:t> </a:t>
            </a:r>
            <a:endParaRPr lang="en-US" b="0" i="0" dirty="0">
              <a:solidFill>
                <a:srgbClr val="222222"/>
              </a:solidFill>
              <a:effectLst/>
              <a:highlight>
                <a:srgbClr val="FFFFFF"/>
              </a:highlight>
              <a:latin typeface="Arial" panose="020B0604020202020204" pitchFamily="34" charset="0"/>
            </a:endParaRPr>
          </a:p>
          <a:p>
            <a:pPr marL="0" marR="0" algn="l">
              <a:spcBef>
                <a:spcPts val="0"/>
              </a:spcBef>
              <a:spcAft>
                <a:spcPts val="0"/>
              </a:spcAft>
            </a:pPr>
            <a:r>
              <a:rPr lang="en-US" b="0" i="0" dirty="0">
                <a:solidFill>
                  <a:srgbClr val="467886"/>
                </a:solidFill>
                <a:effectLst/>
                <a:highlight>
                  <a:srgbClr val="FFFFFF"/>
                </a:highlight>
                <a:latin typeface="arial, sans-serif"/>
                <a:hlinkClick r:id="rId3"/>
              </a:rPr>
              <a:t>According to the EPA</a:t>
            </a:r>
            <a:r>
              <a:rPr lang="en-US" b="0" i="0" dirty="0">
                <a:solidFill>
                  <a:srgbClr val="222222"/>
                </a:solidFill>
                <a:effectLst/>
                <a:highlight>
                  <a:srgbClr val="FFFFFF"/>
                </a:highlight>
                <a:latin typeface="arial, sans-serif"/>
              </a:rPr>
              <a:t>, “Pumping in total, for either surface or ground water systems, typically accounts for 90‐99 percent of energy consumption at a water system.”</a:t>
            </a:r>
            <a:endParaRPr lang="en-US" b="0" i="0" dirty="0">
              <a:solidFill>
                <a:srgbClr val="222222"/>
              </a:solidFill>
              <a:effectLst/>
              <a:highlight>
                <a:srgbClr val="FFFFFF"/>
              </a:highlight>
              <a:latin typeface="Arial" panose="020B0604020202020204" pitchFamily="34" charset="0"/>
            </a:endParaRPr>
          </a:p>
          <a:p>
            <a:pPr marL="0" marR="0" algn="l">
              <a:spcBef>
                <a:spcPts val="0"/>
              </a:spcBef>
              <a:spcAft>
                <a:spcPts val="0"/>
              </a:spcAft>
            </a:pPr>
            <a:r>
              <a:rPr lang="en-US" b="0" i="0" dirty="0">
                <a:solidFill>
                  <a:srgbClr val="222222"/>
                </a:solidFill>
                <a:effectLst/>
                <a:highlight>
                  <a:srgbClr val="FFFFFF"/>
                </a:highlight>
                <a:latin typeface="arial, sans-serif"/>
              </a:rPr>
              <a:t> </a:t>
            </a:r>
            <a:endParaRPr lang="en-US" b="0" i="0" dirty="0">
              <a:solidFill>
                <a:srgbClr val="222222"/>
              </a:solidFill>
              <a:effectLst/>
              <a:highlight>
                <a:srgbClr val="FFFFFF"/>
              </a:highlight>
              <a:latin typeface="Arial" panose="020B0604020202020204" pitchFamily="34" charset="0"/>
            </a:endParaRPr>
          </a:p>
          <a:p>
            <a:pPr marL="0" marR="0" algn="l">
              <a:spcBef>
                <a:spcPts val="0"/>
              </a:spcBef>
              <a:spcAft>
                <a:spcPts val="0"/>
              </a:spcAft>
            </a:pPr>
            <a:r>
              <a:rPr lang="en-US" b="0" i="0" dirty="0">
                <a:solidFill>
                  <a:srgbClr val="222222"/>
                </a:solidFill>
                <a:effectLst/>
                <a:highlight>
                  <a:srgbClr val="FFFFFF"/>
                </a:highlight>
                <a:latin typeface="arial, sans-serif"/>
              </a:rPr>
              <a:t>There are two big opportunities for energy management: conservation via efficiency improvements and load management (coordinating water operations with the local electric utility to help manage demand).</a:t>
            </a:r>
            <a:endParaRPr lang="en-US" b="0" i="0" dirty="0">
              <a:solidFill>
                <a:srgbClr val="222222"/>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958F98-A4C8-0545-B118-EED47E1FA5F6}" type="slidenum">
              <a:rPr lang="en-US" smtClean="0"/>
              <a:t>2</a:t>
            </a:fld>
            <a:endParaRPr lang="en-US"/>
          </a:p>
        </p:txBody>
      </p:sp>
    </p:spTree>
    <p:extLst>
      <p:ext uri="{BB962C8B-B14F-4D97-AF65-F5344CB8AC3E}">
        <p14:creationId xmlns:p14="http://schemas.microsoft.com/office/powerpoint/2010/main" val="99455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highlight>
                  <a:srgbClr val="FFFFFF"/>
                </a:highlight>
                <a:latin typeface="arial, sans-serif"/>
              </a:rPr>
              <a:t>Most customers don’t understand their water consumption and only get one data point every 1-3 months on their bill. By helping customers better understand their usage, and by identifying leaks in a timely way (particularly major leaks as soon as they happen), Copper can uniquely help support residential water conservation efforts. Sterling Ranch is a good example.</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222222"/>
                </a:solidFill>
                <a:effectLst/>
                <a:highlight>
                  <a:srgbClr val="FFFFFF"/>
                </a:highlight>
                <a:latin typeface="arial, sans-serif"/>
              </a:rPr>
              <a:t>More on Copper’s leak detection (including images) here: </a:t>
            </a:r>
            <a:r>
              <a:rPr lang="en-US" b="0" i="0" dirty="0">
                <a:solidFill>
                  <a:srgbClr val="467886"/>
                </a:solidFill>
                <a:effectLst/>
                <a:highlight>
                  <a:srgbClr val="FFFFFF"/>
                </a:highlight>
                <a:latin typeface="arial, sans-serif"/>
                <a:hlinkClick r:id="rId3"/>
              </a:rPr>
              <a:t>https://www.copperlabs.com/real-time-data-enables-smarter-faster-water-leak-detection/</a:t>
            </a:r>
            <a:endParaRPr lang="en-US" b="0" i="0"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6958F98-A4C8-0545-B118-EED47E1FA5F6}" type="slidenum">
              <a:rPr lang="en-US" smtClean="0"/>
              <a:t>3</a:t>
            </a:fld>
            <a:endParaRPr lang="en-US"/>
          </a:p>
        </p:txBody>
      </p:sp>
    </p:spTree>
    <p:extLst>
      <p:ext uri="{BB962C8B-B14F-4D97-AF65-F5344CB8AC3E}">
        <p14:creationId xmlns:p14="http://schemas.microsoft.com/office/powerpoint/2010/main" val="1454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highlight>
                  <a:srgbClr val="FFFFFF"/>
                </a:highlight>
                <a:latin typeface="arial, sans-serif"/>
              </a:rPr>
              <a:t>Americans are estimated to waste </a:t>
            </a:r>
            <a:r>
              <a:rPr lang="en-US" b="0" i="0" dirty="0">
                <a:solidFill>
                  <a:srgbClr val="467886"/>
                </a:solidFill>
                <a:effectLst/>
                <a:highlight>
                  <a:srgbClr val="FFFFFF"/>
                </a:highlight>
                <a:latin typeface="arial, sans-serif"/>
                <a:hlinkClick r:id="rId3"/>
              </a:rPr>
              <a:t>nearly a trillion gallons</a:t>
            </a:r>
            <a:r>
              <a:rPr lang="en-US" b="0" i="0" dirty="0">
                <a:solidFill>
                  <a:srgbClr val="222222"/>
                </a:solidFill>
                <a:effectLst/>
                <a:highlight>
                  <a:srgbClr val="FFFFFF"/>
                </a:highlight>
                <a:latin typeface="arial, sans-serif"/>
              </a:rPr>
              <a:t> of water annually just on common leaks around the home. That’s nearly as much as all the water taken from the Colorado River for agricultural resources, and represents some 12% of total domestic water consumed in the US. What’s more, </a:t>
            </a:r>
            <a:r>
              <a:rPr lang="en-US" b="0" i="0" dirty="0">
                <a:solidFill>
                  <a:srgbClr val="467886"/>
                </a:solidFill>
                <a:effectLst/>
                <a:highlight>
                  <a:srgbClr val="FFFFFF"/>
                </a:highlight>
                <a:latin typeface="arial, sans-serif"/>
                <a:hlinkClick r:id="rId4"/>
              </a:rPr>
              <a:t>EPA data suggests</a:t>
            </a:r>
            <a:r>
              <a:rPr lang="en-US" b="0" i="0" dirty="0">
                <a:solidFill>
                  <a:srgbClr val="222222"/>
                </a:solidFill>
                <a:effectLst/>
                <a:highlight>
                  <a:srgbClr val="FFFFFF"/>
                </a:highlight>
                <a:latin typeface="arial, sans-serif"/>
              </a:rPr>
              <a:t> that a relatively small proportion of homes are responsible for the bulk of water waste, with roughly 10% of U.S. homes leaking more than 90 gallons each day. This should be low-hanging fruit for water utilities.</a:t>
            </a:r>
            <a:endParaRPr lang="en-US" b="0" i="0"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6958F98-A4C8-0545-B118-EED47E1FA5F6}" type="slidenum">
              <a:rPr lang="en-US" smtClean="0"/>
              <a:t>4</a:t>
            </a:fld>
            <a:endParaRPr lang="en-US"/>
          </a:p>
        </p:txBody>
      </p:sp>
    </p:spTree>
    <p:extLst>
      <p:ext uri="{BB962C8B-B14F-4D97-AF65-F5344CB8AC3E}">
        <p14:creationId xmlns:p14="http://schemas.microsoft.com/office/powerpoint/2010/main" val="2144338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highlight>
                  <a:srgbClr val="FFFFFF"/>
                </a:highlight>
                <a:latin typeface="arial, sans-serif"/>
              </a:rPr>
              <a:t>Most water utilities don’t have granular data that would help them get a detailed understanding of how water demand fluctuates throughout the day at the customer level. As a result, most of the timing and planning around pumping, particularly into water towers, is based on engineering rules of thumb. That’s not necessarily a terrible thing, since towers generally act as massive storage systems to smooth out peaks in water demand while offering resiliency in case of things like fires (where lots of water is suddenly needed unexpectedly), but there are likely opportunities for improved optimization.</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222222"/>
                </a:solidFill>
                <a:effectLst/>
                <a:highlight>
                  <a:srgbClr val="FFFFFF"/>
                </a:highlight>
                <a:latin typeface="arial, sans-serif"/>
              </a:rPr>
              <a:t>Pumping that much water uses a tremendous amount of energy, and better data could enable new pumping strategies that minimize energy waste while also shifting demand to help the utility better manage peak periods. For example, more granular consumption data paired with data on electric utility peaks could enable optimized strategies for pumping water into water towers that meet customer water needs and maintain pressure while also helping electric utilities either shed load during peak times or fill the “belly of the duck” in places with higher solar penetration to keep overall electric demand flatter.</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222222"/>
                </a:solidFill>
                <a:effectLst/>
                <a:highlight>
                  <a:srgbClr val="FFFFFF"/>
                </a:highlight>
                <a:latin typeface="arial, sans-serif"/>
              </a:rPr>
              <a:t>This kind of approach also offers substantial potential benefits for water/wastewater utilities to reduce operating costs, since electric utility demand charges (which are based on peak power demand and are added to the total monthly energy consumption on the electric bill) can often account for half of the total utility electric bill in a municipal or industrial plant.</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222222"/>
                </a:solidFill>
                <a:effectLst/>
                <a:highlight>
                  <a:srgbClr val="FFFFFF"/>
                </a:highlight>
                <a:latin typeface="arial, sans-serif"/>
              </a:rPr>
              <a:t>Copper offers a unique approach to unlocking the data to support these efforts without having to deploy AMI.</a:t>
            </a:r>
            <a:endParaRPr lang="en-US" b="0" i="0" dirty="0">
              <a:solidFill>
                <a:srgbClr val="222222"/>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958F98-A4C8-0545-B118-EED47E1FA5F6}" type="slidenum">
              <a:rPr lang="en-US" smtClean="0"/>
              <a:t>5</a:t>
            </a:fld>
            <a:endParaRPr lang="en-US"/>
          </a:p>
        </p:txBody>
      </p:sp>
    </p:spTree>
    <p:extLst>
      <p:ext uri="{BB962C8B-B14F-4D97-AF65-F5344CB8AC3E}">
        <p14:creationId xmlns:p14="http://schemas.microsoft.com/office/powerpoint/2010/main" val="214162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58F98-A4C8-0545-B118-EED47E1FA5F6}" type="slidenum">
              <a:rPr lang="en-US" smtClean="0"/>
              <a:t>6</a:t>
            </a:fld>
            <a:endParaRPr lang="en-US"/>
          </a:p>
        </p:txBody>
      </p:sp>
    </p:spTree>
    <p:extLst>
      <p:ext uri="{BB962C8B-B14F-4D97-AF65-F5344CB8AC3E}">
        <p14:creationId xmlns:p14="http://schemas.microsoft.com/office/powerpoint/2010/main" val="4188232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58F98-A4C8-0545-B118-EED47E1FA5F6}" type="slidenum">
              <a:rPr lang="en-US" smtClean="0"/>
              <a:t>9</a:t>
            </a:fld>
            <a:endParaRPr lang="en-US"/>
          </a:p>
        </p:txBody>
      </p:sp>
    </p:spTree>
    <p:extLst>
      <p:ext uri="{BB962C8B-B14F-4D97-AF65-F5344CB8AC3E}">
        <p14:creationId xmlns:p14="http://schemas.microsoft.com/office/powerpoint/2010/main" val="336775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lata" pitchFamily="2" charset="77"/>
              </a:rPr>
              <a:t>70%+</a:t>
            </a:r>
            <a:r>
              <a:rPr lang="en-US" dirty="0">
                <a:latin typeface="Alata" pitchFamily="2" charset="77"/>
              </a:rPr>
              <a:t> of utilities with solid-state meters in North America have chosen to work with </a:t>
            </a:r>
            <a:r>
              <a:rPr lang="en-US" dirty="0" err="1">
                <a:latin typeface="Alata" pitchFamily="2" charset="77"/>
              </a:rPr>
              <a:t>Landis+Gyr</a:t>
            </a:r>
            <a:r>
              <a:rPr lang="en-US" dirty="0">
                <a:latin typeface="Alata" pitchFamily="2" charset="77"/>
              </a:rPr>
              <a:t> or </a:t>
            </a:r>
            <a:r>
              <a:rPr lang="en-US" dirty="0" err="1">
                <a:latin typeface="Alata" pitchFamily="2" charset="77"/>
              </a:rPr>
              <a:t>Itron</a:t>
            </a:r>
            <a:r>
              <a:rPr lang="en-US" dirty="0">
                <a:latin typeface="Alata" pitchFamily="2" charset="77"/>
              </a:rPr>
              <a:t> AMI communications. These two companies use their intentionally proprietary technologies to hold the smart metering market hostage, increasing prices and slowing the rate of innovation.</a:t>
            </a:r>
          </a:p>
          <a:p>
            <a:endParaRPr lang="en-US" dirty="0"/>
          </a:p>
          <a:p>
            <a:r>
              <a:rPr lang="en-US" dirty="0"/>
              <a:t>NICs are like SIM cards – not true interoperability (SIM card supporting one provider with one generation of phone)</a:t>
            </a:r>
          </a:p>
          <a:p>
            <a:endParaRPr lang="en-US" dirty="0">
              <a:sym typeface="Wingdings" pitchFamily="2" charset="2"/>
            </a:endParaRPr>
          </a:p>
          <a:p>
            <a:r>
              <a:rPr lang="en-US" dirty="0">
                <a:sym typeface="Wingdings" pitchFamily="2" charset="2"/>
              </a:rPr>
              <a:t>Image source: https://</a:t>
            </a:r>
            <a:r>
              <a:rPr lang="en-US" dirty="0" err="1">
                <a:sym typeface="Wingdings" pitchFamily="2" charset="2"/>
              </a:rPr>
              <a:t>na.itron.com</a:t>
            </a:r>
            <a:r>
              <a:rPr lang="en-US" dirty="0">
                <a:sym typeface="Wingdings" pitchFamily="2" charset="2"/>
              </a:rPr>
              <a:t>/products/</a:t>
            </a:r>
            <a:r>
              <a:rPr lang="en-US" dirty="0" err="1">
                <a:sym typeface="Wingdings" pitchFamily="2" charset="2"/>
              </a:rPr>
              <a:t>nic</a:t>
            </a:r>
            <a:r>
              <a:rPr lang="en-US" dirty="0">
                <a:sym typeface="Wingdings" pitchFamily="2" charset="2"/>
              </a:rPr>
              <a:t>-network-interface-card</a:t>
            </a:r>
          </a:p>
        </p:txBody>
      </p:sp>
      <p:sp>
        <p:nvSpPr>
          <p:cNvPr id="4" name="Slide Number Placeholder 3"/>
          <p:cNvSpPr>
            <a:spLocks noGrp="1"/>
          </p:cNvSpPr>
          <p:nvPr>
            <p:ph type="sldNum" sz="quarter" idx="5"/>
          </p:nvPr>
        </p:nvSpPr>
        <p:spPr/>
        <p:txBody>
          <a:bodyPr/>
          <a:lstStyle/>
          <a:p>
            <a:fld id="{D6958F98-A4C8-0545-B118-EED47E1FA5F6}" type="slidenum">
              <a:rPr lang="en-US" smtClean="0"/>
              <a:t>12</a:t>
            </a:fld>
            <a:endParaRPr lang="en-US"/>
          </a:p>
        </p:txBody>
      </p:sp>
    </p:spTree>
    <p:extLst>
      <p:ext uri="{BB962C8B-B14F-4D97-AF65-F5344CB8AC3E}">
        <p14:creationId xmlns:p14="http://schemas.microsoft.com/office/powerpoint/2010/main" val="176851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lata" pitchFamily="2" charset="77"/>
              </a:rPr>
              <a:t>70%+</a:t>
            </a:r>
            <a:r>
              <a:rPr lang="en-US" dirty="0">
                <a:latin typeface="Alata" pitchFamily="2" charset="77"/>
              </a:rPr>
              <a:t> of utilities with solid-state meters in North America have chosen to work with </a:t>
            </a:r>
            <a:r>
              <a:rPr lang="en-US" dirty="0" err="1">
                <a:latin typeface="Alata" pitchFamily="2" charset="77"/>
              </a:rPr>
              <a:t>Landis+Gyr</a:t>
            </a:r>
            <a:r>
              <a:rPr lang="en-US" dirty="0">
                <a:latin typeface="Alata" pitchFamily="2" charset="77"/>
              </a:rPr>
              <a:t> or </a:t>
            </a:r>
            <a:r>
              <a:rPr lang="en-US" dirty="0" err="1">
                <a:latin typeface="Alata" pitchFamily="2" charset="77"/>
              </a:rPr>
              <a:t>Itron</a:t>
            </a:r>
            <a:r>
              <a:rPr lang="en-US" dirty="0">
                <a:latin typeface="Alata" pitchFamily="2" charset="77"/>
              </a:rPr>
              <a:t> AMI communications. These two companies use their intentionally proprietary technologies to hold the smart metering market hostage, increasing prices and slowing the rate of innovation.</a:t>
            </a:r>
          </a:p>
        </p:txBody>
      </p:sp>
      <p:sp>
        <p:nvSpPr>
          <p:cNvPr id="4" name="Slide Number Placeholder 3"/>
          <p:cNvSpPr>
            <a:spLocks noGrp="1"/>
          </p:cNvSpPr>
          <p:nvPr>
            <p:ph type="sldNum" sz="quarter" idx="5"/>
          </p:nvPr>
        </p:nvSpPr>
        <p:spPr/>
        <p:txBody>
          <a:bodyPr/>
          <a:lstStyle/>
          <a:p>
            <a:fld id="{D6958F98-A4C8-0545-B118-EED47E1FA5F6}" type="slidenum">
              <a:rPr lang="en-US" smtClean="0"/>
              <a:t>14</a:t>
            </a:fld>
            <a:endParaRPr lang="en-US"/>
          </a:p>
        </p:txBody>
      </p:sp>
    </p:spTree>
    <p:extLst>
      <p:ext uri="{BB962C8B-B14F-4D97-AF65-F5344CB8AC3E}">
        <p14:creationId xmlns:p14="http://schemas.microsoft.com/office/powerpoint/2010/main" val="320738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rPr>
              <a:t>If utilities are to maximize the likelihood of success with new metering investments and quickly realize the many potential benefits of granular, timely consumption data, AMI 2.0 by itself isn’t enough. Whether utilities are exploring AMI 2.0 or trying to unlock more value from their existing meters, an AMx framework can help to de-risk their investments and reduce costs </a:t>
            </a:r>
            <a:endParaRPr lang="en-US" dirty="0">
              <a:latin typeface="Alata" pitchFamily="2" charset="77"/>
            </a:endParaRPr>
          </a:p>
        </p:txBody>
      </p:sp>
      <p:sp>
        <p:nvSpPr>
          <p:cNvPr id="4" name="Slide Number Placeholder 3"/>
          <p:cNvSpPr>
            <a:spLocks noGrp="1"/>
          </p:cNvSpPr>
          <p:nvPr>
            <p:ph type="sldNum" sz="quarter" idx="5"/>
          </p:nvPr>
        </p:nvSpPr>
        <p:spPr/>
        <p:txBody>
          <a:bodyPr/>
          <a:lstStyle/>
          <a:p>
            <a:fld id="{D6958F98-A4C8-0545-B118-EED47E1FA5F6}" type="slidenum">
              <a:rPr lang="en-US" smtClean="0"/>
              <a:t>15</a:t>
            </a:fld>
            <a:endParaRPr lang="en-US"/>
          </a:p>
        </p:txBody>
      </p:sp>
    </p:spTree>
    <p:extLst>
      <p:ext uri="{BB962C8B-B14F-4D97-AF65-F5344CB8AC3E}">
        <p14:creationId xmlns:p14="http://schemas.microsoft.com/office/powerpoint/2010/main" val="2437285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8" Type="http://schemas.openxmlformats.org/officeDocument/2006/relationships/hyperlink" Target="https://docs.google.com/presentation/d/1yEcx1rDv2Bms-ZAVHQfcW8_y3wLy1OPg/edit?usp=share_link&amp;ouid=117164217810720854643&amp;rtpof=true&amp;sd=true" TargetMode="External"/><Relationship Id="rId3" Type="http://schemas.openxmlformats.org/officeDocument/2006/relationships/hyperlink" Target="https://drive.google.com/file/d/1Swyt6-yjmEjZQoQKkbwy5d_VEMQLIKiU/view?usp=share_link" TargetMode="External"/><Relationship Id="rId7" Type="http://schemas.openxmlformats.org/officeDocument/2006/relationships/image" Target="../media/image17.png"/><Relationship Id="rId2" Type="http://schemas.openxmlformats.org/officeDocument/2006/relationships/hyperlink" Target="https://drive.google.com/drive/folders/168w3aaroqyUM94DSOkDz8ZiOKciJnorn?usp=share_link" TargetMode="External"/><Relationship Id="rId1" Type="http://schemas.openxmlformats.org/officeDocument/2006/relationships/slideMaster" Target="../slideMasters/slideMaster7.xml"/><Relationship Id="rId6" Type="http://schemas.openxmlformats.org/officeDocument/2006/relationships/hyperlink" Target="https://drive.google.com/file/d/1J9_7CeDzQNzeiNT5VNon7EI5--K0qI2E/view?usp=share_link" TargetMode="External"/><Relationship Id="rId5" Type="http://schemas.openxmlformats.org/officeDocument/2006/relationships/hyperlink" Target="https://drive.google.com/file/d/1s9NW7uaNc4yF2jYZushY0bTJAiW8rsG-/view?usp=share_link" TargetMode="External"/><Relationship Id="rId4" Type="http://schemas.openxmlformats.org/officeDocument/2006/relationships/hyperlink" Target="https://drive.google.com/drive/folders/1HeuFdJORIDOpOcYb8aYdBXFRmChizkzI?usp=share_link"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ld Slide">
    <p:bg>
      <p:bgPr>
        <a:solidFill>
          <a:schemeClr val="accent6"/>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E250BBD-8E74-864D-267C-13EC8407E407}"/>
              </a:ext>
            </a:extLst>
          </p:cNvPr>
          <p:cNvSpPr>
            <a:spLocks noGrp="1"/>
          </p:cNvSpPr>
          <p:nvPr>
            <p:ph type="dt" sz="half" idx="10"/>
          </p:nvPr>
        </p:nvSpPr>
        <p:spPr/>
        <p:txBody>
          <a:bodyPr/>
          <a:lstStyle>
            <a:lvl1pPr>
              <a:defRPr>
                <a:solidFill>
                  <a:schemeClr val="bg1"/>
                </a:solidFill>
              </a:defRPr>
            </a:lvl1pPr>
          </a:lstStyle>
          <a:p>
            <a:fld id="{F3852935-11AD-D841-9F71-E6667616A77C}" type="datetime4">
              <a:rPr lang="en-US" smtClean="0"/>
              <a:t>May 15, 2024</a:t>
            </a:fld>
            <a:endParaRPr lang="en-US" dirty="0"/>
          </a:p>
        </p:txBody>
      </p:sp>
      <p:sp>
        <p:nvSpPr>
          <p:cNvPr id="17" name="TextBox 16">
            <a:extLst>
              <a:ext uri="{FF2B5EF4-FFF2-40B4-BE49-F238E27FC236}">
                <a16:creationId xmlns:a16="http://schemas.microsoft.com/office/drawing/2014/main" id="{EB873529-B8BA-04BF-7111-A73807073D4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2024 • Confidential</a:t>
            </a:r>
          </a:p>
        </p:txBody>
      </p:sp>
      <p:pic>
        <p:nvPicPr>
          <p:cNvPr id="20" name="Picture 19" descr="A white text on a black background&#10;&#10;Description automatically generated">
            <a:extLst>
              <a:ext uri="{FF2B5EF4-FFF2-40B4-BE49-F238E27FC236}">
                <a16:creationId xmlns:a16="http://schemas.microsoft.com/office/drawing/2014/main" id="{87F3DA20-CF26-4309-28AD-A50833924E03}"/>
              </a:ext>
            </a:extLst>
          </p:cNvPr>
          <p:cNvPicPr>
            <a:picLocks noChangeAspect="1"/>
          </p:cNvPicPr>
          <p:nvPr userDrawn="1"/>
        </p:nvPicPr>
        <p:blipFill>
          <a:blip r:embed="rId2"/>
          <a:stretch>
            <a:fillRect/>
          </a:stretch>
        </p:blipFill>
        <p:spPr>
          <a:xfrm>
            <a:off x="3615527" y="2672752"/>
            <a:ext cx="4960946" cy="1190627"/>
          </a:xfrm>
          <a:prstGeom prst="rect">
            <a:avLst/>
          </a:prstGeom>
        </p:spPr>
      </p:pic>
      <p:cxnSp>
        <p:nvCxnSpPr>
          <p:cNvPr id="2" name="Straight Connector 1">
            <a:extLst>
              <a:ext uri="{FF2B5EF4-FFF2-40B4-BE49-F238E27FC236}">
                <a16:creationId xmlns:a16="http://schemas.microsoft.com/office/drawing/2014/main" id="{1BF8BD6D-946F-11F0-2BE4-06649CEE5E54}"/>
              </a:ext>
            </a:extLst>
          </p:cNvPr>
          <p:cNvCxnSpPr>
            <a:cxnSpLocks/>
          </p:cNvCxnSpPr>
          <p:nvPr userDrawn="1"/>
        </p:nvCxnSpPr>
        <p:spPr>
          <a:xfrm flipH="1">
            <a:off x="228600" y="6172200"/>
            <a:ext cx="11734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D9E909CD-798B-3FE5-40B9-AAA3DFD05344}"/>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a:solidFill>
                  <a:schemeClr val="bg1"/>
                </a:solidFill>
                <a:latin typeface="+mj-lt"/>
              </a:defRPr>
            </a:lvl1pPr>
          </a:lstStyle>
          <a:p>
            <a:endParaRPr lang="en-US" dirty="0"/>
          </a:p>
        </p:txBody>
      </p:sp>
    </p:spTree>
    <p:extLst>
      <p:ext uri="{BB962C8B-B14F-4D97-AF65-F5344CB8AC3E}">
        <p14:creationId xmlns:p14="http://schemas.microsoft.com/office/powerpoint/2010/main" val="114982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bg>
      <p:bgPr>
        <a:solidFill>
          <a:schemeClr val="bg1"/>
        </a:solidFill>
        <a:effectLst/>
      </p:bgPr>
    </p:bg>
    <p:spTree>
      <p:nvGrpSpPr>
        <p:cNvPr id="1" name=""/>
        <p:cNvGrpSpPr/>
        <p:nvPr/>
      </p:nvGrpSpPr>
      <p:grpSpPr>
        <a:xfrm>
          <a:off x="0" y="0"/>
          <a:ext cx="0" cy="0"/>
          <a:chOff x="0" y="0"/>
          <a:chExt cx="0" cy="0"/>
        </a:xfrm>
      </p:grpSpPr>
      <p:pic>
        <p:nvPicPr>
          <p:cNvPr id="16" name="Picture 15" descr="A black and white background&#10;&#10;Description automatically generated">
            <a:extLst>
              <a:ext uri="{FF2B5EF4-FFF2-40B4-BE49-F238E27FC236}">
                <a16:creationId xmlns:a16="http://schemas.microsoft.com/office/drawing/2014/main" id="{80FDBEED-432D-3632-0954-37A6660175AA}"/>
              </a:ext>
            </a:extLst>
          </p:cNvPr>
          <p:cNvPicPr>
            <a:picLocks noChangeAspect="1"/>
          </p:cNvPicPr>
          <p:nvPr userDrawn="1"/>
        </p:nvPicPr>
        <p:blipFill>
          <a:blip r:embed="rId2"/>
          <a:stretch>
            <a:fillRect/>
          </a:stretch>
        </p:blipFill>
        <p:spPr>
          <a:xfrm rot="10800000">
            <a:off x="0" y="0"/>
            <a:ext cx="12192000" cy="6858000"/>
          </a:xfrm>
          <a:prstGeom prst="rect">
            <a:avLst/>
          </a:prstGeom>
        </p:spPr>
      </p:pic>
      <p:sp>
        <p:nvSpPr>
          <p:cNvPr id="8" name="Date Placeholder 7">
            <a:extLst>
              <a:ext uri="{FF2B5EF4-FFF2-40B4-BE49-F238E27FC236}">
                <a16:creationId xmlns:a16="http://schemas.microsoft.com/office/drawing/2014/main" id="{774DEA08-50BD-2F69-ABA8-71A49E28D8FC}"/>
              </a:ext>
            </a:extLst>
          </p:cNvPr>
          <p:cNvSpPr>
            <a:spLocks noGrp="1"/>
          </p:cNvSpPr>
          <p:nvPr>
            <p:ph type="dt" sz="half" idx="10"/>
          </p:nvPr>
        </p:nvSpPr>
        <p:spPr/>
        <p:txBody>
          <a:bodyPr/>
          <a:lstStyle>
            <a:lvl1pPr>
              <a:defRPr>
                <a:solidFill>
                  <a:schemeClr val="tx1"/>
                </a:solidFill>
              </a:defRPr>
            </a:lvl1pPr>
          </a:lstStyle>
          <a:p>
            <a:fld id="{9351D819-FF1C-3841-B76C-29FFBA80C44B}" type="datetime4">
              <a:rPr lang="en-US" smtClean="0"/>
              <a:pPr/>
              <a:t>May 15, 2024</a:t>
            </a:fld>
            <a:endParaRPr lang="en-US" dirty="0"/>
          </a:p>
        </p:txBody>
      </p:sp>
      <p:sp>
        <p:nvSpPr>
          <p:cNvPr id="10" name="Footer Placeholder 9">
            <a:extLst>
              <a:ext uri="{FF2B5EF4-FFF2-40B4-BE49-F238E27FC236}">
                <a16:creationId xmlns:a16="http://schemas.microsoft.com/office/drawing/2014/main" id="{65DFEAFE-3F2C-5C04-2F83-F387388F0076}"/>
              </a:ext>
            </a:extLst>
          </p:cNvPr>
          <p:cNvSpPr>
            <a:spLocks noGrp="1"/>
          </p:cNvSpPr>
          <p:nvPr>
            <p:ph type="ftr" sz="quarter" idx="11"/>
          </p:nvPr>
        </p:nvSpPr>
        <p:spPr>
          <a:xfrm>
            <a:off x="4229100" y="6400800"/>
            <a:ext cx="2402288" cy="246741"/>
          </a:xfrm>
          <a:prstGeom prst="rect">
            <a:avLst/>
          </a:prstGeom>
        </p:spPr>
        <p:txBody>
          <a:bodyPr/>
          <a:lstStyle>
            <a:lvl1pPr>
              <a:defRPr>
                <a:solidFill>
                  <a:schemeClr val="tx1"/>
                </a:solidFill>
              </a:defRPr>
            </a:lvl1pPr>
          </a:lstStyle>
          <a:p>
            <a:endParaRPr lang="en-US" dirty="0"/>
          </a:p>
        </p:txBody>
      </p:sp>
      <p:sp>
        <p:nvSpPr>
          <p:cNvPr id="13" name="Slide Number Placeholder 12">
            <a:extLst>
              <a:ext uri="{FF2B5EF4-FFF2-40B4-BE49-F238E27FC236}">
                <a16:creationId xmlns:a16="http://schemas.microsoft.com/office/drawing/2014/main" id="{EA8E837B-C08B-6310-9C24-555A8DC181E8}"/>
              </a:ext>
            </a:extLst>
          </p:cNvPr>
          <p:cNvSpPr>
            <a:spLocks noGrp="1"/>
          </p:cNvSpPr>
          <p:nvPr>
            <p:ph type="sldNum" sz="quarter" idx="12"/>
          </p:nvPr>
        </p:nvSpPr>
        <p:spPr/>
        <p:txBody>
          <a:bodyPr/>
          <a:lstStyle>
            <a:lvl1pPr>
              <a:defRPr>
                <a:solidFill>
                  <a:schemeClr val="tx1"/>
                </a:solidFill>
              </a:defRPr>
            </a:lvl1pPr>
          </a:lstStyle>
          <a:p>
            <a:fld id="{70485D3D-2785-A54B-8178-98E2341B432F}" type="slidenum">
              <a:rPr lang="en-US" smtClean="0"/>
              <a:pPr/>
              <a:t>‹#›</a:t>
            </a:fld>
            <a:endParaRPr lang="en-US" dirty="0"/>
          </a:p>
        </p:txBody>
      </p:sp>
      <p:sp>
        <p:nvSpPr>
          <p:cNvPr id="17" name="TextBox 16">
            <a:extLst>
              <a:ext uri="{FF2B5EF4-FFF2-40B4-BE49-F238E27FC236}">
                <a16:creationId xmlns:a16="http://schemas.microsoft.com/office/drawing/2014/main" id="{80DAC003-8687-F293-2377-34F1FD7F8C45}"/>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tx1"/>
                </a:solidFill>
                <a:latin typeface="Campton Book" pitchFamily="2" charset="77"/>
              </a:rPr>
              <a:t>Copper Labs © 2024 • Confidential</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830963B-20AB-F4D2-108D-83DEE21437F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9" name="Title 1">
            <a:extLst>
              <a:ext uri="{FF2B5EF4-FFF2-40B4-BE49-F238E27FC236}">
                <a16:creationId xmlns:a16="http://schemas.microsoft.com/office/drawing/2014/main" id="{14FBF2CF-B419-56FB-9377-AFADE210B931}"/>
              </a:ext>
            </a:extLst>
          </p:cNvPr>
          <p:cNvSpPr>
            <a:spLocks noGrp="1"/>
          </p:cNvSpPr>
          <p:nvPr>
            <p:ph type="title"/>
          </p:nvPr>
        </p:nvSpPr>
        <p:spPr>
          <a:xfrm>
            <a:off x="228600" y="2234601"/>
            <a:ext cx="7696200" cy="878312"/>
          </a:xfrm>
        </p:spPr>
        <p:txBody>
          <a:bodyPr anchor="t" anchorCtr="0">
            <a:noAutofit/>
          </a:bodyPr>
          <a:lstStyle>
            <a:lvl1pPr>
              <a:lnSpc>
                <a:spcPct val="100000"/>
              </a:lnSpc>
              <a:defRPr sz="2800">
                <a:solidFill>
                  <a:schemeClr val="tx1"/>
                </a:solidFill>
              </a:defRPr>
            </a:lvl1pPr>
          </a:lstStyle>
          <a:p>
            <a:r>
              <a:rPr lang="en-US" dirty="0"/>
              <a:t>Click to edit Master title</a:t>
            </a:r>
          </a:p>
        </p:txBody>
      </p:sp>
      <p:sp>
        <p:nvSpPr>
          <p:cNvPr id="11" name="Text Placeholder 2">
            <a:extLst>
              <a:ext uri="{FF2B5EF4-FFF2-40B4-BE49-F238E27FC236}">
                <a16:creationId xmlns:a16="http://schemas.microsoft.com/office/drawing/2014/main" id="{00707A81-36DF-75C4-5399-E655143D0C0C}"/>
              </a:ext>
            </a:extLst>
          </p:cNvPr>
          <p:cNvSpPr>
            <a:spLocks noGrp="1"/>
          </p:cNvSpPr>
          <p:nvPr>
            <p:ph type="body" idx="1"/>
          </p:nvPr>
        </p:nvSpPr>
        <p:spPr>
          <a:xfrm>
            <a:off x="228600" y="3130507"/>
            <a:ext cx="7696200" cy="637500"/>
          </a:xfrm>
        </p:spPr>
        <p:txBody>
          <a:bodyPr anchor="b" anchorCtr="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1600"/>
              </a:spcBef>
              <a:spcAft>
                <a:spcPts val="0"/>
              </a:spcAft>
              <a:buClr>
                <a:schemeClr val="tx1"/>
              </a:buClr>
              <a:buSzTx/>
              <a:buFont typeface="Arial" panose="020B0604020202020204" pitchFamily="34" charset="0"/>
              <a:buNone/>
              <a:tabLst/>
              <a:defRPr/>
            </a:pPr>
            <a:r>
              <a:rPr lang="en-US" dirty="0"/>
              <a:t>Click to edit Master text styles</a:t>
            </a:r>
          </a:p>
        </p:txBody>
      </p:sp>
      <p:cxnSp>
        <p:nvCxnSpPr>
          <p:cNvPr id="14" name="Straight Connector 13">
            <a:extLst>
              <a:ext uri="{FF2B5EF4-FFF2-40B4-BE49-F238E27FC236}">
                <a16:creationId xmlns:a16="http://schemas.microsoft.com/office/drawing/2014/main" id="{B06003B0-B64F-8C65-AB95-28B6869B66ED}"/>
              </a:ext>
            </a:extLst>
          </p:cNvPr>
          <p:cNvCxnSpPr>
            <a:cxnSpLocks/>
          </p:cNvCxnSpPr>
          <p:nvPr userDrawn="1"/>
        </p:nvCxnSpPr>
        <p:spPr>
          <a:xfrm>
            <a:off x="228600" y="1989439"/>
            <a:ext cx="1173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62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bsection Header w/ Graphic">
    <p:bg>
      <p:bgPr>
        <a:solidFill>
          <a:schemeClr val="bg1"/>
        </a:solidFill>
        <a:effectLst/>
      </p:bgPr>
    </p:bg>
    <p:spTree>
      <p:nvGrpSpPr>
        <p:cNvPr id="1" name=""/>
        <p:cNvGrpSpPr/>
        <p:nvPr/>
      </p:nvGrpSpPr>
      <p:grpSpPr>
        <a:xfrm>
          <a:off x="0" y="0"/>
          <a:ext cx="0" cy="0"/>
          <a:chOff x="0" y="0"/>
          <a:chExt cx="0" cy="0"/>
        </a:xfrm>
      </p:grpSpPr>
      <p:pic>
        <p:nvPicPr>
          <p:cNvPr id="16" name="Picture 15" descr="A black and white background&#10;&#10;Description automatically generated">
            <a:extLst>
              <a:ext uri="{FF2B5EF4-FFF2-40B4-BE49-F238E27FC236}">
                <a16:creationId xmlns:a16="http://schemas.microsoft.com/office/drawing/2014/main" id="{80FDBEED-432D-3632-0954-37A6660175AA}"/>
              </a:ext>
            </a:extLst>
          </p:cNvPr>
          <p:cNvPicPr>
            <a:picLocks noChangeAspect="1"/>
          </p:cNvPicPr>
          <p:nvPr userDrawn="1"/>
        </p:nvPicPr>
        <p:blipFill>
          <a:blip r:embed="rId2"/>
          <a:stretch>
            <a:fillRect/>
          </a:stretch>
        </p:blipFill>
        <p:spPr>
          <a:xfrm rot="10800000">
            <a:off x="0" y="0"/>
            <a:ext cx="12192000" cy="6858000"/>
          </a:xfrm>
          <a:prstGeom prst="rect">
            <a:avLst/>
          </a:prstGeom>
        </p:spPr>
      </p:pic>
      <p:sp>
        <p:nvSpPr>
          <p:cNvPr id="8" name="Date Placeholder 7">
            <a:extLst>
              <a:ext uri="{FF2B5EF4-FFF2-40B4-BE49-F238E27FC236}">
                <a16:creationId xmlns:a16="http://schemas.microsoft.com/office/drawing/2014/main" id="{774DEA08-50BD-2F69-ABA8-71A49E28D8FC}"/>
              </a:ext>
            </a:extLst>
          </p:cNvPr>
          <p:cNvSpPr>
            <a:spLocks noGrp="1"/>
          </p:cNvSpPr>
          <p:nvPr>
            <p:ph type="dt" sz="half" idx="10"/>
          </p:nvPr>
        </p:nvSpPr>
        <p:spPr/>
        <p:txBody>
          <a:bodyPr/>
          <a:lstStyle>
            <a:lvl1pPr>
              <a:defRPr>
                <a:solidFill>
                  <a:schemeClr val="tx1"/>
                </a:solidFill>
              </a:defRPr>
            </a:lvl1pPr>
          </a:lstStyle>
          <a:p>
            <a:fld id="{9351D819-FF1C-3841-B76C-29FFBA80C44B}" type="datetime4">
              <a:rPr lang="en-US" smtClean="0"/>
              <a:pPr/>
              <a:t>May 15, 2024</a:t>
            </a:fld>
            <a:endParaRPr lang="en-US" dirty="0"/>
          </a:p>
        </p:txBody>
      </p:sp>
      <p:sp>
        <p:nvSpPr>
          <p:cNvPr id="10" name="Footer Placeholder 9">
            <a:extLst>
              <a:ext uri="{FF2B5EF4-FFF2-40B4-BE49-F238E27FC236}">
                <a16:creationId xmlns:a16="http://schemas.microsoft.com/office/drawing/2014/main" id="{65DFEAFE-3F2C-5C04-2F83-F387388F0076}"/>
              </a:ext>
            </a:extLst>
          </p:cNvPr>
          <p:cNvSpPr>
            <a:spLocks noGrp="1"/>
          </p:cNvSpPr>
          <p:nvPr>
            <p:ph type="ftr" sz="quarter" idx="11"/>
          </p:nvPr>
        </p:nvSpPr>
        <p:spPr>
          <a:xfrm>
            <a:off x="4229100" y="6400800"/>
            <a:ext cx="2402288" cy="246741"/>
          </a:xfrm>
          <a:prstGeom prst="rect">
            <a:avLst/>
          </a:prstGeom>
        </p:spPr>
        <p:txBody>
          <a:bodyPr/>
          <a:lstStyle>
            <a:lvl1pPr>
              <a:defRPr>
                <a:solidFill>
                  <a:schemeClr val="tx1"/>
                </a:solidFill>
              </a:defRPr>
            </a:lvl1pPr>
          </a:lstStyle>
          <a:p>
            <a:endParaRPr lang="en-US" dirty="0"/>
          </a:p>
        </p:txBody>
      </p:sp>
      <p:sp>
        <p:nvSpPr>
          <p:cNvPr id="13" name="Slide Number Placeholder 12">
            <a:extLst>
              <a:ext uri="{FF2B5EF4-FFF2-40B4-BE49-F238E27FC236}">
                <a16:creationId xmlns:a16="http://schemas.microsoft.com/office/drawing/2014/main" id="{EA8E837B-C08B-6310-9C24-555A8DC181E8}"/>
              </a:ext>
            </a:extLst>
          </p:cNvPr>
          <p:cNvSpPr>
            <a:spLocks noGrp="1"/>
          </p:cNvSpPr>
          <p:nvPr>
            <p:ph type="sldNum" sz="quarter" idx="12"/>
          </p:nvPr>
        </p:nvSpPr>
        <p:spPr/>
        <p:txBody>
          <a:bodyPr/>
          <a:lstStyle>
            <a:lvl1pPr>
              <a:defRPr>
                <a:solidFill>
                  <a:schemeClr val="tx1"/>
                </a:solidFill>
              </a:defRPr>
            </a:lvl1pPr>
          </a:lstStyle>
          <a:p>
            <a:fld id="{70485D3D-2785-A54B-8178-98E2341B432F}" type="slidenum">
              <a:rPr lang="en-US" smtClean="0"/>
              <a:pPr/>
              <a:t>‹#›</a:t>
            </a:fld>
            <a:endParaRPr lang="en-US" dirty="0"/>
          </a:p>
        </p:txBody>
      </p:sp>
      <p:sp>
        <p:nvSpPr>
          <p:cNvPr id="17" name="TextBox 16">
            <a:extLst>
              <a:ext uri="{FF2B5EF4-FFF2-40B4-BE49-F238E27FC236}">
                <a16:creationId xmlns:a16="http://schemas.microsoft.com/office/drawing/2014/main" id="{80DAC003-8687-F293-2377-34F1FD7F8C45}"/>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tx1"/>
                </a:solidFill>
                <a:latin typeface="Campton Book" pitchFamily="2" charset="77"/>
              </a:rPr>
              <a:t>Copper Labs © 2024 • Confidential</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830963B-20AB-F4D2-108D-83DEE21437F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9" name="Title 1">
            <a:extLst>
              <a:ext uri="{FF2B5EF4-FFF2-40B4-BE49-F238E27FC236}">
                <a16:creationId xmlns:a16="http://schemas.microsoft.com/office/drawing/2014/main" id="{14FBF2CF-B419-56FB-9377-AFADE210B931}"/>
              </a:ext>
            </a:extLst>
          </p:cNvPr>
          <p:cNvSpPr>
            <a:spLocks noGrp="1"/>
          </p:cNvSpPr>
          <p:nvPr>
            <p:ph type="title"/>
          </p:nvPr>
        </p:nvSpPr>
        <p:spPr>
          <a:xfrm>
            <a:off x="228600" y="2234601"/>
            <a:ext cx="7696200" cy="878312"/>
          </a:xfrm>
        </p:spPr>
        <p:txBody>
          <a:bodyPr anchor="t" anchorCtr="0">
            <a:noAutofit/>
          </a:bodyPr>
          <a:lstStyle>
            <a:lvl1pPr>
              <a:lnSpc>
                <a:spcPct val="100000"/>
              </a:lnSpc>
              <a:defRPr sz="2800">
                <a:solidFill>
                  <a:schemeClr val="tx1"/>
                </a:solidFill>
              </a:defRPr>
            </a:lvl1pPr>
          </a:lstStyle>
          <a:p>
            <a:r>
              <a:rPr lang="en-US" dirty="0"/>
              <a:t>Click to edit Master title</a:t>
            </a:r>
          </a:p>
        </p:txBody>
      </p:sp>
      <p:sp>
        <p:nvSpPr>
          <p:cNvPr id="11" name="Text Placeholder 2">
            <a:extLst>
              <a:ext uri="{FF2B5EF4-FFF2-40B4-BE49-F238E27FC236}">
                <a16:creationId xmlns:a16="http://schemas.microsoft.com/office/drawing/2014/main" id="{00707A81-36DF-75C4-5399-E655143D0C0C}"/>
              </a:ext>
            </a:extLst>
          </p:cNvPr>
          <p:cNvSpPr>
            <a:spLocks noGrp="1"/>
          </p:cNvSpPr>
          <p:nvPr>
            <p:ph type="body" idx="1"/>
          </p:nvPr>
        </p:nvSpPr>
        <p:spPr>
          <a:xfrm>
            <a:off x="228600" y="3130507"/>
            <a:ext cx="7696200" cy="637500"/>
          </a:xfrm>
        </p:spPr>
        <p:txBody>
          <a:bodyPr anchor="b" anchorCtr="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1600"/>
              </a:spcBef>
              <a:spcAft>
                <a:spcPts val="0"/>
              </a:spcAft>
              <a:buClr>
                <a:schemeClr val="tx1"/>
              </a:buClr>
              <a:buSzTx/>
              <a:buFont typeface="Arial" panose="020B0604020202020204" pitchFamily="34" charset="0"/>
              <a:buNone/>
              <a:tabLst/>
              <a:defRPr/>
            </a:pPr>
            <a:r>
              <a:rPr lang="en-US" dirty="0"/>
              <a:t>Click to edit Master text styles</a:t>
            </a:r>
          </a:p>
        </p:txBody>
      </p:sp>
      <p:sp>
        <p:nvSpPr>
          <p:cNvPr id="3" name="Picture Placeholder 2">
            <a:extLst>
              <a:ext uri="{FF2B5EF4-FFF2-40B4-BE49-F238E27FC236}">
                <a16:creationId xmlns:a16="http://schemas.microsoft.com/office/drawing/2014/main" id="{A0B09652-C98C-32A6-7496-4DBB36472D13}"/>
              </a:ext>
            </a:extLst>
          </p:cNvPr>
          <p:cNvSpPr>
            <a:spLocks noGrp="1"/>
          </p:cNvSpPr>
          <p:nvPr>
            <p:ph type="pic" sz="quarter" idx="13"/>
          </p:nvPr>
        </p:nvSpPr>
        <p:spPr>
          <a:xfrm>
            <a:off x="8229600" y="1189681"/>
            <a:ext cx="3733800" cy="3881651"/>
          </a:xfrm>
        </p:spPr>
        <p:txBody>
          <a:bodyPr anchor="ctr" anchorCtr="1"/>
          <a:lstStyle>
            <a:lvl1pPr>
              <a:defRPr>
                <a:solidFill>
                  <a:srgbClr val="929292"/>
                </a:solidFill>
              </a:defRPr>
            </a:lvl1pPr>
          </a:lstStyle>
          <a:p>
            <a:endParaRPr lang="en-US"/>
          </a:p>
        </p:txBody>
      </p:sp>
      <p:cxnSp>
        <p:nvCxnSpPr>
          <p:cNvPr id="2" name="Straight Connector 1">
            <a:extLst>
              <a:ext uri="{FF2B5EF4-FFF2-40B4-BE49-F238E27FC236}">
                <a16:creationId xmlns:a16="http://schemas.microsoft.com/office/drawing/2014/main" id="{33CCE41D-4DC3-1494-A32A-1B73FEB7259A}"/>
              </a:ext>
            </a:extLst>
          </p:cNvPr>
          <p:cNvCxnSpPr>
            <a:cxnSpLocks/>
          </p:cNvCxnSpPr>
          <p:nvPr userDrawn="1"/>
        </p:nvCxnSpPr>
        <p:spPr>
          <a:xfrm>
            <a:off x="228600" y="1989439"/>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653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bsection Header Electricity">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descr="A black and white background&#10;&#10;Description automatically generated">
            <a:extLst>
              <a:ext uri="{FF2B5EF4-FFF2-40B4-BE49-F238E27FC236}">
                <a16:creationId xmlns:a16="http://schemas.microsoft.com/office/drawing/2014/main" id="{4D3553E9-A76D-0E2E-9CEA-B4ED334F696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7" name="Picture 26" descr="A building with a power line and a car&#10;&#10;Description automatically generated with medium confidence">
            <a:extLst>
              <a:ext uri="{FF2B5EF4-FFF2-40B4-BE49-F238E27FC236}">
                <a16:creationId xmlns:a16="http://schemas.microsoft.com/office/drawing/2014/main" id="{08EDEF88-8593-B646-0E38-81BE810F256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Date Placeholder 7">
            <a:extLst>
              <a:ext uri="{FF2B5EF4-FFF2-40B4-BE49-F238E27FC236}">
                <a16:creationId xmlns:a16="http://schemas.microsoft.com/office/drawing/2014/main" id="{774DEA08-50BD-2F69-ABA8-71A49E28D8FC}"/>
              </a:ext>
            </a:extLst>
          </p:cNvPr>
          <p:cNvSpPr>
            <a:spLocks noGrp="1"/>
          </p:cNvSpPr>
          <p:nvPr>
            <p:ph type="dt" sz="half" idx="10"/>
          </p:nvPr>
        </p:nvSpPr>
        <p:spPr/>
        <p:txBody>
          <a:bodyPr/>
          <a:lstStyle>
            <a:lvl1pPr>
              <a:defRPr>
                <a:solidFill>
                  <a:schemeClr val="bg1"/>
                </a:solidFill>
              </a:defRPr>
            </a:lvl1pPr>
          </a:lstStyle>
          <a:p>
            <a:fld id="{9351D819-FF1C-3841-B76C-29FFBA80C44B}" type="datetime4">
              <a:rPr lang="en-US" smtClean="0"/>
              <a:pPr/>
              <a:t>May 15, 2024</a:t>
            </a:fld>
            <a:endParaRPr lang="en-US"/>
          </a:p>
        </p:txBody>
      </p:sp>
      <p:sp>
        <p:nvSpPr>
          <p:cNvPr id="10" name="Footer Placeholder 9">
            <a:extLst>
              <a:ext uri="{FF2B5EF4-FFF2-40B4-BE49-F238E27FC236}">
                <a16:creationId xmlns:a16="http://schemas.microsoft.com/office/drawing/2014/main" id="{65DFEAFE-3F2C-5C04-2F83-F387388F0076}"/>
              </a:ext>
            </a:extLst>
          </p:cNvPr>
          <p:cNvSpPr>
            <a:spLocks noGrp="1"/>
          </p:cNvSpPr>
          <p:nvPr>
            <p:ph type="ftr" sz="quarter" idx="11"/>
          </p:nvPr>
        </p:nvSpPr>
        <p:spPr>
          <a:xfrm>
            <a:off x="4229100" y="6400800"/>
            <a:ext cx="2402288" cy="246741"/>
          </a:xfrm>
          <a:prstGeom prst="rect">
            <a:avLst/>
          </a:prstGeom>
        </p:spPr>
        <p:txBody>
          <a:bodyPr/>
          <a:lstStyle>
            <a:lvl1pPr>
              <a:defRPr>
                <a:solidFill>
                  <a:schemeClr val="bg1"/>
                </a:solidFill>
              </a:defRPr>
            </a:lvl1pPr>
          </a:lstStyle>
          <a:p>
            <a:endParaRPr lang="en-US" dirty="0"/>
          </a:p>
        </p:txBody>
      </p:sp>
      <p:sp>
        <p:nvSpPr>
          <p:cNvPr id="13" name="Slide Number Placeholder 12">
            <a:extLst>
              <a:ext uri="{FF2B5EF4-FFF2-40B4-BE49-F238E27FC236}">
                <a16:creationId xmlns:a16="http://schemas.microsoft.com/office/drawing/2014/main" id="{EA8E837B-C08B-6310-9C24-555A8DC181E8}"/>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dirty="0"/>
          </a:p>
        </p:txBody>
      </p:sp>
      <p:sp>
        <p:nvSpPr>
          <p:cNvPr id="17" name="TextBox 16">
            <a:extLst>
              <a:ext uri="{FF2B5EF4-FFF2-40B4-BE49-F238E27FC236}">
                <a16:creationId xmlns:a16="http://schemas.microsoft.com/office/drawing/2014/main" id="{80DAC003-8687-F293-2377-34F1FD7F8C45}"/>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2023 • Confidential</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1AD75F57-B927-D190-38B6-74C0EFF217C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15" name="Title 1">
            <a:extLst>
              <a:ext uri="{FF2B5EF4-FFF2-40B4-BE49-F238E27FC236}">
                <a16:creationId xmlns:a16="http://schemas.microsoft.com/office/drawing/2014/main" id="{8EE74BDA-A13F-78E2-D92D-5E815C1B2034}"/>
              </a:ext>
            </a:extLst>
          </p:cNvPr>
          <p:cNvSpPr>
            <a:spLocks noGrp="1"/>
          </p:cNvSpPr>
          <p:nvPr>
            <p:ph type="title"/>
          </p:nvPr>
        </p:nvSpPr>
        <p:spPr>
          <a:xfrm>
            <a:off x="228600" y="2234601"/>
            <a:ext cx="7696200" cy="878312"/>
          </a:xfrm>
        </p:spPr>
        <p:txBody>
          <a:bodyPr anchor="t" anchorCtr="0">
            <a:noAutofit/>
          </a:bodyPr>
          <a:lstStyle>
            <a:lvl1pPr>
              <a:lnSpc>
                <a:spcPct val="100000"/>
              </a:lnSpc>
              <a:defRPr sz="2800">
                <a:solidFill>
                  <a:schemeClr val="tx1"/>
                </a:solidFill>
              </a:defRPr>
            </a:lvl1pPr>
          </a:lstStyle>
          <a:p>
            <a:r>
              <a:rPr lang="en-US" dirty="0"/>
              <a:t>Click to edit Master title</a:t>
            </a:r>
          </a:p>
        </p:txBody>
      </p:sp>
      <p:sp>
        <p:nvSpPr>
          <p:cNvPr id="16" name="Text Placeholder 2">
            <a:extLst>
              <a:ext uri="{FF2B5EF4-FFF2-40B4-BE49-F238E27FC236}">
                <a16:creationId xmlns:a16="http://schemas.microsoft.com/office/drawing/2014/main" id="{907CF637-D93D-32CE-58A4-B19C18DA7EC3}"/>
              </a:ext>
            </a:extLst>
          </p:cNvPr>
          <p:cNvSpPr>
            <a:spLocks noGrp="1"/>
          </p:cNvSpPr>
          <p:nvPr>
            <p:ph type="body" idx="1"/>
          </p:nvPr>
        </p:nvSpPr>
        <p:spPr>
          <a:xfrm>
            <a:off x="228600" y="3130507"/>
            <a:ext cx="7696200" cy="637500"/>
          </a:xfrm>
        </p:spPr>
        <p:txBody>
          <a:bodyPr anchor="b" anchorCtr="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1600"/>
              </a:spcBef>
              <a:spcAft>
                <a:spcPts val="0"/>
              </a:spcAft>
              <a:buClr>
                <a:schemeClr val="tx1"/>
              </a:buClr>
              <a:buSzTx/>
              <a:buFont typeface="Arial" panose="020B0604020202020204" pitchFamily="34" charset="0"/>
              <a:buNone/>
              <a:tabLst/>
              <a:defRPr/>
            </a:pPr>
            <a:r>
              <a:rPr lang="en-US" dirty="0"/>
              <a:t>Click to edit Master text styles</a:t>
            </a:r>
          </a:p>
        </p:txBody>
      </p:sp>
      <p:cxnSp>
        <p:nvCxnSpPr>
          <p:cNvPr id="3" name="Straight Connector 2">
            <a:extLst>
              <a:ext uri="{FF2B5EF4-FFF2-40B4-BE49-F238E27FC236}">
                <a16:creationId xmlns:a16="http://schemas.microsoft.com/office/drawing/2014/main" id="{4FAAD291-C00D-AF10-B3BA-70E78C08A03B}"/>
              </a:ext>
            </a:extLst>
          </p:cNvPr>
          <p:cNvCxnSpPr>
            <a:cxnSpLocks/>
          </p:cNvCxnSpPr>
          <p:nvPr userDrawn="1"/>
        </p:nvCxnSpPr>
        <p:spPr>
          <a:xfrm>
            <a:off x="228600" y="1989439"/>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42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section Header Gas">
    <p:bg>
      <p:bgPr>
        <a:solidFill>
          <a:schemeClr val="bg1"/>
        </a:solidFill>
        <a:effectLst/>
      </p:bgPr>
    </p:bg>
    <p:spTree>
      <p:nvGrpSpPr>
        <p:cNvPr id="1" name=""/>
        <p:cNvGrpSpPr/>
        <p:nvPr/>
      </p:nvGrpSpPr>
      <p:grpSpPr>
        <a:xfrm>
          <a:off x="0" y="0"/>
          <a:ext cx="0" cy="0"/>
          <a:chOff x="0" y="0"/>
          <a:chExt cx="0" cy="0"/>
        </a:xfrm>
      </p:grpSpPr>
      <p:pic>
        <p:nvPicPr>
          <p:cNvPr id="2" name="Picture 1" descr="A black and white background&#10;&#10;Description automatically generated">
            <a:extLst>
              <a:ext uri="{FF2B5EF4-FFF2-40B4-BE49-F238E27FC236}">
                <a16:creationId xmlns:a16="http://schemas.microsoft.com/office/drawing/2014/main" id="{1456978C-1B2A-D6C1-BFC4-0C332D377959}"/>
              </a:ext>
            </a:extLst>
          </p:cNvPr>
          <p:cNvPicPr>
            <a:picLocks noChangeAspect="1"/>
          </p:cNvPicPr>
          <p:nvPr userDrawn="1"/>
        </p:nvPicPr>
        <p:blipFill>
          <a:blip r:embed="rId2"/>
          <a:stretch>
            <a:fillRect/>
          </a:stretch>
        </p:blipFill>
        <p:spPr>
          <a:xfrm>
            <a:off x="-26025" y="0"/>
            <a:ext cx="12192000" cy="6858000"/>
          </a:xfrm>
          <a:prstGeom prst="rect">
            <a:avLst/>
          </a:prstGeom>
        </p:spPr>
      </p:pic>
      <p:pic>
        <p:nvPicPr>
          <p:cNvPr id="21" name="Picture 20" descr="A graphic of a building&#10;&#10;Description automatically generated">
            <a:extLst>
              <a:ext uri="{FF2B5EF4-FFF2-40B4-BE49-F238E27FC236}">
                <a16:creationId xmlns:a16="http://schemas.microsoft.com/office/drawing/2014/main" id="{67A5399D-DB72-D732-26A2-B5F3FFDA4C5A}"/>
              </a:ext>
            </a:extLst>
          </p:cNvPr>
          <p:cNvPicPr>
            <a:picLocks noChangeAspect="1"/>
          </p:cNvPicPr>
          <p:nvPr userDrawn="1"/>
        </p:nvPicPr>
        <p:blipFill>
          <a:blip r:embed="rId3"/>
          <a:stretch>
            <a:fillRect/>
          </a:stretch>
        </p:blipFill>
        <p:spPr>
          <a:xfrm>
            <a:off x="-26025" y="-14639"/>
            <a:ext cx="12218025" cy="6872639"/>
          </a:xfrm>
          <a:prstGeom prst="rect">
            <a:avLst/>
          </a:prstGeom>
        </p:spPr>
      </p:pic>
      <p:sp>
        <p:nvSpPr>
          <p:cNvPr id="8" name="Date Placeholder 7">
            <a:extLst>
              <a:ext uri="{FF2B5EF4-FFF2-40B4-BE49-F238E27FC236}">
                <a16:creationId xmlns:a16="http://schemas.microsoft.com/office/drawing/2014/main" id="{774DEA08-50BD-2F69-ABA8-71A49E28D8FC}"/>
              </a:ext>
            </a:extLst>
          </p:cNvPr>
          <p:cNvSpPr>
            <a:spLocks noGrp="1"/>
          </p:cNvSpPr>
          <p:nvPr>
            <p:ph type="dt" sz="half" idx="10"/>
          </p:nvPr>
        </p:nvSpPr>
        <p:spPr/>
        <p:txBody>
          <a:bodyPr/>
          <a:lstStyle>
            <a:lvl1pPr>
              <a:defRPr>
                <a:solidFill>
                  <a:schemeClr val="bg1"/>
                </a:solidFill>
              </a:defRPr>
            </a:lvl1pPr>
          </a:lstStyle>
          <a:p>
            <a:fld id="{9351D819-FF1C-3841-B76C-29FFBA80C44B}" type="datetime4">
              <a:rPr lang="en-US" smtClean="0"/>
              <a:pPr/>
              <a:t>May 15, 2024</a:t>
            </a:fld>
            <a:endParaRPr lang="en-US"/>
          </a:p>
        </p:txBody>
      </p:sp>
      <p:sp>
        <p:nvSpPr>
          <p:cNvPr id="10" name="Footer Placeholder 9">
            <a:extLst>
              <a:ext uri="{FF2B5EF4-FFF2-40B4-BE49-F238E27FC236}">
                <a16:creationId xmlns:a16="http://schemas.microsoft.com/office/drawing/2014/main" id="{65DFEAFE-3F2C-5C04-2F83-F387388F0076}"/>
              </a:ext>
            </a:extLst>
          </p:cNvPr>
          <p:cNvSpPr>
            <a:spLocks noGrp="1"/>
          </p:cNvSpPr>
          <p:nvPr>
            <p:ph type="ftr" sz="quarter" idx="11"/>
          </p:nvPr>
        </p:nvSpPr>
        <p:spPr>
          <a:xfrm>
            <a:off x="4229100" y="6400800"/>
            <a:ext cx="2402288" cy="246741"/>
          </a:xfrm>
          <a:prstGeom prst="rect">
            <a:avLst/>
          </a:prstGeom>
        </p:spPr>
        <p:txBody>
          <a:bodyPr/>
          <a:lstStyle>
            <a:lvl1pPr>
              <a:defRPr>
                <a:solidFill>
                  <a:schemeClr val="bg1"/>
                </a:solidFill>
              </a:defRPr>
            </a:lvl1pPr>
          </a:lstStyle>
          <a:p>
            <a:endParaRPr lang="en-US" dirty="0"/>
          </a:p>
        </p:txBody>
      </p:sp>
      <p:sp>
        <p:nvSpPr>
          <p:cNvPr id="13" name="Slide Number Placeholder 12">
            <a:extLst>
              <a:ext uri="{FF2B5EF4-FFF2-40B4-BE49-F238E27FC236}">
                <a16:creationId xmlns:a16="http://schemas.microsoft.com/office/drawing/2014/main" id="{EA8E837B-C08B-6310-9C24-555A8DC181E8}"/>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dirty="0"/>
          </a:p>
        </p:txBody>
      </p:sp>
      <p:sp>
        <p:nvSpPr>
          <p:cNvPr id="17" name="TextBox 16">
            <a:extLst>
              <a:ext uri="{FF2B5EF4-FFF2-40B4-BE49-F238E27FC236}">
                <a16:creationId xmlns:a16="http://schemas.microsoft.com/office/drawing/2014/main" id="{80DAC003-8687-F293-2377-34F1FD7F8C45}"/>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2023 • Confidential</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1AD75F57-B927-D190-38B6-74C0EFF217C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6" name="Title 1">
            <a:extLst>
              <a:ext uri="{FF2B5EF4-FFF2-40B4-BE49-F238E27FC236}">
                <a16:creationId xmlns:a16="http://schemas.microsoft.com/office/drawing/2014/main" id="{95DC611A-9FE4-9CBB-C26B-EF8D745CC555}"/>
              </a:ext>
            </a:extLst>
          </p:cNvPr>
          <p:cNvSpPr>
            <a:spLocks noGrp="1"/>
          </p:cNvSpPr>
          <p:nvPr>
            <p:ph type="title"/>
          </p:nvPr>
        </p:nvSpPr>
        <p:spPr>
          <a:xfrm>
            <a:off x="228600" y="2234601"/>
            <a:ext cx="7696200" cy="878312"/>
          </a:xfrm>
        </p:spPr>
        <p:txBody>
          <a:bodyPr anchor="t" anchorCtr="0">
            <a:noAutofit/>
          </a:bodyPr>
          <a:lstStyle>
            <a:lvl1pPr>
              <a:lnSpc>
                <a:spcPct val="100000"/>
              </a:lnSpc>
              <a:defRPr sz="2800">
                <a:solidFill>
                  <a:schemeClr val="tx1"/>
                </a:solidFill>
              </a:defRPr>
            </a:lvl1pPr>
          </a:lstStyle>
          <a:p>
            <a:r>
              <a:rPr lang="en-US" dirty="0"/>
              <a:t>Click to edit Master title</a:t>
            </a:r>
          </a:p>
        </p:txBody>
      </p:sp>
      <p:sp>
        <p:nvSpPr>
          <p:cNvPr id="7" name="Text Placeholder 2">
            <a:extLst>
              <a:ext uri="{FF2B5EF4-FFF2-40B4-BE49-F238E27FC236}">
                <a16:creationId xmlns:a16="http://schemas.microsoft.com/office/drawing/2014/main" id="{C5424E82-B9BD-AD79-4C14-47E440AA88BE}"/>
              </a:ext>
            </a:extLst>
          </p:cNvPr>
          <p:cNvSpPr>
            <a:spLocks noGrp="1"/>
          </p:cNvSpPr>
          <p:nvPr>
            <p:ph type="body" idx="1"/>
          </p:nvPr>
        </p:nvSpPr>
        <p:spPr>
          <a:xfrm>
            <a:off x="228600" y="3130507"/>
            <a:ext cx="7696200" cy="637500"/>
          </a:xfrm>
        </p:spPr>
        <p:txBody>
          <a:bodyPr anchor="b" anchorCtr="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1600"/>
              </a:spcBef>
              <a:spcAft>
                <a:spcPts val="0"/>
              </a:spcAft>
              <a:buClr>
                <a:schemeClr val="tx1"/>
              </a:buClr>
              <a:buSzTx/>
              <a:buFont typeface="Arial" panose="020B0604020202020204" pitchFamily="34" charset="0"/>
              <a:buNone/>
              <a:tabLst/>
              <a:defRPr/>
            </a:pPr>
            <a:r>
              <a:rPr lang="en-US" dirty="0"/>
              <a:t>Click to edit Master text styles</a:t>
            </a:r>
          </a:p>
        </p:txBody>
      </p:sp>
      <p:cxnSp>
        <p:nvCxnSpPr>
          <p:cNvPr id="3" name="Straight Connector 2">
            <a:extLst>
              <a:ext uri="{FF2B5EF4-FFF2-40B4-BE49-F238E27FC236}">
                <a16:creationId xmlns:a16="http://schemas.microsoft.com/office/drawing/2014/main" id="{D23BF747-6856-41C8-73BD-B51C3DCB56E0}"/>
              </a:ext>
            </a:extLst>
          </p:cNvPr>
          <p:cNvCxnSpPr>
            <a:cxnSpLocks/>
          </p:cNvCxnSpPr>
          <p:nvPr userDrawn="1"/>
        </p:nvCxnSpPr>
        <p:spPr>
          <a:xfrm>
            <a:off x="228600" y="1989439"/>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802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bsection Header Water">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10;&#10;Description automatically generated">
            <a:extLst>
              <a:ext uri="{FF2B5EF4-FFF2-40B4-BE49-F238E27FC236}">
                <a16:creationId xmlns:a16="http://schemas.microsoft.com/office/drawing/2014/main" id="{EA43D2C4-EAC1-20C6-A987-55C59AA1DAF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building with a drop of water and a building in the background&#10;&#10;Description automatically generated with medium confidence">
            <a:extLst>
              <a:ext uri="{FF2B5EF4-FFF2-40B4-BE49-F238E27FC236}">
                <a16:creationId xmlns:a16="http://schemas.microsoft.com/office/drawing/2014/main" id="{056D08FA-FAB8-C050-D7E4-6F67A34FB5A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AAACB74-185C-8F67-8963-7B996414FD7C}"/>
              </a:ext>
            </a:extLst>
          </p:cNvPr>
          <p:cNvSpPr>
            <a:spLocks noGrp="1"/>
          </p:cNvSpPr>
          <p:nvPr>
            <p:ph type="title"/>
          </p:nvPr>
        </p:nvSpPr>
        <p:spPr>
          <a:xfrm>
            <a:off x="228600" y="2234601"/>
            <a:ext cx="7696200" cy="878312"/>
          </a:xfrm>
        </p:spPr>
        <p:txBody>
          <a:bodyPr anchor="t" anchorCtr="0">
            <a:noAutofit/>
          </a:bodyPr>
          <a:lstStyle>
            <a:lvl1pPr>
              <a:lnSpc>
                <a:spcPct val="100000"/>
              </a:lnSpc>
              <a:defRPr sz="2800">
                <a:solidFill>
                  <a:schemeClr val="tx1"/>
                </a:solidFill>
              </a:defRPr>
            </a:lvl1pPr>
          </a:lstStyle>
          <a:p>
            <a:r>
              <a:rPr lang="en-US" dirty="0"/>
              <a:t>Click to edit Master title</a:t>
            </a:r>
          </a:p>
        </p:txBody>
      </p:sp>
      <p:sp>
        <p:nvSpPr>
          <p:cNvPr id="3" name="Text Placeholder 2">
            <a:extLst>
              <a:ext uri="{FF2B5EF4-FFF2-40B4-BE49-F238E27FC236}">
                <a16:creationId xmlns:a16="http://schemas.microsoft.com/office/drawing/2014/main" id="{6779921D-72E0-630B-311D-4040581E2791}"/>
              </a:ext>
            </a:extLst>
          </p:cNvPr>
          <p:cNvSpPr>
            <a:spLocks noGrp="1"/>
          </p:cNvSpPr>
          <p:nvPr>
            <p:ph type="body" idx="1"/>
          </p:nvPr>
        </p:nvSpPr>
        <p:spPr>
          <a:xfrm>
            <a:off x="228600" y="3130507"/>
            <a:ext cx="7696200" cy="637500"/>
          </a:xfrm>
        </p:spPr>
        <p:txBody>
          <a:bodyPr anchor="b" anchorCtr="0">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1600"/>
              </a:spcBef>
              <a:spcAft>
                <a:spcPts val="0"/>
              </a:spcAft>
              <a:buClr>
                <a:schemeClr val="tx1"/>
              </a:buClr>
              <a:buSzTx/>
              <a:buFont typeface="Arial" panose="020B0604020202020204" pitchFamily="34" charset="0"/>
              <a:buNone/>
              <a:tabLst/>
              <a:defRPr/>
            </a:pPr>
            <a:r>
              <a:rPr lang="en-US" dirty="0"/>
              <a:t>Click to edit Master text styles</a:t>
            </a:r>
          </a:p>
        </p:txBody>
      </p:sp>
      <p:sp>
        <p:nvSpPr>
          <p:cNvPr id="8" name="Date Placeholder 7">
            <a:extLst>
              <a:ext uri="{FF2B5EF4-FFF2-40B4-BE49-F238E27FC236}">
                <a16:creationId xmlns:a16="http://schemas.microsoft.com/office/drawing/2014/main" id="{774DEA08-50BD-2F69-ABA8-71A49E28D8FC}"/>
              </a:ext>
            </a:extLst>
          </p:cNvPr>
          <p:cNvSpPr>
            <a:spLocks noGrp="1"/>
          </p:cNvSpPr>
          <p:nvPr>
            <p:ph type="dt" sz="half" idx="10"/>
          </p:nvPr>
        </p:nvSpPr>
        <p:spPr/>
        <p:txBody>
          <a:bodyPr/>
          <a:lstStyle>
            <a:lvl1pPr>
              <a:defRPr>
                <a:solidFill>
                  <a:schemeClr val="bg1"/>
                </a:solidFill>
              </a:defRPr>
            </a:lvl1pPr>
          </a:lstStyle>
          <a:p>
            <a:fld id="{9351D819-FF1C-3841-B76C-29FFBA80C44B}" type="datetime4">
              <a:rPr lang="en-US" smtClean="0"/>
              <a:pPr/>
              <a:t>May 15, 2024</a:t>
            </a:fld>
            <a:endParaRPr lang="en-US"/>
          </a:p>
        </p:txBody>
      </p:sp>
      <p:sp>
        <p:nvSpPr>
          <p:cNvPr id="10" name="Footer Placeholder 9">
            <a:extLst>
              <a:ext uri="{FF2B5EF4-FFF2-40B4-BE49-F238E27FC236}">
                <a16:creationId xmlns:a16="http://schemas.microsoft.com/office/drawing/2014/main" id="{65DFEAFE-3F2C-5C04-2F83-F387388F0076}"/>
              </a:ext>
            </a:extLst>
          </p:cNvPr>
          <p:cNvSpPr>
            <a:spLocks noGrp="1"/>
          </p:cNvSpPr>
          <p:nvPr>
            <p:ph type="ftr" sz="quarter" idx="11"/>
          </p:nvPr>
        </p:nvSpPr>
        <p:spPr>
          <a:xfrm>
            <a:off x="4229100" y="6400800"/>
            <a:ext cx="2402288" cy="246741"/>
          </a:xfrm>
          <a:prstGeom prst="rect">
            <a:avLst/>
          </a:prstGeom>
        </p:spPr>
        <p:txBody>
          <a:bodyPr/>
          <a:lstStyle>
            <a:lvl1pPr>
              <a:defRPr>
                <a:solidFill>
                  <a:schemeClr val="bg1"/>
                </a:solidFill>
              </a:defRPr>
            </a:lvl1pPr>
          </a:lstStyle>
          <a:p>
            <a:endParaRPr lang="en-US" dirty="0"/>
          </a:p>
        </p:txBody>
      </p:sp>
      <p:sp>
        <p:nvSpPr>
          <p:cNvPr id="13" name="Slide Number Placeholder 12">
            <a:extLst>
              <a:ext uri="{FF2B5EF4-FFF2-40B4-BE49-F238E27FC236}">
                <a16:creationId xmlns:a16="http://schemas.microsoft.com/office/drawing/2014/main" id="{EA8E837B-C08B-6310-9C24-555A8DC181E8}"/>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dirty="0"/>
          </a:p>
        </p:txBody>
      </p:sp>
      <p:sp>
        <p:nvSpPr>
          <p:cNvPr id="17" name="TextBox 16">
            <a:extLst>
              <a:ext uri="{FF2B5EF4-FFF2-40B4-BE49-F238E27FC236}">
                <a16:creationId xmlns:a16="http://schemas.microsoft.com/office/drawing/2014/main" id="{80DAC003-8687-F293-2377-34F1FD7F8C45}"/>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2023 • Confidential</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1AD75F57-B927-D190-38B6-74C0EFF217C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cxnSp>
        <p:nvCxnSpPr>
          <p:cNvPr id="5" name="Straight Connector 4">
            <a:extLst>
              <a:ext uri="{FF2B5EF4-FFF2-40B4-BE49-F238E27FC236}">
                <a16:creationId xmlns:a16="http://schemas.microsoft.com/office/drawing/2014/main" id="{6C446C07-D7F2-50CC-D3DB-C65E1AF67FEC}"/>
              </a:ext>
            </a:extLst>
          </p:cNvPr>
          <p:cNvCxnSpPr>
            <a:cxnSpLocks/>
          </p:cNvCxnSpPr>
          <p:nvPr userDrawn="1"/>
        </p:nvCxnSpPr>
        <p:spPr>
          <a:xfrm>
            <a:off x="228600" y="1989439"/>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085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2"/>
        </a:solidFill>
        <a:effectLst/>
      </p:bgPr>
    </p:bg>
    <p:spTree>
      <p:nvGrpSpPr>
        <p:cNvPr id="1" name=""/>
        <p:cNvGrpSpPr/>
        <p:nvPr/>
      </p:nvGrpSpPr>
      <p:grpSpPr>
        <a:xfrm>
          <a:off x="0" y="0"/>
          <a:ext cx="0" cy="0"/>
          <a:chOff x="0" y="0"/>
          <a:chExt cx="0" cy="0"/>
        </a:xfrm>
      </p:grpSpPr>
      <p:pic>
        <p:nvPicPr>
          <p:cNvPr id="11" name="Picture 10" descr="A sign with a logo on it&#10;&#10;Description automatically generated">
            <a:extLst>
              <a:ext uri="{FF2B5EF4-FFF2-40B4-BE49-F238E27FC236}">
                <a16:creationId xmlns:a16="http://schemas.microsoft.com/office/drawing/2014/main" id="{49BF43D7-9E56-54AD-64F2-50B29F45C7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Date Placeholder 18">
            <a:extLst>
              <a:ext uri="{FF2B5EF4-FFF2-40B4-BE49-F238E27FC236}">
                <a16:creationId xmlns:a16="http://schemas.microsoft.com/office/drawing/2014/main" id="{44CC2A1A-CBD5-14FA-D0D1-C5520503AD94}"/>
              </a:ext>
            </a:extLst>
          </p:cNvPr>
          <p:cNvSpPr>
            <a:spLocks noGrp="1"/>
          </p:cNvSpPr>
          <p:nvPr>
            <p:ph type="dt" sz="half" idx="10"/>
          </p:nvPr>
        </p:nvSpPr>
        <p:spPr/>
        <p:txBody>
          <a:bodyPr/>
          <a:lstStyle>
            <a:lvl1pPr>
              <a:defRPr>
                <a:solidFill>
                  <a:schemeClr val="bg1"/>
                </a:solidFill>
              </a:defRPr>
            </a:lvl1pPr>
          </a:lstStyle>
          <a:p>
            <a:fld id="{4C5AB2CC-BA0A-D64F-9376-4E058BF8FF41}" type="datetime4">
              <a:rPr lang="en-US" smtClean="0"/>
              <a:pPr/>
              <a:t>May 15, 2024</a:t>
            </a:fld>
            <a:endParaRPr lang="en-US" dirty="0"/>
          </a:p>
        </p:txBody>
      </p:sp>
      <p:sp>
        <p:nvSpPr>
          <p:cNvPr id="20" name="Footer Placeholder 19">
            <a:extLst>
              <a:ext uri="{FF2B5EF4-FFF2-40B4-BE49-F238E27FC236}">
                <a16:creationId xmlns:a16="http://schemas.microsoft.com/office/drawing/2014/main" id="{DD6E63EA-5488-7715-7095-2429B01D9B1A}"/>
              </a:ext>
            </a:extLst>
          </p:cNvPr>
          <p:cNvSpPr>
            <a:spLocks noGrp="1"/>
          </p:cNvSpPr>
          <p:nvPr>
            <p:ph type="ftr" sz="quarter" idx="11"/>
          </p:nvPr>
        </p:nvSpPr>
        <p:spPr>
          <a:xfrm>
            <a:off x="4229100" y="6400800"/>
            <a:ext cx="2402288" cy="246741"/>
          </a:xfrm>
          <a:prstGeom prst="rect">
            <a:avLst/>
          </a:prstGeom>
        </p:spPr>
        <p:txBody>
          <a:bodyPr/>
          <a:lstStyle>
            <a:lvl1pPr>
              <a:defRPr>
                <a:solidFill>
                  <a:schemeClr val="bg1"/>
                </a:solidFill>
              </a:defRPr>
            </a:lvl1pPr>
          </a:lstStyle>
          <a:p>
            <a:endParaRPr lang="en-US" dirty="0"/>
          </a:p>
        </p:txBody>
      </p:sp>
      <p:sp>
        <p:nvSpPr>
          <p:cNvPr id="21" name="Slide Number Placeholder 20">
            <a:extLst>
              <a:ext uri="{FF2B5EF4-FFF2-40B4-BE49-F238E27FC236}">
                <a16:creationId xmlns:a16="http://schemas.microsoft.com/office/drawing/2014/main" id="{73CA0FD9-A6C6-32A6-B3E4-88F0EC91A116}"/>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dirty="0"/>
          </a:p>
        </p:txBody>
      </p:sp>
      <p:sp>
        <p:nvSpPr>
          <p:cNvPr id="2" name="Title 1">
            <a:extLst>
              <a:ext uri="{FF2B5EF4-FFF2-40B4-BE49-F238E27FC236}">
                <a16:creationId xmlns:a16="http://schemas.microsoft.com/office/drawing/2014/main" id="{9E64DBCC-578F-B050-86C9-784386E935C2}"/>
              </a:ext>
            </a:extLst>
          </p:cNvPr>
          <p:cNvSpPr>
            <a:spLocks noGrp="1"/>
          </p:cNvSpPr>
          <p:nvPr>
            <p:ph type="title" hasCustomPrompt="1"/>
          </p:nvPr>
        </p:nvSpPr>
        <p:spPr>
          <a:xfrm>
            <a:off x="252982" y="1780631"/>
            <a:ext cx="7671814" cy="1467442"/>
          </a:xfrm>
        </p:spPr>
        <p:txBody>
          <a:bodyPr>
            <a:noAutofit/>
          </a:bodyPr>
          <a:lstStyle>
            <a:lvl1pPr>
              <a:lnSpc>
                <a:spcPts val="6000"/>
              </a:lnSpc>
              <a:defRPr sz="4400">
                <a:solidFill>
                  <a:schemeClr val="bg1"/>
                </a:solidFill>
              </a:defRPr>
            </a:lvl1pPr>
          </a:lstStyle>
          <a:p>
            <a:r>
              <a:rPr lang="en-US" dirty="0"/>
              <a:t>Thank you</a:t>
            </a:r>
          </a:p>
        </p:txBody>
      </p:sp>
      <p:sp>
        <p:nvSpPr>
          <p:cNvPr id="5" name="Subtitle 2">
            <a:extLst>
              <a:ext uri="{FF2B5EF4-FFF2-40B4-BE49-F238E27FC236}">
                <a16:creationId xmlns:a16="http://schemas.microsoft.com/office/drawing/2014/main" id="{858A509F-C6E5-5167-8542-7CCF1E099CEF}"/>
              </a:ext>
            </a:extLst>
          </p:cNvPr>
          <p:cNvSpPr>
            <a:spLocks noGrp="1"/>
          </p:cNvSpPr>
          <p:nvPr>
            <p:ph type="subTitle" idx="1" hasCustomPrompt="1"/>
          </p:nvPr>
        </p:nvSpPr>
        <p:spPr>
          <a:xfrm>
            <a:off x="252982" y="3557315"/>
            <a:ext cx="7671818" cy="793038"/>
          </a:xfrm>
        </p:spPr>
        <p:txBody>
          <a:bodyPr bIns="0" numCol="1" anchor="b" anchorCtr="0"/>
          <a:lstStyle>
            <a:lvl1pPr marL="0" indent="0" algn="l">
              <a:buFont typeface="+mj-l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email@copperlabs.com</a:t>
            </a:r>
            <a:endParaRPr lang="en-US" dirty="0"/>
          </a:p>
        </p:txBody>
      </p:sp>
      <p:cxnSp>
        <p:nvCxnSpPr>
          <p:cNvPr id="3" name="Straight Connector 2">
            <a:extLst>
              <a:ext uri="{FF2B5EF4-FFF2-40B4-BE49-F238E27FC236}">
                <a16:creationId xmlns:a16="http://schemas.microsoft.com/office/drawing/2014/main" id="{9AAF3B34-848E-E467-8B4F-A8B780B2B056}"/>
              </a:ext>
            </a:extLst>
          </p:cNvPr>
          <p:cNvCxnSpPr>
            <a:cxnSpLocks/>
          </p:cNvCxnSpPr>
          <p:nvPr userDrawn="1"/>
        </p:nvCxnSpPr>
        <p:spPr>
          <a:xfrm>
            <a:off x="228600" y="1598500"/>
            <a:ext cx="60728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71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bg1"/>
        </a:solidFill>
        <a:effectLst/>
      </p:bgPr>
    </p:bg>
    <p:spTree>
      <p:nvGrpSpPr>
        <p:cNvPr id="1" name=""/>
        <p:cNvGrpSpPr/>
        <p:nvPr/>
      </p:nvGrpSpPr>
      <p:grpSpPr>
        <a:xfrm>
          <a:off x="0" y="0"/>
          <a:ext cx="0" cy="0"/>
          <a:chOff x="0" y="0"/>
          <a:chExt cx="0" cy="0"/>
        </a:xfrm>
      </p:grpSpPr>
      <p:pic>
        <p:nvPicPr>
          <p:cNvPr id="9" name="Picture 8" descr="A graphic of a room with a view of a house and a green landscape&#10;&#10;Description automatically generated with medium confidence">
            <a:extLst>
              <a:ext uri="{FF2B5EF4-FFF2-40B4-BE49-F238E27FC236}">
                <a16:creationId xmlns:a16="http://schemas.microsoft.com/office/drawing/2014/main" id="{32CEE847-7AB6-CA88-A6B9-E8B93DB26C5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0414"/>
          <a:stretch/>
        </p:blipFill>
        <p:spPr>
          <a:xfrm>
            <a:off x="0" y="688180"/>
            <a:ext cx="12192000" cy="6172200"/>
          </a:xfrm>
          <a:prstGeom prst="rect">
            <a:avLst/>
          </a:prstGeom>
        </p:spPr>
      </p:pic>
      <p:sp>
        <p:nvSpPr>
          <p:cNvPr id="19" name="Date Placeholder 18">
            <a:extLst>
              <a:ext uri="{FF2B5EF4-FFF2-40B4-BE49-F238E27FC236}">
                <a16:creationId xmlns:a16="http://schemas.microsoft.com/office/drawing/2014/main" id="{44CC2A1A-CBD5-14FA-D0D1-C5520503AD94}"/>
              </a:ext>
            </a:extLst>
          </p:cNvPr>
          <p:cNvSpPr>
            <a:spLocks noGrp="1"/>
          </p:cNvSpPr>
          <p:nvPr>
            <p:ph type="dt" sz="half" idx="10"/>
          </p:nvPr>
        </p:nvSpPr>
        <p:spPr/>
        <p:txBody>
          <a:bodyPr/>
          <a:lstStyle>
            <a:lvl1pPr>
              <a:defRPr>
                <a:solidFill>
                  <a:schemeClr val="bg1"/>
                </a:solidFill>
              </a:defRPr>
            </a:lvl1pPr>
          </a:lstStyle>
          <a:p>
            <a:fld id="{4C5AB2CC-BA0A-D64F-9376-4E058BF8FF41}" type="datetime4">
              <a:rPr lang="en-US" smtClean="0"/>
              <a:pPr/>
              <a:t>May 15, 2024</a:t>
            </a:fld>
            <a:endParaRPr lang="en-US" dirty="0"/>
          </a:p>
        </p:txBody>
      </p:sp>
      <p:sp>
        <p:nvSpPr>
          <p:cNvPr id="20" name="Footer Placeholder 19">
            <a:extLst>
              <a:ext uri="{FF2B5EF4-FFF2-40B4-BE49-F238E27FC236}">
                <a16:creationId xmlns:a16="http://schemas.microsoft.com/office/drawing/2014/main" id="{DD6E63EA-5488-7715-7095-2429B01D9B1A}"/>
              </a:ext>
            </a:extLst>
          </p:cNvPr>
          <p:cNvSpPr>
            <a:spLocks noGrp="1"/>
          </p:cNvSpPr>
          <p:nvPr>
            <p:ph type="ftr" sz="quarter" idx="11"/>
          </p:nvPr>
        </p:nvSpPr>
        <p:spPr>
          <a:xfrm>
            <a:off x="4229100" y="6400800"/>
            <a:ext cx="2402288" cy="246741"/>
          </a:xfrm>
          <a:prstGeom prst="rect">
            <a:avLst/>
          </a:prstGeom>
        </p:spPr>
        <p:txBody>
          <a:bodyPr/>
          <a:lstStyle>
            <a:lvl1pPr>
              <a:defRPr>
                <a:solidFill>
                  <a:schemeClr val="bg1"/>
                </a:solidFill>
              </a:defRPr>
            </a:lvl1pPr>
          </a:lstStyle>
          <a:p>
            <a:endParaRPr lang="en-US" dirty="0"/>
          </a:p>
        </p:txBody>
      </p:sp>
      <p:sp>
        <p:nvSpPr>
          <p:cNvPr id="21" name="Slide Number Placeholder 20">
            <a:extLst>
              <a:ext uri="{FF2B5EF4-FFF2-40B4-BE49-F238E27FC236}">
                <a16:creationId xmlns:a16="http://schemas.microsoft.com/office/drawing/2014/main" id="{73CA0FD9-A6C6-32A6-B3E4-88F0EC91A116}"/>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dirty="0"/>
          </a:p>
        </p:txBody>
      </p:sp>
      <p:sp>
        <p:nvSpPr>
          <p:cNvPr id="2" name="Title 1">
            <a:extLst>
              <a:ext uri="{FF2B5EF4-FFF2-40B4-BE49-F238E27FC236}">
                <a16:creationId xmlns:a16="http://schemas.microsoft.com/office/drawing/2014/main" id="{9E64DBCC-578F-B050-86C9-784386E935C2}"/>
              </a:ext>
            </a:extLst>
          </p:cNvPr>
          <p:cNvSpPr>
            <a:spLocks noGrp="1"/>
          </p:cNvSpPr>
          <p:nvPr>
            <p:ph type="title" hasCustomPrompt="1"/>
          </p:nvPr>
        </p:nvSpPr>
        <p:spPr>
          <a:xfrm>
            <a:off x="228600" y="508960"/>
            <a:ext cx="7671814" cy="1467442"/>
          </a:xfrm>
        </p:spPr>
        <p:txBody>
          <a:bodyPr>
            <a:noAutofit/>
          </a:bodyPr>
          <a:lstStyle>
            <a:lvl1pPr>
              <a:lnSpc>
                <a:spcPts val="6000"/>
              </a:lnSpc>
              <a:defRPr sz="4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Thank you!</a:t>
            </a:r>
          </a:p>
        </p:txBody>
      </p:sp>
      <p:sp>
        <p:nvSpPr>
          <p:cNvPr id="5" name="Subtitle 2">
            <a:extLst>
              <a:ext uri="{FF2B5EF4-FFF2-40B4-BE49-F238E27FC236}">
                <a16:creationId xmlns:a16="http://schemas.microsoft.com/office/drawing/2014/main" id="{858A509F-C6E5-5167-8542-7CCF1E099CEF}"/>
              </a:ext>
            </a:extLst>
          </p:cNvPr>
          <p:cNvSpPr>
            <a:spLocks noGrp="1"/>
          </p:cNvSpPr>
          <p:nvPr>
            <p:ph type="subTitle" idx="1" hasCustomPrompt="1"/>
          </p:nvPr>
        </p:nvSpPr>
        <p:spPr>
          <a:xfrm>
            <a:off x="228596" y="1533160"/>
            <a:ext cx="7671818" cy="793038"/>
          </a:xfrm>
        </p:spPr>
        <p:txBody>
          <a:bodyPr bIns="0" numCol="1" anchor="b" anchorCtr="0"/>
          <a:lstStyle>
            <a:lvl1pPr marL="0" indent="0" algn="l">
              <a:buFont typeface="+mj-lt"/>
              <a:buNone/>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email@copperlabs.com</a:t>
            </a:r>
            <a:endParaRPr lang="en-US" dirty="0"/>
          </a:p>
        </p:txBody>
      </p:sp>
      <p:cxnSp>
        <p:nvCxnSpPr>
          <p:cNvPr id="3" name="Straight Connector 2">
            <a:extLst>
              <a:ext uri="{FF2B5EF4-FFF2-40B4-BE49-F238E27FC236}">
                <a16:creationId xmlns:a16="http://schemas.microsoft.com/office/drawing/2014/main" id="{9AAF3B34-848E-E467-8B4F-A8B780B2B056}"/>
              </a:ext>
            </a:extLst>
          </p:cNvPr>
          <p:cNvCxnSpPr>
            <a:cxnSpLocks/>
          </p:cNvCxnSpPr>
          <p:nvPr userDrawn="1"/>
        </p:nvCxnSpPr>
        <p:spPr>
          <a:xfrm>
            <a:off x="228600" y="1598500"/>
            <a:ext cx="60728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F4028B-0244-5082-14A6-C9D7DB236305}"/>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spTree>
    <p:extLst>
      <p:ext uri="{BB962C8B-B14F-4D97-AF65-F5344CB8AC3E}">
        <p14:creationId xmlns:p14="http://schemas.microsoft.com/office/powerpoint/2010/main" val="1293346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D6DA198-38D8-7F16-7869-8C6672443266}"/>
              </a:ext>
            </a:extLst>
          </p:cNvPr>
          <p:cNvSpPr>
            <a:spLocks noGrp="1"/>
          </p:cNvSpPr>
          <p:nvPr>
            <p:ph type="dt" sz="half" idx="10"/>
          </p:nvPr>
        </p:nvSpPr>
        <p:spPr/>
        <p:txBody>
          <a:bodyPr/>
          <a:lstStyle/>
          <a:p>
            <a:fld id="{E9C49062-B032-6949-A950-9987A1DCFF64}" type="datetime4">
              <a:rPr lang="en-US" smtClean="0"/>
              <a:t>May 15, 2024</a:t>
            </a:fld>
            <a:endParaRPr lang="en-US"/>
          </a:p>
        </p:txBody>
      </p:sp>
      <p:sp>
        <p:nvSpPr>
          <p:cNvPr id="6" name="Footer Placeholder 5">
            <a:extLst>
              <a:ext uri="{FF2B5EF4-FFF2-40B4-BE49-F238E27FC236}">
                <a16:creationId xmlns:a16="http://schemas.microsoft.com/office/drawing/2014/main" id="{6691820A-51A1-9F59-2059-0F548A972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4DDB3-852E-403B-4F40-19CDF22DE79B}"/>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12" name="Text Placeholder 3">
            <a:extLst>
              <a:ext uri="{FF2B5EF4-FFF2-40B4-BE49-F238E27FC236}">
                <a16:creationId xmlns:a16="http://schemas.microsoft.com/office/drawing/2014/main" id="{1FBA7C64-5314-555E-BBF1-06C7158EB4F7}"/>
              </a:ext>
            </a:extLst>
          </p:cNvPr>
          <p:cNvSpPr>
            <a:spLocks noGrp="1"/>
          </p:cNvSpPr>
          <p:nvPr>
            <p:ph type="body" sz="half" idx="2"/>
          </p:nvPr>
        </p:nvSpPr>
        <p:spPr>
          <a:xfrm>
            <a:off x="228601" y="2779459"/>
            <a:ext cx="7696193" cy="2618449"/>
          </a:xfrm>
        </p:spPr>
        <p:txBody>
          <a:bodyPr rIns="0" anchor="b" anchorCtr="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48EB1A5D-519D-4A09-2817-16937DE6B8DE}"/>
              </a:ext>
            </a:extLst>
          </p:cNvPr>
          <p:cNvCxnSpPr>
            <a:cxnSpLocks/>
          </p:cNvCxnSpPr>
          <p:nvPr userDrawn="1"/>
        </p:nvCxnSpPr>
        <p:spPr>
          <a:xfrm>
            <a:off x="232079" y="1113503"/>
            <a:ext cx="0" cy="428440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10">
            <a:extLst>
              <a:ext uri="{FF2B5EF4-FFF2-40B4-BE49-F238E27FC236}">
                <a16:creationId xmlns:a16="http://schemas.microsoft.com/office/drawing/2014/main" id="{2EC8813E-0356-E70C-5F0F-8F5DFE0B7214}"/>
              </a:ext>
            </a:extLst>
          </p:cNvPr>
          <p:cNvSpPr>
            <a:spLocks noGrp="1"/>
          </p:cNvSpPr>
          <p:nvPr>
            <p:ph type="title"/>
          </p:nvPr>
        </p:nvSpPr>
        <p:spPr>
          <a:xfrm>
            <a:off x="228600" y="1118688"/>
            <a:ext cx="11733555" cy="1325563"/>
          </a:xfrm>
        </p:spPr>
        <p:txBody>
          <a:bodyPr rIns="0">
            <a:noAutofit/>
          </a:bodyPr>
          <a:lstStyle/>
          <a:p>
            <a:r>
              <a:rPr lang="en-US" dirty="0"/>
              <a:t>Click to edit Master title style</a:t>
            </a:r>
          </a:p>
        </p:txBody>
      </p:sp>
    </p:spTree>
    <p:extLst>
      <p:ext uri="{BB962C8B-B14F-4D97-AF65-F5344CB8AC3E}">
        <p14:creationId xmlns:p14="http://schemas.microsoft.com/office/powerpoint/2010/main" val="150464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stimonial Lar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1522D20F-A80D-5543-8295-F8B0583A2B64}"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9" name="Straight Connector 8">
            <a:extLst>
              <a:ext uri="{FF2B5EF4-FFF2-40B4-BE49-F238E27FC236}">
                <a16:creationId xmlns:a16="http://schemas.microsoft.com/office/drawing/2014/main" id="{AD4153B2-C78D-D93F-BF4E-B0FC68057C50}"/>
              </a:ext>
            </a:extLst>
          </p:cNvPr>
          <p:cNvCxnSpPr>
            <a:cxnSpLocks/>
          </p:cNvCxnSpPr>
          <p:nvPr userDrawn="1"/>
        </p:nvCxnSpPr>
        <p:spPr>
          <a:xfrm>
            <a:off x="228600" y="2289487"/>
            <a:ext cx="0" cy="25290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0AA9E4-A3AE-930C-2904-45F19D841308}"/>
              </a:ext>
            </a:extLst>
          </p:cNvPr>
          <p:cNvSpPr txBox="1"/>
          <p:nvPr userDrawn="1"/>
        </p:nvSpPr>
        <p:spPr>
          <a:xfrm>
            <a:off x="228600" y="2099995"/>
            <a:ext cx="2156597" cy="861774"/>
          </a:xfrm>
          <a:prstGeom prst="rect">
            <a:avLst/>
          </a:prstGeom>
          <a:noFill/>
        </p:spPr>
        <p:txBody>
          <a:bodyPr wrap="square" rtlCol="0">
            <a:spAutoFit/>
          </a:bodyPr>
          <a:lstStyle/>
          <a:p>
            <a:r>
              <a:rPr lang="en-US" sz="5000" dirty="0">
                <a:latin typeface="+mj-lt"/>
              </a:rPr>
              <a:t>“</a:t>
            </a:r>
          </a:p>
        </p:txBody>
      </p:sp>
      <p:sp>
        <p:nvSpPr>
          <p:cNvPr id="7" name="Title Placeholder 1">
            <a:extLst>
              <a:ext uri="{FF2B5EF4-FFF2-40B4-BE49-F238E27FC236}">
                <a16:creationId xmlns:a16="http://schemas.microsoft.com/office/drawing/2014/main" id="{BFA678CC-4789-5181-073C-430D9C745DA1}"/>
              </a:ext>
            </a:extLst>
          </p:cNvPr>
          <p:cNvSpPr>
            <a:spLocks noGrp="1"/>
          </p:cNvSpPr>
          <p:nvPr>
            <p:ph type="title" hasCustomPrompt="1"/>
          </p:nvPr>
        </p:nvSpPr>
        <p:spPr>
          <a:xfrm>
            <a:off x="372374" y="2270234"/>
            <a:ext cx="9789544" cy="1886952"/>
          </a:xfrm>
          <a:prstGeom prst="rect">
            <a:avLst/>
          </a:prstGeom>
        </p:spPr>
        <p:txBody>
          <a:bodyPr vert="horz" lIns="228600" tIns="0" rIns="228600" bIns="0" rtlCol="0" anchor="t" anchorCtr="0">
            <a:noAutofit/>
          </a:bodyPr>
          <a:lstStyle>
            <a:lvl1pPr>
              <a:defRPr/>
            </a:lvl1pPr>
          </a:lstStyle>
          <a:p>
            <a:r>
              <a:rPr lang="en-US" dirty="0"/>
              <a:t>Quote.”</a:t>
            </a:r>
          </a:p>
        </p:txBody>
      </p:sp>
      <p:sp>
        <p:nvSpPr>
          <p:cNvPr id="6" name="Text Placeholder 11">
            <a:extLst>
              <a:ext uri="{FF2B5EF4-FFF2-40B4-BE49-F238E27FC236}">
                <a16:creationId xmlns:a16="http://schemas.microsoft.com/office/drawing/2014/main" id="{5CC0BB34-793F-963F-CB8A-08B7F3A4420F}"/>
              </a:ext>
            </a:extLst>
          </p:cNvPr>
          <p:cNvSpPr>
            <a:spLocks noGrp="1"/>
          </p:cNvSpPr>
          <p:nvPr>
            <p:ph type="body" sz="quarter" idx="14" hasCustomPrompt="1"/>
          </p:nvPr>
        </p:nvSpPr>
        <p:spPr>
          <a:xfrm>
            <a:off x="643843" y="4537576"/>
            <a:ext cx="7563985" cy="369332"/>
          </a:xfrm>
        </p:spPr>
        <p:txBody>
          <a:bodyPr anchor="b" anchorCtr="0">
            <a:noAutofit/>
          </a:bodyPr>
          <a:lstStyle>
            <a:lvl1pPr marL="0" indent="0">
              <a:buNone/>
              <a:defRPr sz="2000"/>
            </a:lvl1pPr>
          </a:lstStyle>
          <a:p>
            <a:pPr marL="0" indent="0">
              <a:buNone/>
            </a:pPr>
            <a:r>
              <a:rPr lang="en-US" dirty="0"/>
              <a:t>First &amp; Last Name, Title or Role</a:t>
            </a:r>
          </a:p>
        </p:txBody>
      </p:sp>
      <p:sp>
        <p:nvSpPr>
          <p:cNvPr id="11" name="TextBox 10">
            <a:extLst>
              <a:ext uri="{FF2B5EF4-FFF2-40B4-BE49-F238E27FC236}">
                <a16:creationId xmlns:a16="http://schemas.microsoft.com/office/drawing/2014/main" id="{9040E9CE-64AB-0331-BA1B-52E984F33468}"/>
              </a:ext>
            </a:extLst>
          </p:cNvPr>
          <p:cNvSpPr txBox="1"/>
          <p:nvPr userDrawn="1"/>
        </p:nvSpPr>
        <p:spPr>
          <a:xfrm>
            <a:off x="228600" y="4554833"/>
            <a:ext cx="2156597" cy="400110"/>
          </a:xfrm>
          <a:prstGeom prst="rect">
            <a:avLst/>
          </a:prstGeom>
          <a:noFill/>
        </p:spPr>
        <p:txBody>
          <a:bodyPr wrap="square" rtlCol="0" anchor="b" anchorCtr="0">
            <a:spAutoFit/>
          </a:bodyPr>
          <a:lstStyle/>
          <a:p>
            <a:r>
              <a:rPr lang="en-US" sz="2000" dirty="0">
                <a:latin typeface="+mj-lt"/>
              </a:rPr>
              <a:t>—</a:t>
            </a:r>
          </a:p>
        </p:txBody>
      </p:sp>
    </p:spTree>
    <p:extLst>
      <p:ext uri="{BB962C8B-B14F-4D97-AF65-F5344CB8AC3E}">
        <p14:creationId xmlns:p14="http://schemas.microsoft.com/office/powerpoint/2010/main" val="1162365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stimonial Smal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2672F40B-D3F9-F745-B3B2-612A8B70BFF4}"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9" name="Straight Connector 8">
            <a:extLst>
              <a:ext uri="{FF2B5EF4-FFF2-40B4-BE49-F238E27FC236}">
                <a16:creationId xmlns:a16="http://schemas.microsoft.com/office/drawing/2014/main" id="{AD4153B2-C78D-D93F-BF4E-B0FC68057C50}"/>
              </a:ext>
            </a:extLst>
          </p:cNvPr>
          <p:cNvCxnSpPr>
            <a:cxnSpLocks/>
          </p:cNvCxnSpPr>
          <p:nvPr userDrawn="1"/>
        </p:nvCxnSpPr>
        <p:spPr>
          <a:xfrm>
            <a:off x="228600" y="2000194"/>
            <a:ext cx="0" cy="2686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EAA50A6-AC12-AB4C-919F-9C3123F1FB57}"/>
              </a:ext>
            </a:extLst>
          </p:cNvPr>
          <p:cNvSpPr txBox="1"/>
          <p:nvPr userDrawn="1"/>
        </p:nvSpPr>
        <p:spPr>
          <a:xfrm>
            <a:off x="228600" y="1880173"/>
            <a:ext cx="2156597" cy="523220"/>
          </a:xfrm>
          <a:prstGeom prst="rect">
            <a:avLst/>
          </a:prstGeom>
          <a:noFill/>
        </p:spPr>
        <p:txBody>
          <a:bodyPr wrap="square" rtlCol="0">
            <a:spAutoFit/>
          </a:bodyPr>
          <a:lstStyle/>
          <a:p>
            <a:r>
              <a:rPr lang="en-US" sz="2800" dirty="0">
                <a:latin typeface="+mj-lt"/>
              </a:rPr>
              <a:t>“</a:t>
            </a:r>
          </a:p>
        </p:txBody>
      </p:sp>
      <p:sp>
        <p:nvSpPr>
          <p:cNvPr id="26" name="Subtitle 2">
            <a:extLst>
              <a:ext uri="{FF2B5EF4-FFF2-40B4-BE49-F238E27FC236}">
                <a16:creationId xmlns:a16="http://schemas.microsoft.com/office/drawing/2014/main" id="{A9F591B0-B9AC-7689-D28A-B8C9FCE293E7}"/>
              </a:ext>
            </a:extLst>
          </p:cNvPr>
          <p:cNvSpPr>
            <a:spLocks noGrp="1"/>
          </p:cNvSpPr>
          <p:nvPr>
            <p:ph type="subTitle" idx="1" hasCustomPrompt="1"/>
          </p:nvPr>
        </p:nvSpPr>
        <p:spPr>
          <a:xfrm>
            <a:off x="478972" y="1931190"/>
            <a:ext cx="7445823" cy="2303425"/>
          </a:xfrm>
        </p:spPr>
        <p:txBody>
          <a:bodyPr wrap="square" numCol="1" anchor="t" anchorCtr="0">
            <a:noAutofit/>
          </a:bodyPr>
          <a:lstStyle>
            <a:lvl1pPr marL="0" indent="0" algn="l">
              <a:buFont typeface="+mj-lt"/>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a:t>
            </a:r>
          </a:p>
        </p:txBody>
      </p:sp>
      <p:sp>
        <p:nvSpPr>
          <p:cNvPr id="2" name="TextBox 1">
            <a:extLst>
              <a:ext uri="{FF2B5EF4-FFF2-40B4-BE49-F238E27FC236}">
                <a16:creationId xmlns:a16="http://schemas.microsoft.com/office/drawing/2014/main" id="{D96462F3-2F94-E8E6-ED60-16FC51941535}"/>
              </a:ext>
            </a:extLst>
          </p:cNvPr>
          <p:cNvSpPr txBox="1"/>
          <p:nvPr userDrawn="1"/>
        </p:nvSpPr>
        <p:spPr>
          <a:xfrm>
            <a:off x="228600" y="4439260"/>
            <a:ext cx="2156597" cy="400110"/>
          </a:xfrm>
          <a:prstGeom prst="rect">
            <a:avLst/>
          </a:prstGeom>
          <a:noFill/>
        </p:spPr>
        <p:txBody>
          <a:bodyPr wrap="square" rtlCol="0">
            <a:spAutoFit/>
          </a:bodyPr>
          <a:lstStyle/>
          <a:p>
            <a:r>
              <a:rPr lang="en-US" sz="2000" dirty="0">
                <a:latin typeface="+mj-lt"/>
              </a:rPr>
              <a:t>—</a:t>
            </a:r>
          </a:p>
        </p:txBody>
      </p:sp>
      <p:sp>
        <p:nvSpPr>
          <p:cNvPr id="6" name="Text Placeholder 11">
            <a:extLst>
              <a:ext uri="{FF2B5EF4-FFF2-40B4-BE49-F238E27FC236}">
                <a16:creationId xmlns:a16="http://schemas.microsoft.com/office/drawing/2014/main" id="{92484CD5-D5CB-B984-CCEA-692A1186FF4D}"/>
              </a:ext>
            </a:extLst>
          </p:cNvPr>
          <p:cNvSpPr>
            <a:spLocks noGrp="1"/>
          </p:cNvSpPr>
          <p:nvPr>
            <p:ph type="body" sz="quarter" idx="15" hasCustomPrompt="1"/>
          </p:nvPr>
        </p:nvSpPr>
        <p:spPr>
          <a:xfrm>
            <a:off x="643842" y="4434703"/>
            <a:ext cx="7563985" cy="369332"/>
          </a:xfrm>
        </p:spPr>
        <p:txBody>
          <a:bodyPr anchor="b" anchorCtr="0">
            <a:noAutofit/>
          </a:bodyPr>
          <a:lstStyle>
            <a:lvl1pPr marL="0" indent="0">
              <a:buNone/>
              <a:defRPr sz="2000"/>
            </a:lvl1pPr>
          </a:lstStyle>
          <a:p>
            <a:pPr marL="0" indent="0">
              <a:buNone/>
            </a:pPr>
            <a:r>
              <a:rPr lang="en-US" dirty="0"/>
              <a:t>First &amp; Last Name, Title or Role</a:t>
            </a:r>
          </a:p>
        </p:txBody>
      </p:sp>
    </p:spTree>
    <p:extLst>
      <p:ext uri="{BB962C8B-B14F-4D97-AF65-F5344CB8AC3E}">
        <p14:creationId xmlns:p14="http://schemas.microsoft.com/office/powerpoint/2010/main" val="362803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6D758-0C13-CE75-0B7B-C676301755D2}"/>
              </a:ext>
            </a:extLst>
          </p:cNvPr>
          <p:cNvSpPr>
            <a:spLocks noGrp="1"/>
          </p:cNvSpPr>
          <p:nvPr>
            <p:ph type="dt" sz="half" idx="10"/>
          </p:nvPr>
        </p:nvSpPr>
        <p:spPr/>
        <p:txBody>
          <a:bodyPr/>
          <a:lstStyle/>
          <a:p>
            <a:fld id="{6B0C36AA-5885-174C-B113-E54B8EEF7F2D}" type="datetime4">
              <a:rPr lang="en-US" smtClean="0"/>
              <a:t>May 15, 2024</a:t>
            </a:fld>
            <a:endParaRPr lang="en-US"/>
          </a:p>
        </p:txBody>
      </p:sp>
      <p:sp>
        <p:nvSpPr>
          <p:cNvPr id="3" name="Footer Placeholder 2">
            <a:extLst>
              <a:ext uri="{FF2B5EF4-FFF2-40B4-BE49-F238E27FC236}">
                <a16:creationId xmlns:a16="http://schemas.microsoft.com/office/drawing/2014/main" id="{09EF5A4F-4635-D1E0-5E3D-A5A317F2A8CE}"/>
              </a:ext>
            </a:extLst>
          </p:cNvPr>
          <p:cNvSpPr>
            <a:spLocks noGrp="1"/>
          </p:cNvSpPr>
          <p:nvPr>
            <p:ph type="ftr" sz="quarter" idx="11"/>
          </p:nvPr>
        </p:nvSpPr>
        <p:spPr>
          <a:xfrm>
            <a:off x="4229100" y="6400800"/>
            <a:ext cx="2402288" cy="24674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40D862-63FD-F020-AFFB-AC92AB43A937}"/>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5" name="Straight Connector 4">
            <a:extLst>
              <a:ext uri="{FF2B5EF4-FFF2-40B4-BE49-F238E27FC236}">
                <a16:creationId xmlns:a16="http://schemas.microsoft.com/office/drawing/2014/main" id="{2E2E8967-D571-4023-848B-3C9C235D8271}"/>
              </a:ext>
            </a:extLst>
          </p:cNvPr>
          <p:cNvCxnSpPr>
            <a:cxnSpLocks/>
          </p:cNvCxnSpPr>
          <p:nvPr userDrawn="1"/>
        </p:nvCxnSpPr>
        <p:spPr>
          <a:xfrm flipH="1">
            <a:off x="228600" y="6172200"/>
            <a:ext cx="11734800" cy="0"/>
          </a:xfrm>
          <a:prstGeom prst="line">
            <a:avLst/>
          </a:prstGeom>
          <a:ln w="12700">
            <a:solidFill>
              <a:srgbClr val="C7C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551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imonial Large w/ Photo">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DF8B3010-A346-E404-6322-6699F38963B6}"/>
              </a:ext>
            </a:extLst>
          </p:cNvPr>
          <p:cNvSpPr/>
          <p:nvPr userDrawn="1"/>
        </p:nvSpPr>
        <p:spPr>
          <a:xfrm>
            <a:off x="381536" y="4357941"/>
            <a:ext cx="524829" cy="524831"/>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10">
            <a:extLst>
              <a:ext uri="{FF2B5EF4-FFF2-40B4-BE49-F238E27FC236}">
                <a16:creationId xmlns:a16="http://schemas.microsoft.com/office/drawing/2014/main" id="{1CF2CC60-B487-47AB-ED61-B3CBAA767470}"/>
              </a:ext>
            </a:extLst>
          </p:cNvPr>
          <p:cNvSpPr>
            <a:spLocks noGrp="1"/>
          </p:cNvSpPr>
          <p:nvPr>
            <p:ph type="pic" sz="quarter" idx="13"/>
          </p:nvPr>
        </p:nvSpPr>
        <p:spPr>
          <a:xfrm>
            <a:off x="381535" y="4357941"/>
            <a:ext cx="524830" cy="524831"/>
          </a:xfrm>
          <a:custGeom>
            <a:avLst/>
            <a:gdLst>
              <a:gd name="connsiteX0" fmla="*/ 1309524 w 2619048"/>
              <a:gd name="connsiteY0" fmla="*/ 0 h 2619048"/>
              <a:gd name="connsiteX1" fmla="*/ 2619048 w 2619048"/>
              <a:gd name="connsiteY1" fmla="*/ 1309524 h 2619048"/>
              <a:gd name="connsiteX2" fmla="*/ 1309524 w 2619048"/>
              <a:gd name="connsiteY2" fmla="*/ 2619048 h 2619048"/>
              <a:gd name="connsiteX3" fmla="*/ 0 w 2619048"/>
              <a:gd name="connsiteY3" fmla="*/ 1309524 h 2619048"/>
              <a:gd name="connsiteX4" fmla="*/ 1309524 w 2619048"/>
              <a:gd name="connsiteY4" fmla="*/ 0 h 261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048" h="2619048">
                <a:moveTo>
                  <a:pt x="1309524" y="0"/>
                </a:moveTo>
                <a:cubicBezTo>
                  <a:pt x="2032754" y="0"/>
                  <a:pt x="2619048" y="586294"/>
                  <a:pt x="2619048" y="1309524"/>
                </a:cubicBezTo>
                <a:cubicBezTo>
                  <a:pt x="2619048" y="2032754"/>
                  <a:pt x="2032754" y="2619048"/>
                  <a:pt x="1309524" y="2619048"/>
                </a:cubicBezTo>
                <a:cubicBezTo>
                  <a:pt x="586294" y="2619048"/>
                  <a:pt x="0" y="2032754"/>
                  <a:pt x="0" y="1309524"/>
                </a:cubicBezTo>
                <a:cubicBezTo>
                  <a:pt x="0" y="586294"/>
                  <a:pt x="586294" y="0"/>
                  <a:pt x="1309524" y="0"/>
                </a:cubicBezTo>
                <a:close/>
              </a:path>
            </a:pathLst>
          </a:custGeom>
          <a:solidFill>
            <a:schemeClr val="bg1"/>
          </a:solidFill>
          <a:ln>
            <a:solidFill>
              <a:srgbClr val="C7C9CA"/>
            </a:solidFill>
          </a:ln>
          <a:effectLst>
            <a:outerShdw blurRad="127000" dist="101600" dir="5400000" algn="t" rotWithShape="0">
              <a:prstClr val="black">
                <a:alpha val="15000"/>
              </a:prstClr>
            </a:outerShdw>
          </a:effectLst>
        </p:spPr>
        <p:txBody>
          <a:bodyPr wrap="square" anchor="ctr" anchorCtr="0">
            <a:noAutofit/>
          </a:bodyPr>
          <a:lstStyle>
            <a:lvl1pPr algn="ctr">
              <a:defRPr sz="600">
                <a:solidFill>
                  <a:srgbClr val="C7C9CA"/>
                </a:solidFill>
              </a:defRPr>
            </a:lvl1pPr>
          </a:lstStyle>
          <a:p>
            <a:endParaRPr lang="en-US" dirty="0"/>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0262DDF1-A018-764A-A5B7-3FF0397FE064}"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9" name="Straight Connector 8">
            <a:extLst>
              <a:ext uri="{FF2B5EF4-FFF2-40B4-BE49-F238E27FC236}">
                <a16:creationId xmlns:a16="http://schemas.microsoft.com/office/drawing/2014/main" id="{AD4153B2-C78D-D93F-BF4E-B0FC68057C50}"/>
              </a:ext>
            </a:extLst>
          </p:cNvPr>
          <p:cNvCxnSpPr>
            <a:cxnSpLocks/>
          </p:cNvCxnSpPr>
          <p:nvPr userDrawn="1"/>
        </p:nvCxnSpPr>
        <p:spPr>
          <a:xfrm>
            <a:off x="228600" y="2438400"/>
            <a:ext cx="0" cy="2323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0AA9E4-A3AE-930C-2904-45F19D841308}"/>
              </a:ext>
            </a:extLst>
          </p:cNvPr>
          <p:cNvSpPr txBox="1"/>
          <p:nvPr userDrawn="1"/>
        </p:nvSpPr>
        <p:spPr>
          <a:xfrm>
            <a:off x="228600" y="2223297"/>
            <a:ext cx="2156597" cy="861774"/>
          </a:xfrm>
          <a:prstGeom prst="rect">
            <a:avLst/>
          </a:prstGeom>
          <a:noFill/>
        </p:spPr>
        <p:txBody>
          <a:bodyPr wrap="square" rtlCol="0">
            <a:spAutoFit/>
          </a:bodyPr>
          <a:lstStyle/>
          <a:p>
            <a:r>
              <a:rPr lang="en-US" sz="5000" dirty="0">
                <a:latin typeface="+mj-lt"/>
              </a:rPr>
              <a:t>“</a:t>
            </a:r>
          </a:p>
        </p:txBody>
      </p:sp>
      <p:sp>
        <p:nvSpPr>
          <p:cNvPr id="7" name="Title Placeholder 1">
            <a:extLst>
              <a:ext uri="{FF2B5EF4-FFF2-40B4-BE49-F238E27FC236}">
                <a16:creationId xmlns:a16="http://schemas.microsoft.com/office/drawing/2014/main" id="{BFA678CC-4789-5181-073C-430D9C745DA1}"/>
              </a:ext>
            </a:extLst>
          </p:cNvPr>
          <p:cNvSpPr>
            <a:spLocks noGrp="1"/>
          </p:cNvSpPr>
          <p:nvPr>
            <p:ph type="title" hasCustomPrompt="1"/>
          </p:nvPr>
        </p:nvSpPr>
        <p:spPr>
          <a:xfrm>
            <a:off x="372374" y="2393536"/>
            <a:ext cx="9789544" cy="1886952"/>
          </a:xfrm>
          <a:prstGeom prst="rect">
            <a:avLst/>
          </a:prstGeom>
        </p:spPr>
        <p:txBody>
          <a:bodyPr vert="horz" lIns="228600" tIns="0" rIns="228600" bIns="0" rtlCol="0" anchor="t" anchorCtr="0">
            <a:noAutofit/>
          </a:bodyPr>
          <a:lstStyle>
            <a:lvl1pPr>
              <a:defRPr/>
            </a:lvl1pPr>
          </a:lstStyle>
          <a:p>
            <a:r>
              <a:rPr lang="en-US" dirty="0"/>
              <a:t>Quote.”</a:t>
            </a:r>
          </a:p>
        </p:txBody>
      </p:sp>
      <p:sp>
        <p:nvSpPr>
          <p:cNvPr id="6" name="Text Placeholder 11">
            <a:extLst>
              <a:ext uri="{FF2B5EF4-FFF2-40B4-BE49-F238E27FC236}">
                <a16:creationId xmlns:a16="http://schemas.microsoft.com/office/drawing/2014/main" id="{C4433082-3993-F05B-6850-6EAEAC629129}"/>
              </a:ext>
            </a:extLst>
          </p:cNvPr>
          <p:cNvSpPr>
            <a:spLocks noGrp="1"/>
          </p:cNvSpPr>
          <p:nvPr>
            <p:ph type="body" sz="quarter" idx="15" hasCustomPrompt="1"/>
          </p:nvPr>
        </p:nvSpPr>
        <p:spPr>
          <a:xfrm>
            <a:off x="1412820" y="4455043"/>
            <a:ext cx="7506475" cy="369332"/>
          </a:xfrm>
        </p:spPr>
        <p:txBody>
          <a:bodyPr anchor="ctr" anchorCtr="0">
            <a:noAutofit/>
          </a:bodyPr>
          <a:lstStyle>
            <a:lvl1pPr marL="0" indent="0">
              <a:buNone/>
              <a:defRPr sz="2000"/>
            </a:lvl1pPr>
          </a:lstStyle>
          <a:p>
            <a:pPr marL="0" indent="0">
              <a:buNone/>
            </a:pPr>
            <a:r>
              <a:rPr lang="en-US" dirty="0"/>
              <a:t>First &amp; Last Name, Title or Role</a:t>
            </a:r>
          </a:p>
        </p:txBody>
      </p:sp>
      <p:sp>
        <p:nvSpPr>
          <p:cNvPr id="8" name="TextBox 7">
            <a:extLst>
              <a:ext uri="{FF2B5EF4-FFF2-40B4-BE49-F238E27FC236}">
                <a16:creationId xmlns:a16="http://schemas.microsoft.com/office/drawing/2014/main" id="{F1AD63C1-FA52-FC21-AE8C-D59E1E1DAD22}"/>
              </a:ext>
            </a:extLst>
          </p:cNvPr>
          <p:cNvSpPr txBox="1"/>
          <p:nvPr userDrawn="1"/>
        </p:nvSpPr>
        <p:spPr>
          <a:xfrm>
            <a:off x="946777" y="4440550"/>
            <a:ext cx="2156597" cy="400110"/>
          </a:xfrm>
          <a:prstGeom prst="rect">
            <a:avLst/>
          </a:prstGeom>
          <a:noFill/>
        </p:spPr>
        <p:txBody>
          <a:bodyPr wrap="square" rtlCol="0">
            <a:spAutoFit/>
          </a:bodyPr>
          <a:lstStyle/>
          <a:p>
            <a:r>
              <a:rPr lang="en-US" sz="2000" dirty="0">
                <a:latin typeface="+mj-lt"/>
              </a:rPr>
              <a:t>—</a:t>
            </a:r>
          </a:p>
        </p:txBody>
      </p:sp>
    </p:spTree>
    <p:extLst>
      <p:ext uri="{BB962C8B-B14F-4D97-AF65-F5344CB8AC3E}">
        <p14:creationId xmlns:p14="http://schemas.microsoft.com/office/powerpoint/2010/main" val="3015191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stimonial Small w/ Photo">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6050F12-6A12-C5AD-0040-CA05A62949F8}"/>
              </a:ext>
            </a:extLst>
          </p:cNvPr>
          <p:cNvSpPr/>
          <p:nvPr userDrawn="1"/>
        </p:nvSpPr>
        <p:spPr>
          <a:xfrm>
            <a:off x="381535" y="4357941"/>
            <a:ext cx="524830" cy="524831"/>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0">
            <a:extLst>
              <a:ext uri="{FF2B5EF4-FFF2-40B4-BE49-F238E27FC236}">
                <a16:creationId xmlns:a16="http://schemas.microsoft.com/office/drawing/2014/main" id="{ACB3F629-3847-8913-76B9-AE68E7981740}"/>
              </a:ext>
            </a:extLst>
          </p:cNvPr>
          <p:cNvSpPr>
            <a:spLocks noGrp="1"/>
          </p:cNvSpPr>
          <p:nvPr>
            <p:ph type="pic" sz="quarter" idx="13"/>
          </p:nvPr>
        </p:nvSpPr>
        <p:spPr>
          <a:xfrm>
            <a:off x="381535" y="4357941"/>
            <a:ext cx="524830" cy="524831"/>
          </a:xfrm>
          <a:custGeom>
            <a:avLst/>
            <a:gdLst>
              <a:gd name="connsiteX0" fmla="*/ 1309524 w 2619048"/>
              <a:gd name="connsiteY0" fmla="*/ 0 h 2619048"/>
              <a:gd name="connsiteX1" fmla="*/ 2619048 w 2619048"/>
              <a:gd name="connsiteY1" fmla="*/ 1309524 h 2619048"/>
              <a:gd name="connsiteX2" fmla="*/ 1309524 w 2619048"/>
              <a:gd name="connsiteY2" fmla="*/ 2619048 h 2619048"/>
              <a:gd name="connsiteX3" fmla="*/ 0 w 2619048"/>
              <a:gd name="connsiteY3" fmla="*/ 1309524 h 2619048"/>
              <a:gd name="connsiteX4" fmla="*/ 1309524 w 2619048"/>
              <a:gd name="connsiteY4" fmla="*/ 0 h 261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048" h="2619048">
                <a:moveTo>
                  <a:pt x="1309524" y="0"/>
                </a:moveTo>
                <a:cubicBezTo>
                  <a:pt x="2032754" y="0"/>
                  <a:pt x="2619048" y="586294"/>
                  <a:pt x="2619048" y="1309524"/>
                </a:cubicBezTo>
                <a:cubicBezTo>
                  <a:pt x="2619048" y="2032754"/>
                  <a:pt x="2032754" y="2619048"/>
                  <a:pt x="1309524" y="2619048"/>
                </a:cubicBezTo>
                <a:cubicBezTo>
                  <a:pt x="586294" y="2619048"/>
                  <a:pt x="0" y="2032754"/>
                  <a:pt x="0" y="1309524"/>
                </a:cubicBezTo>
                <a:cubicBezTo>
                  <a:pt x="0" y="586294"/>
                  <a:pt x="586294" y="0"/>
                  <a:pt x="1309524" y="0"/>
                </a:cubicBezTo>
                <a:close/>
              </a:path>
            </a:pathLst>
          </a:custGeom>
          <a:solidFill>
            <a:schemeClr val="bg1"/>
          </a:solidFill>
          <a:ln>
            <a:solidFill>
              <a:srgbClr val="C7C9CA"/>
            </a:solidFill>
          </a:ln>
          <a:effectLst>
            <a:outerShdw blurRad="127000" dist="101600" dir="5400000" algn="t" rotWithShape="0">
              <a:prstClr val="black">
                <a:alpha val="15000"/>
              </a:prstClr>
            </a:outerShdw>
          </a:effectLst>
        </p:spPr>
        <p:txBody>
          <a:bodyPr wrap="square" anchor="ctr" anchorCtr="0">
            <a:noAutofit/>
          </a:bodyPr>
          <a:lstStyle>
            <a:lvl1pPr algn="ctr">
              <a:defRPr sz="600">
                <a:solidFill>
                  <a:srgbClr val="C7C9CA"/>
                </a:solidFill>
              </a:defRPr>
            </a:lvl1pPr>
          </a:lstStyle>
          <a:p>
            <a:endParaRPr lang="en-US" dirty="0"/>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A7DF8DC3-84A4-5948-AC12-BF5EEBF6BE7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26" name="Straight Connector 25">
            <a:extLst>
              <a:ext uri="{FF2B5EF4-FFF2-40B4-BE49-F238E27FC236}">
                <a16:creationId xmlns:a16="http://schemas.microsoft.com/office/drawing/2014/main" id="{9E0B6E8E-8221-4AD8-4347-B0732BD54010}"/>
              </a:ext>
            </a:extLst>
          </p:cNvPr>
          <p:cNvCxnSpPr>
            <a:cxnSpLocks/>
          </p:cNvCxnSpPr>
          <p:nvPr userDrawn="1"/>
        </p:nvCxnSpPr>
        <p:spPr>
          <a:xfrm>
            <a:off x="228600" y="2047335"/>
            <a:ext cx="0" cy="270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6039DF-9FFD-1689-298C-1DCA9117CFC2}"/>
              </a:ext>
            </a:extLst>
          </p:cNvPr>
          <p:cNvSpPr txBox="1"/>
          <p:nvPr userDrawn="1"/>
        </p:nvSpPr>
        <p:spPr>
          <a:xfrm>
            <a:off x="228600" y="1912015"/>
            <a:ext cx="2156597" cy="523220"/>
          </a:xfrm>
          <a:prstGeom prst="rect">
            <a:avLst/>
          </a:prstGeom>
          <a:noFill/>
        </p:spPr>
        <p:txBody>
          <a:bodyPr wrap="square" rtlCol="0">
            <a:spAutoFit/>
          </a:bodyPr>
          <a:lstStyle/>
          <a:p>
            <a:r>
              <a:rPr lang="en-US" sz="2800" dirty="0">
                <a:latin typeface="+mj-lt"/>
              </a:rPr>
              <a:t>“</a:t>
            </a:r>
          </a:p>
        </p:txBody>
      </p:sp>
      <p:sp>
        <p:nvSpPr>
          <p:cNvPr id="38" name="Subtitle 2">
            <a:extLst>
              <a:ext uri="{FF2B5EF4-FFF2-40B4-BE49-F238E27FC236}">
                <a16:creationId xmlns:a16="http://schemas.microsoft.com/office/drawing/2014/main" id="{C5E4564E-5EEB-78C4-7BAF-CD99A4904D41}"/>
              </a:ext>
            </a:extLst>
          </p:cNvPr>
          <p:cNvSpPr>
            <a:spLocks noGrp="1"/>
          </p:cNvSpPr>
          <p:nvPr>
            <p:ph type="subTitle" idx="1" hasCustomPrompt="1"/>
          </p:nvPr>
        </p:nvSpPr>
        <p:spPr>
          <a:xfrm>
            <a:off x="471714" y="1992528"/>
            <a:ext cx="7453085" cy="2303425"/>
          </a:xfrm>
        </p:spPr>
        <p:txBody>
          <a:bodyPr wrap="square" numCol="1" anchor="t" anchorCtr="0">
            <a:noAutofit/>
          </a:bodyPr>
          <a:lstStyle>
            <a:lvl1pPr marL="0" indent="0" algn="l">
              <a:buFont typeface="+mj-lt"/>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a:t>
            </a:r>
          </a:p>
        </p:txBody>
      </p:sp>
      <p:sp>
        <p:nvSpPr>
          <p:cNvPr id="2" name="Text Placeholder 11">
            <a:extLst>
              <a:ext uri="{FF2B5EF4-FFF2-40B4-BE49-F238E27FC236}">
                <a16:creationId xmlns:a16="http://schemas.microsoft.com/office/drawing/2014/main" id="{892FCC98-7DE6-9B8F-A9A2-189FD57AC337}"/>
              </a:ext>
            </a:extLst>
          </p:cNvPr>
          <p:cNvSpPr>
            <a:spLocks noGrp="1"/>
          </p:cNvSpPr>
          <p:nvPr>
            <p:ph type="body" sz="quarter" idx="15" hasCustomPrompt="1"/>
          </p:nvPr>
        </p:nvSpPr>
        <p:spPr>
          <a:xfrm>
            <a:off x="1412820" y="4455043"/>
            <a:ext cx="7506475" cy="369332"/>
          </a:xfrm>
        </p:spPr>
        <p:txBody>
          <a:bodyPr anchor="ctr" anchorCtr="0">
            <a:noAutofit/>
          </a:bodyPr>
          <a:lstStyle>
            <a:lvl1pPr marL="0" indent="0">
              <a:buNone/>
              <a:defRPr sz="2000"/>
            </a:lvl1pPr>
          </a:lstStyle>
          <a:p>
            <a:pPr marL="0" indent="0">
              <a:buNone/>
            </a:pPr>
            <a:r>
              <a:rPr lang="en-US" dirty="0"/>
              <a:t>First &amp; Last Name, Title or Role</a:t>
            </a:r>
          </a:p>
        </p:txBody>
      </p:sp>
      <p:sp>
        <p:nvSpPr>
          <p:cNvPr id="6" name="TextBox 5">
            <a:extLst>
              <a:ext uri="{FF2B5EF4-FFF2-40B4-BE49-F238E27FC236}">
                <a16:creationId xmlns:a16="http://schemas.microsoft.com/office/drawing/2014/main" id="{447024BF-5093-2C68-4E66-7C32E9AC724D}"/>
              </a:ext>
            </a:extLst>
          </p:cNvPr>
          <p:cNvSpPr txBox="1"/>
          <p:nvPr userDrawn="1"/>
        </p:nvSpPr>
        <p:spPr>
          <a:xfrm>
            <a:off x="946777" y="4440550"/>
            <a:ext cx="2156597" cy="400110"/>
          </a:xfrm>
          <a:prstGeom prst="rect">
            <a:avLst/>
          </a:prstGeom>
          <a:noFill/>
        </p:spPr>
        <p:txBody>
          <a:bodyPr wrap="square" rtlCol="0">
            <a:spAutoFit/>
          </a:bodyPr>
          <a:lstStyle/>
          <a:p>
            <a:r>
              <a:rPr lang="en-US" sz="2000" dirty="0">
                <a:latin typeface="+mj-lt"/>
              </a:rPr>
              <a:t>—</a:t>
            </a:r>
          </a:p>
        </p:txBody>
      </p:sp>
    </p:spTree>
    <p:extLst>
      <p:ext uri="{BB962C8B-B14F-4D97-AF65-F5344CB8AC3E}">
        <p14:creationId xmlns:p14="http://schemas.microsoft.com/office/powerpoint/2010/main" val="46777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stimonial Large w/ Photo alt 2">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E6D94BA-8288-4660-8C4B-CF62A64BFC62}"/>
              </a:ext>
            </a:extLst>
          </p:cNvPr>
          <p:cNvSpPr/>
          <p:nvPr userDrawn="1"/>
        </p:nvSpPr>
        <p:spPr>
          <a:xfrm>
            <a:off x="729090" y="2000194"/>
            <a:ext cx="2686825" cy="2686825"/>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0AB98F67-3DB6-AE4D-A70A-190AC767A3AB}"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9" name="Straight Connector 8">
            <a:extLst>
              <a:ext uri="{FF2B5EF4-FFF2-40B4-BE49-F238E27FC236}">
                <a16:creationId xmlns:a16="http://schemas.microsoft.com/office/drawing/2014/main" id="{AD4153B2-C78D-D93F-BF4E-B0FC68057C50}"/>
              </a:ext>
            </a:extLst>
          </p:cNvPr>
          <p:cNvCxnSpPr>
            <a:cxnSpLocks/>
          </p:cNvCxnSpPr>
          <p:nvPr userDrawn="1"/>
        </p:nvCxnSpPr>
        <p:spPr>
          <a:xfrm>
            <a:off x="4229100" y="2000194"/>
            <a:ext cx="0" cy="2686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0">
            <a:extLst>
              <a:ext uri="{FF2B5EF4-FFF2-40B4-BE49-F238E27FC236}">
                <a16:creationId xmlns:a16="http://schemas.microsoft.com/office/drawing/2014/main" id="{5F250AFC-0411-BA8A-CF53-38922004793C}"/>
              </a:ext>
            </a:extLst>
          </p:cNvPr>
          <p:cNvSpPr>
            <a:spLocks noGrp="1"/>
          </p:cNvSpPr>
          <p:nvPr>
            <p:ph type="pic" sz="quarter" idx="13"/>
          </p:nvPr>
        </p:nvSpPr>
        <p:spPr>
          <a:xfrm>
            <a:off x="729094" y="2000194"/>
            <a:ext cx="2686820" cy="2686825"/>
          </a:xfrm>
          <a:custGeom>
            <a:avLst/>
            <a:gdLst>
              <a:gd name="connsiteX0" fmla="*/ 1309524 w 2619048"/>
              <a:gd name="connsiteY0" fmla="*/ 0 h 2619048"/>
              <a:gd name="connsiteX1" fmla="*/ 2619048 w 2619048"/>
              <a:gd name="connsiteY1" fmla="*/ 1309524 h 2619048"/>
              <a:gd name="connsiteX2" fmla="*/ 1309524 w 2619048"/>
              <a:gd name="connsiteY2" fmla="*/ 2619048 h 2619048"/>
              <a:gd name="connsiteX3" fmla="*/ 0 w 2619048"/>
              <a:gd name="connsiteY3" fmla="*/ 1309524 h 2619048"/>
              <a:gd name="connsiteX4" fmla="*/ 1309524 w 2619048"/>
              <a:gd name="connsiteY4" fmla="*/ 0 h 261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048" h="2619048">
                <a:moveTo>
                  <a:pt x="1309524" y="0"/>
                </a:moveTo>
                <a:cubicBezTo>
                  <a:pt x="2032754" y="0"/>
                  <a:pt x="2619048" y="586294"/>
                  <a:pt x="2619048" y="1309524"/>
                </a:cubicBezTo>
                <a:cubicBezTo>
                  <a:pt x="2619048" y="2032754"/>
                  <a:pt x="2032754" y="2619048"/>
                  <a:pt x="1309524" y="2619048"/>
                </a:cubicBezTo>
                <a:cubicBezTo>
                  <a:pt x="586294" y="2619048"/>
                  <a:pt x="0" y="2032754"/>
                  <a:pt x="0" y="1309524"/>
                </a:cubicBezTo>
                <a:cubicBezTo>
                  <a:pt x="0" y="586294"/>
                  <a:pt x="586294" y="0"/>
                  <a:pt x="1309524" y="0"/>
                </a:cubicBezTo>
                <a:close/>
              </a:path>
            </a:pathLst>
          </a:custGeom>
          <a:solidFill>
            <a:schemeClr val="bg1"/>
          </a:solidFill>
          <a:ln>
            <a:solidFill>
              <a:srgbClr val="C7C9CA"/>
            </a:solidFill>
          </a:ln>
          <a:effectLst>
            <a:outerShdw blurRad="127000" dist="101600" dir="5400000" algn="t" rotWithShape="0">
              <a:prstClr val="black">
                <a:alpha val="15000"/>
              </a:prstClr>
            </a:outerShdw>
          </a:effectLst>
        </p:spPr>
        <p:txBody>
          <a:bodyPr wrap="square" anchor="ctr" anchorCtr="0">
            <a:noAutofit/>
          </a:bodyPr>
          <a:lstStyle>
            <a:lvl1pPr algn="ctr">
              <a:defRPr sz="2000">
                <a:solidFill>
                  <a:srgbClr val="C7C9CA"/>
                </a:solidFill>
              </a:defRPr>
            </a:lvl1pPr>
          </a:lstStyle>
          <a:p>
            <a:endParaRPr lang="en-US" dirty="0"/>
          </a:p>
        </p:txBody>
      </p:sp>
      <p:sp>
        <p:nvSpPr>
          <p:cNvPr id="2" name="TextBox 1">
            <a:extLst>
              <a:ext uri="{FF2B5EF4-FFF2-40B4-BE49-F238E27FC236}">
                <a16:creationId xmlns:a16="http://schemas.microsoft.com/office/drawing/2014/main" id="{05D589ED-FB33-467D-8034-B85CAE3DDC32}"/>
              </a:ext>
            </a:extLst>
          </p:cNvPr>
          <p:cNvSpPr txBox="1"/>
          <p:nvPr userDrawn="1"/>
        </p:nvSpPr>
        <p:spPr>
          <a:xfrm>
            <a:off x="4229100" y="1795192"/>
            <a:ext cx="2156597" cy="861774"/>
          </a:xfrm>
          <a:prstGeom prst="rect">
            <a:avLst/>
          </a:prstGeom>
          <a:noFill/>
        </p:spPr>
        <p:txBody>
          <a:bodyPr wrap="square" rtlCol="0">
            <a:spAutoFit/>
          </a:bodyPr>
          <a:lstStyle/>
          <a:p>
            <a:r>
              <a:rPr lang="en-US" sz="5000" dirty="0">
                <a:latin typeface="+mj-lt"/>
              </a:rPr>
              <a:t>“</a:t>
            </a:r>
          </a:p>
        </p:txBody>
      </p:sp>
      <p:sp>
        <p:nvSpPr>
          <p:cNvPr id="6" name="Title Placeholder 1">
            <a:extLst>
              <a:ext uri="{FF2B5EF4-FFF2-40B4-BE49-F238E27FC236}">
                <a16:creationId xmlns:a16="http://schemas.microsoft.com/office/drawing/2014/main" id="{2086C869-7286-99C0-A567-2CE126898955}"/>
              </a:ext>
            </a:extLst>
          </p:cNvPr>
          <p:cNvSpPr>
            <a:spLocks noGrp="1"/>
          </p:cNvSpPr>
          <p:nvPr>
            <p:ph type="title" hasCustomPrompt="1"/>
          </p:nvPr>
        </p:nvSpPr>
        <p:spPr>
          <a:xfrm>
            <a:off x="4390576" y="1965431"/>
            <a:ext cx="7572823" cy="1886952"/>
          </a:xfrm>
          <a:prstGeom prst="rect">
            <a:avLst/>
          </a:prstGeom>
        </p:spPr>
        <p:txBody>
          <a:bodyPr vert="horz" lIns="228600" tIns="0" rIns="228600" bIns="0" rtlCol="0" anchor="t" anchorCtr="0">
            <a:noAutofit/>
          </a:bodyPr>
          <a:lstStyle>
            <a:lvl1pPr>
              <a:defRPr/>
            </a:lvl1pPr>
          </a:lstStyle>
          <a:p>
            <a:r>
              <a:rPr lang="en-US" dirty="0"/>
              <a:t>Quote.”</a:t>
            </a:r>
          </a:p>
        </p:txBody>
      </p:sp>
      <p:sp>
        <p:nvSpPr>
          <p:cNvPr id="7" name="TextBox 6">
            <a:extLst>
              <a:ext uri="{FF2B5EF4-FFF2-40B4-BE49-F238E27FC236}">
                <a16:creationId xmlns:a16="http://schemas.microsoft.com/office/drawing/2014/main" id="{4028D041-6A93-2D17-900C-1337EB80E332}"/>
              </a:ext>
            </a:extLst>
          </p:cNvPr>
          <p:cNvSpPr txBox="1"/>
          <p:nvPr userDrawn="1"/>
        </p:nvSpPr>
        <p:spPr>
          <a:xfrm>
            <a:off x="4229100" y="4388460"/>
            <a:ext cx="2156597" cy="400110"/>
          </a:xfrm>
          <a:prstGeom prst="rect">
            <a:avLst/>
          </a:prstGeom>
          <a:noFill/>
        </p:spPr>
        <p:txBody>
          <a:bodyPr wrap="square" rtlCol="0" anchor="b" anchorCtr="0">
            <a:spAutoFit/>
          </a:bodyPr>
          <a:lstStyle/>
          <a:p>
            <a:r>
              <a:rPr lang="en-US" sz="2000" dirty="0">
                <a:latin typeface="+mj-lt"/>
              </a:rPr>
              <a:t>—</a:t>
            </a:r>
          </a:p>
        </p:txBody>
      </p:sp>
      <p:sp>
        <p:nvSpPr>
          <p:cNvPr id="8" name="Text Placeholder 11">
            <a:extLst>
              <a:ext uri="{FF2B5EF4-FFF2-40B4-BE49-F238E27FC236}">
                <a16:creationId xmlns:a16="http://schemas.microsoft.com/office/drawing/2014/main" id="{4181CBA9-9167-2240-C2E9-B1D2531641EB}"/>
              </a:ext>
            </a:extLst>
          </p:cNvPr>
          <p:cNvSpPr>
            <a:spLocks noGrp="1"/>
          </p:cNvSpPr>
          <p:nvPr>
            <p:ph type="body" sz="quarter" idx="15" hasCustomPrompt="1"/>
          </p:nvPr>
        </p:nvSpPr>
        <p:spPr>
          <a:xfrm>
            <a:off x="4731429" y="4371203"/>
            <a:ext cx="7602085" cy="369332"/>
          </a:xfrm>
        </p:spPr>
        <p:txBody>
          <a:bodyPr anchor="b" anchorCtr="0">
            <a:noAutofit/>
          </a:bodyPr>
          <a:lstStyle>
            <a:lvl1pPr marL="0" indent="0">
              <a:buNone/>
              <a:defRPr sz="2000"/>
            </a:lvl1pPr>
          </a:lstStyle>
          <a:p>
            <a:pPr marL="0" indent="0">
              <a:buNone/>
            </a:pPr>
            <a:r>
              <a:rPr lang="en-US" dirty="0"/>
              <a:t>First &amp; Last Name, Title or Role</a:t>
            </a:r>
          </a:p>
        </p:txBody>
      </p:sp>
    </p:spTree>
    <p:extLst>
      <p:ext uri="{BB962C8B-B14F-4D97-AF65-F5344CB8AC3E}">
        <p14:creationId xmlns:p14="http://schemas.microsoft.com/office/powerpoint/2010/main" val="2558597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stimonial Small w/ Photo alt 2">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E6D94BA-8288-4660-8C4B-CF62A64BFC62}"/>
              </a:ext>
            </a:extLst>
          </p:cNvPr>
          <p:cNvSpPr/>
          <p:nvPr userDrawn="1"/>
        </p:nvSpPr>
        <p:spPr>
          <a:xfrm>
            <a:off x="729090" y="2000194"/>
            <a:ext cx="2686825" cy="2686825"/>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EFF6BF7A-3641-F04F-9674-E48AE3234F29}"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9" name="Straight Connector 8">
            <a:extLst>
              <a:ext uri="{FF2B5EF4-FFF2-40B4-BE49-F238E27FC236}">
                <a16:creationId xmlns:a16="http://schemas.microsoft.com/office/drawing/2014/main" id="{AD4153B2-C78D-D93F-BF4E-B0FC68057C50}"/>
              </a:ext>
            </a:extLst>
          </p:cNvPr>
          <p:cNvCxnSpPr>
            <a:cxnSpLocks/>
          </p:cNvCxnSpPr>
          <p:nvPr userDrawn="1"/>
        </p:nvCxnSpPr>
        <p:spPr>
          <a:xfrm>
            <a:off x="4229100" y="2000194"/>
            <a:ext cx="0" cy="2686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EAA50A6-AC12-AB4C-919F-9C3123F1FB57}"/>
              </a:ext>
            </a:extLst>
          </p:cNvPr>
          <p:cNvSpPr txBox="1"/>
          <p:nvPr userDrawn="1"/>
        </p:nvSpPr>
        <p:spPr>
          <a:xfrm>
            <a:off x="4229100" y="1880173"/>
            <a:ext cx="2156597" cy="523220"/>
          </a:xfrm>
          <a:prstGeom prst="rect">
            <a:avLst/>
          </a:prstGeom>
          <a:noFill/>
        </p:spPr>
        <p:txBody>
          <a:bodyPr wrap="square" rtlCol="0">
            <a:spAutoFit/>
          </a:bodyPr>
          <a:lstStyle/>
          <a:p>
            <a:r>
              <a:rPr lang="en-US" sz="2800" dirty="0">
                <a:latin typeface="+mj-lt"/>
              </a:rPr>
              <a:t>“</a:t>
            </a:r>
          </a:p>
        </p:txBody>
      </p:sp>
      <p:sp>
        <p:nvSpPr>
          <p:cNvPr id="26" name="Subtitle 2">
            <a:extLst>
              <a:ext uri="{FF2B5EF4-FFF2-40B4-BE49-F238E27FC236}">
                <a16:creationId xmlns:a16="http://schemas.microsoft.com/office/drawing/2014/main" id="{A9F591B0-B9AC-7689-D28A-B8C9FCE293E7}"/>
              </a:ext>
            </a:extLst>
          </p:cNvPr>
          <p:cNvSpPr>
            <a:spLocks noGrp="1"/>
          </p:cNvSpPr>
          <p:nvPr>
            <p:ph type="subTitle" idx="1" hasCustomPrompt="1"/>
          </p:nvPr>
        </p:nvSpPr>
        <p:spPr>
          <a:xfrm>
            <a:off x="4463142" y="1960686"/>
            <a:ext cx="7500257" cy="2303425"/>
          </a:xfrm>
        </p:spPr>
        <p:txBody>
          <a:bodyPr wrap="square" numCol="1" anchor="t" anchorCtr="0">
            <a:noAutofit/>
          </a:bodyPr>
          <a:lstStyle>
            <a:lvl1pPr marL="0" indent="0" algn="l">
              <a:buFont typeface="+mj-lt"/>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a:t>
            </a:r>
          </a:p>
        </p:txBody>
      </p:sp>
      <p:sp>
        <p:nvSpPr>
          <p:cNvPr id="15" name="Picture Placeholder 10">
            <a:extLst>
              <a:ext uri="{FF2B5EF4-FFF2-40B4-BE49-F238E27FC236}">
                <a16:creationId xmlns:a16="http://schemas.microsoft.com/office/drawing/2014/main" id="{5F250AFC-0411-BA8A-CF53-38922004793C}"/>
              </a:ext>
            </a:extLst>
          </p:cNvPr>
          <p:cNvSpPr>
            <a:spLocks noGrp="1"/>
          </p:cNvSpPr>
          <p:nvPr>
            <p:ph type="pic" sz="quarter" idx="13"/>
          </p:nvPr>
        </p:nvSpPr>
        <p:spPr>
          <a:xfrm>
            <a:off x="729094" y="2000194"/>
            <a:ext cx="2686820" cy="2686825"/>
          </a:xfrm>
          <a:custGeom>
            <a:avLst/>
            <a:gdLst>
              <a:gd name="connsiteX0" fmla="*/ 1309524 w 2619048"/>
              <a:gd name="connsiteY0" fmla="*/ 0 h 2619048"/>
              <a:gd name="connsiteX1" fmla="*/ 2619048 w 2619048"/>
              <a:gd name="connsiteY1" fmla="*/ 1309524 h 2619048"/>
              <a:gd name="connsiteX2" fmla="*/ 1309524 w 2619048"/>
              <a:gd name="connsiteY2" fmla="*/ 2619048 h 2619048"/>
              <a:gd name="connsiteX3" fmla="*/ 0 w 2619048"/>
              <a:gd name="connsiteY3" fmla="*/ 1309524 h 2619048"/>
              <a:gd name="connsiteX4" fmla="*/ 1309524 w 2619048"/>
              <a:gd name="connsiteY4" fmla="*/ 0 h 261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048" h="2619048">
                <a:moveTo>
                  <a:pt x="1309524" y="0"/>
                </a:moveTo>
                <a:cubicBezTo>
                  <a:pt x="2032754" y="0"/>
                  <a:pt x="2619048" y="586294"/>
                  <a:pt x="2619048" y="1309524"/>
                </a:cubicBezTo>
                <a:cubicBezTo>
                  <a:pt x="2619048" y="2032754"/>
                  <a:pt x="2032754" y="2619048"/>
                  <a:pt x="1309524" y="2619048"/>
                </a:cubicBezTo>
                <a:cubicBezTo>
                  <a:pt x="586294" y="2619048"/>
                  <a:pt x="0" y="2032754"/>
                  <a:pt x="0" y="1309524"/>
                </a:cubicBezTo>
                <a:cubicBezTo>
                  <a:pt x="0" y="586294"/>
                  <a:pt x="586294" y="0"/>
                  <a:pt x="1309524" y="0"/>
                </a:cubicBezTo>
                <a:close/>
              </a:path>
            </a:pathLst>
          </a:custGeom>
          <a:solidFill>
            <a:schemeClr val="bg1"/>
          </a:solidFill>
          <a:ln>
            <a:solidFill>
              <a:srgbClr val="C7C9CA"/>
            </a:solidFill>
          </a:ln>
          <a:effectLst>
            <a:outerShdw blurRad="127000" dist="101600" dir="5400000" algn="t" rotWithShape="0">
              <a:prstClr val="black">
                <a:alpha val="15000"/>
              </a:prstClr>
            </a:outerShdw>
          </a:effectLst>
        </p:spPr>
        <p:txBody>
          <a:bodyPr wrap="square" anchor="ctr" anchorCtr="0">
            <a:noAutofit/>
          </a:bodyPr>
          <a:lstStyle>
            <a:lvl1pPr algn="ctr">
              <a:defRPr sz="2000">
                <a:solidFill>
                  <a:srgbClr val="C7C9CA"/>
                </a:solidFill>
              </a:defRPr>
            </a:lvl1pPr>
          </a:lstStyle>
          <a:p>
            <a:endParaRPr lang="en-US" dirty="0"/>
          </a:p>
        </p:txBody>
      </p:sp>
      <p:sp>
        <p:nvSpPr>
          <p:cNvPr id="2" name="TextBox 1">
            <a:extLst>
              <a:ext uri="{FF2B5EF4-FFF2-40B4-BE49-F238E27FC236}">
                <a16:creationId xmlns:a16="http://schemas.microsoft.com/office/drawing/2014/main" id="{D9272169-33A5-7A2C-D2AD-32922D3B0127}"/>
              </a:ext>
            </a:extLst>
          </p:cNvPr>
          <p:cNvSpPr txBox="1"/>
          <p:nvPr userDrawn="1"/>
        </p:nvSpPr>
        <p:spPr>
          <a:xfrm>
            <a:off x="4229100" y="4388460"/>
            <a:ext cx="2156597" cy="400110"/>
          </a:xfrm>
          <a:prstGeom prst="rect">
            <a:avLst/>
          </a:prstGeom>
          <a:noFill/>
        </p:spPr>
        <p:txBody>
          <a:bodyPr wrap="square" rtlCol="0" anchor="b" anchorCtr="0">
            <a:spAutoFit/>
          </a:bodyPr>
          <a:lstStyle/>
          <a:p>
            <a:r>
              <a:rPr lang="en-US" sz="2000" dirty="0">
                <a:latin typeface="+mj-lt"/>
              </a:rPr>
              <a:t>—</a:t>
            </a:r>
          </a:p>
        </p:txBody>
      </p:sp>
      <p:sp>
        <p:nvSpPr>
          <p:cNvPr id="6" name="Text Placeholder 11">
            <a:extLst>
              <a:ext uri="{FF2B5EF4-FFF2-40B4-BE49-F238E27FC236}">
                <a16:creationId xmlns:a16="http://schemas.microsoft.com/office/drawing/2014/main" id="{33900AF7-4ED9-30F4-CB1E-2281B57FE7A3}"/>
              </a:ext>
            </a:extLst>
          </p:cNvPr>
          <p:cNvSpPr>
            <a:spLocks noGrp="1"/>
          </p:cNvSpPr>
          <p:nvPr>
            <p:ph type="body" sz="quarter" idx="15" hasCustomPrompt="1"/>
          </p:nvPr>
        </p:nvSpPr>
        <p:spPr>
          <a:xfrm>
            <a:off x="4731428" y="4371203"/>
            <a:ext cx="7602085" cy="369332"/>
          </a:xfrm>
        </p:spPr>
        <p:txBody>
          <a:bodyPr anchor="b" anchorCtr="0">
            <a:noAutofit/>
          </a:bodyPr>
          <a:lstStyle>
            <a:lvl1pPr marL="0" indent="0">
              <a:buNone/>
              <a:defRPr sz="2000"/>
            </a:lvl1pPr>
          </a:lstStyle>
          <a:p>
            <a:pPr marL="0" indent="0">
              <a:buNone/>
            </a:pPr>
            <a:r>
              <a:rPr lang="en-US" dirty="0"/>
              <a:t>First &amp; Last Name, Title or Role</a:t>
            </a:r>
          </a:p>
        </p:txBody>
      </p:sp>
    </p:spTree>
    <p:extLst>
      <p:ext uri="{BB962C8B-B14F-4D97-AF65-F5344CB8AC3E}">
        <p14:creationId xmlns:p14="http://schemas.microsoft.com/office/powerpoint/2010/main" val="803779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7763-AFC2-0DE0-A614-A699A32AE85B}"/>
              </a:ext>
            </a:extLst>
          </p:cNvPr>
          <p:cNvSpPr>
            <a:spLocks noGrp="1"/>
          </p:cNvSpPr>
          <p:nvPr>
            <p:ph type="title"/>
          </p:nvPr>
        </p:nvSpPr>
        <p:spPr>
          <a:xfrm>
            <a:off x="228601" y="2766218"/>
            <a:ext cx="7696200" cy="1325563"/>
          </a:xfrm>
        </p:spPr>
        <p:txBody>
          <a:bodyPr rIns="0" anchor="t" anchorCtr="0">
            <a:noAutofit/>
          </a:bodyPr>
          <a:lstStyle/>
          <a:p>
            <a:r>
              <a:rPr lang="en-US" dirty="0"/>
              <a:t>Click to edit Master title style</a:t>
            </a:r>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6" name="Straight Connector 5">
            <a:extLst>
              <a:ext uri="{FF2B5EF4-FFF2-40B4-BE49-F238E27FC236}">
                <a16:creationId xmlns:a16="http://schemas.microsoft.com/office/drawing/2014/main" id="{6AEC38F6-D7AD-2458-3553-DAA77FF489C8}"/>
              </a:ext>
            </a:extLst>
          </p:cNvPr>
          <p:cNvCxnSpPr>
            <a:cxnSpLocks/>
          </p:cNvCxnSpPr>
          <p:nvPr userDrawn="1"/>
        </p:nvCxnSpPr>
        <p:spPr>
          <a:xfrm>
            <a:off x="228600" y="2465901"/>
            <a:ext cx="7696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522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7763-AFC2-0DE0-A614-A699A32AE85B}"/>
              </a:ext>
            </a:extLst>
          </p:cNvPr>
          <p:cNvSpPr>
            <a:spLocks noGrp="1"/>
          </p:cNvSpPr>
          <p:nvPr>
            <p:ph type="title"/>
          </p:nvPr>
        </p:nvSpPr>
        <p:spPr>
          <a:xfrm>
            <a:off x="228601" y="2766218"/>
            <a:ext cx="7696200" cy="1325563"/>
          </a:xfrm>
        </p:spPr>
        <p:txBody>
          <a:bodyPr rIns="0">
            <a:noAutofit/>
          </a:bodyPr>
          <a:lstStyle/>
          <a:p>
            <a:r>
              <a:rPr lang="en-US" dirty="0"/>
              <a:t>Click to edit Master title style</a:t>
            </a:r>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9" name="Picture Placeholder 2">
            <a:extLst>
              <a:ext uri="{FF2B5EF4-FFF2-40B4-BE49-F238E27FC236}">
                <a16:creationId xmlns:a16="http://schemas.microsoft.com/office/drawing/2014/main" id="{362DC1EE-0D05-BDD0-28B5-FA6900F144B6}"/>
              </a:ext>
            </a:extLst>
          </p:cNvPr>
          <p:cNvSpPr>
            <a:spLocks noGrp="1"/>
          </p:cNvSpPr>
          <p:nvPr>
            <p:ph type="pic" sz="quarter" idx="14"/>
          </p:nvPr>
        </p:nvSpPr>
        <p:spPr>
          <a:xfrm>
            <a:off x="8229600" y="228600"/>
            <a:ext cx="3733800" cy="5943599"/>
          </a:xfrm>
        </p:spPr>
        <p:txBody>
          <a:bodyPr anchor="ctr" anchorCtr="1"/>
          <a:lstStyle>
            <a:lvl1pPr>
              <a:defRPr>
                <a:solidFill>
                  <a:srgbClr val="C7C9CA"/>
                </a:solidFill>
              </a:defRPr>
            </a:lvl1pPr>
          </a:lstStyle>
          <a:p>
            <a:endParaRPr lang="en-US"/>
          </a:p>
        </p:txBody>
      </p:sp>
      <p:cxnSp>
        <p:nvCxnSpPr>
          <p:cNvPr id="6" name="Straight Connector 5">
            <a:extLst>
              <a:ext uri="{FF2B5EF4-FFF2-40B4-BE49-F238E27FC236}">
                <a16:creationId xmlns:a16="http://schemas.microsoft.com/office/drawing/2014/main" id="{7C3FAC1D-126F-C279-19EC-DB82A10FA22D}"/>
              </a:ext>
            </a:extLst>
          </p:cNvPr>
          <p:cNvCxnSpPr>
            <a:cxnSpLocks/>
          </p:cNvCxnSpPr>
          <p:nvPr userDrawn="1"/>
        </p:nvCxnSpPr>
        <p:spPr>
          <a:xfrm>
            <a:off x="228600" y="2465901"/>
            <a:ext cx="7696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69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Body,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7" name="Title 1">
            <a:extLst>
              <a:ext uri="{FF2B5EF4-FFF2-40B4-BE49-F238E27FC236}">
                <a16:creationId xmlns:a16="http://schemas.microsoft.com/office/drawing/2014/main" id="{800EECF7-E24C-8CB7-4897-32928DF4722A}"/>
              </a:ext>
            </a:extLst>
          </p:cNvPr>
          <p:cNvSpPr>
            <a:spLocks noGrp="1"/>
          </p:cNvSpPr>
          <p:nvPr>
            <p:ph type="title"/>
          </p:nvPr>
        </p:nvSpPr>
        <p:spPr>
          <a:xfrm>
            <a:off x="228601" y="1953418"/>
            <a:ext cx="7696200" cy="1325563"/>
          </a:xfrm>
        </p:spPr>
        <p:txBody>
          <a:bodyPr rIns="0">
            <a:noAutofit/>
          </a:bodyPr>
          <a:lstStyle/>
          <a:p>
            <a:r>
              <a:rPr lang="en-US" dirty="0"/>
              <a:t>Click to edit Master title style</a:t>
            </a:r>
          </a:p>
        </p:txBody>
      </p:sp>
      <p:sp>
        <p:nvSpPr>
          <p:cNvPr id="9" name="Text Placeholder 7">
            <a:extLst>
              <a:ext uri="{FF2B5EF4-FFF2-40B4-BE49-F238E27FC236}">
                <a16:creationId xmlns:a16="http://schemas.microsoft.com/office/drawing/2014/main" id="{6B65FEC1-4BB2-655F-661B-47E5A5721A00}"/>
              </a:ext>
            </a:extLst>
          </p:cNvPr>
          <p:cNvSpPr>
            <a:spLocks noGrp="1"/>
          </p:cNvSpPr>
          <p:nvPr>
            <p:ph type="body" sz="quarter" idx="13"/>
          </p:nvPr>
        </p:nvSpPr>
        <p:spPr>
          <a:xfrm>
            <a:off x="228600" y="3423443"/>
            <a:ext cx="7696200" cy="1273175"/>
          </a:xfrm>
        </p:spPr>
        <p:txBody>
          <a:bodyPr lIns="0" rIns="0"/>
          <a:lstStyle>
            <a:lvl4pPr marL="919163" indent="0">
              <a:buNone/>
              <a:defRPr/>
            </a:lvl4pPr>
          </a:lstStyle>
          <a:p>
            <a:pPr lvl="0"/>
            <a:r>
              <a:rPr lang="en-US" dirty="0"/>
              <a:t>Click to edit Master text style</a:t>
            </a:r>
          </a:p>
        </p:txBody>
      </p:sp>
      <p:sp>
        <p:nvSpPr>
          <p:cNvPr id="10" name="Picture Placeholder 2">
            <a:extLst>
              <a:ext uri="{FF2B5EF4-FFF2-40B4-BE49-F238E27FC236}">
                <a16:creationId xmlns:a16="http://schemas.microsoft.com/office/drawing/2014/main" id="{7599F939-B18B-98A2-544F-1A51A2585A5D}"/>
              </a:ext>
            </a:extLst>
          </p:cNvPr>
          <p:cNvSpPr>
            <a:spLocks noGrp="1"/>
          </p:cNvSpPr>
          <p:nvPr>
            <p:ph type="pic" sz="quarter" idx="14"/>
          </p:nvPr>
        </p:nvSpPr>
        <p:spPr>
          <a:xfrm>
            <a:off x="8229600" y="228600"/>
            <a:ext cx="3733800" cy="5943599"/>
          </a:xfrm>
        </p:spPr>
        <p:txBody>
          <a:bodyPr anchor="ctr" anchorCtr="1"/>
          <a:lstStyle>
            <a:lvl1pPr>
              <a:defRPr>
                <a:solidFill>
                  <a:schemeClr val="accent4"/>
                </a:solidFill>
              </a:defRPr>
            </a:lvl1pPr>
          </a:lstStyle>
          <a:p>
            <a:endParaRPr lang="en-US"/>
          </a:p>
        </p:txBody>
      </p:sp>
      <p:cxnSp>
        <p:nvCxnSpPr>
          <p:cNvPr id="2" name="Straight Connector 1">
            <a:extLst>
              <a:ext uri="{FF2B5EF4-FFF2-40B4-BE49-F238E27FC236}">
                <a16:creationId xmlns:a16="http://schemas.microsoft.com/office/drawing/2014/main" id="{FA359051-17CC-7688-E4BE-10FC3DC93E82}"/>
              </a:ext>
            </a:extLst>
          </p:cNvPr>
          <p:cNvCxnSpPr>
            <a:cxnSpLocks/>
          </p:cNvCxnSpPr>
          <p:nvPr userDrawn="1"/>
        </p:nvCxnSpPr>
        <p:spPr>
          <a:xfrm>
            <a:off x="228600" y="1712138"/>
            <a:ext cx="7696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05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Long Form Body,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7" name="Title 1">
            <a:extLst>
              <a:ext uri="{FF2B5EF4-FFF2-40B4-BE49-F238E27FC236}">
                <a16:creationId xmlns:a16="http://schemas.microsoft.com/office/drawing/2014/main" id="{59778D8C-F87D-433B-0136-6E075C285799}"/>
              </a:ext>
            </a:extLst>
          </p:cNvPr>
          <p:cNvSpPr>
            <a:spLocks noGrp="1"/>
          </p:cNvSpPr>
          <p:nvPr>
            <p:ph type="title"/>
          </p:nvPr>
        </p:nvSpPr>
        <p:spPr>
          <a:xfrm>
            <a:off x="228600" y="471160"/>
            <a:ext cx="7696201" cy="1325563"/>
          </a:xfrm>
        </p:spPr>
        <p:txBody>
          <a:bodyPr rIns="0">
            <a:noAutofit/>
          </a:bodyPr>
          <a:lstStyle/>
          <a:p>
            <a:r>
              <a:rPr lang="en-US" dirty="0"/>
              <a:t>Click to edit Master title style</a:t>
            </a:r>
          </a:p>
        </p:txBody>
      </p:sp>
      <p:sp>
        <p:nvSpPr>
          <p:cNvPr id="9" name="Text Placeholder 7">
            <a:extLst>
              <a:ext uri="{FF2B5EF4-FFF2-40B4-BE49-F238E27FC236}">
                <a16:creationId xmlns:a16="http://schemas.microsoft.com/office/drawing/2014/main" id="{30262DA7-F7ED-5B90-64C5-FBE6135DDD16}"/>
              </a:ext>
            </a:extLst>
          </p:cNvPr>
          <p:cNvSpPr>
            <a:spLocks noGrp="1"/>
          </p:cNvSpPr>
          <p:nvPr>
            <p:ph type="body" sz="quarter" idx="13"/>
          </p:nvPr>
        </p:nvSpPr>
        <p:spPr>
          <a:xfrm>
            <a:off x="228600" y="2040835"/>
            <a:ext cx="7696200" cy="4131364"/>
          </a:xfrm>
        </p:spPr>
        <p:txBody>
          <a:bodyPr lIns="0" rIns="0"/>
          <a:lstStyle>
            <a:lvl4pPr marL="919163" indent="0">
              <a:buNone/>
              <a:defRPr/>
            </a:lvl4pPr>
          </a:lstStyle>
          <a:p>
            <a:pPr lvl="0"/>
            <a:r>
              <a:rPr lang="en-US" dirty="0"/>
              <a:t>Click to edit Master text style</a:t>
            </a:r>
          </a:p>
        </p:txBody>
      </p:sp>
      <p:sp>
        <p:nvSpPr>
          <p:cNvPr id="10" name="Picture Placeholder 2">
            <a:extLst>
              <a:ext uri="{FF2B5EF4-FFF2-40B4-BE49-F238E27FC236}">
                <a16:creationId xmlns:a16="http://schemas.microsoft.com/office/drawing/2014/main" id="{3FD4FAF1-0434-399E-D907-D4BDFFDFB944}"/>
              </a:ext>
            </a:extLst>
          </p:cNvPr>
          <p:cNvSpPr>
            <a:spLocks noGrp="1"/>
          </p:cNvSpPr>
          <p:nvPr>
            <p:ph type="pic" sz="quarter" idx="14"/>
          </p:nvPr>
        </p:nvSpPr>
        <p:spPr>
          <a:xfrm>
            <a:off x="8229600" y="228600"/>
            <a:ext cx="3733800" cy="5943599"/>
          </a:xfrm>
        </p:spPr>
        <p:txBody>
          <a:bodyPr anchor="ctr" anchorCtr="1"/>
          <a:lstStyle>
            <a:lvl1pPr>
              <a:defRPr>
                <a:solidFill>
                  <a:schemeClr val="accent4"/>
                </a:solidFill>
              </a:defRPr>
            </a:lvl1pPr>
          </a:lstStyle>
          <a:p>
            <a:endParaRPr lang="en-US"/>
          </a:p>
        </p:txBody>
      </p:sp>
      <p:cxnSp>
        <p:nvCxnSpPr>
          <p:cNvPr id="2" name="Straight Connector 1">
            <a:extLst>
              <a:ext uri="{FF2B5EF4-FFF2-40B4-BE49-F238E27FC236}">
                <a16:creationId xmlns:a16="http://schemas.microsoft.com/office/drawing/2014/main" id="{F3E661B7-5A6E-8500-A5C0-2F6948CDC3A8}"/>
              </a:ext>
            </a:extLst>
          </p:cNvPr>
          <p:cNvCxnSpPr>
            <a:cxnSpLocks/>
          </p:cNvCxnSpPr>
          <p:nvPr userDrawn="1"/>
        </p:nvCxnSpPr>
        <p:spPr>
          <a:xfrm>
            <a:off x="228600" y="228600"/>
            <a:ext cx="7696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512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5833-E969-37D9-7E21-98E26CF86454}"/>
              </a:ext>
            </a:extLst>
          </p:cNvPr>
          <p:cNvSpPr>
            <a:spLocks noGrp="1"/>
          </p:cNvSpPr>
          <p:nvPr>
            <p:ph type="title"/>
          </p:nvPr>
        </p:nvSpPr>
        <p:spPr>
          <a:xfrm>
            <a:off x="228601" y="475488"/>
            <a:ext cx="11718234" cy="1325563"/>
          </a:xfrm>
        </p:spPr>
        <p:txBody>
          <a:bodyPr r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989EBEE-708B-7B35-9D64-63F6AF7DBD00}"/>
              </a:ext>
            </a:extLst>
          </p:cNvPr>
          <p:cNvSpPr>
            <a:spLocks noGrp="1"/>
          </p:cNvSpPr>
          <p:nvPr>
            <p:ph idx="1"/>
          </p:nvPr>
        </p:nvSpPr>
        <p:spPr>
          <a:xfrm>
            <a:off x="228600" y="2113721"/>
            <a:ext cx="7696200" cy="4063241"/>
          </a:xfrm>
        </p:spPr>
        <p:txBody>
          <a:bodyPr rIns="0" anchor="b"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3FC383-CD32-918F-9C30-5EA174FB2A17}"/>
              </a:ext>
            </a:extLst>
          </p:cNvPr>
          <p:cNvSpPr>
            <a:spLocks noGrp="1"/>
          </p:cNvSpPr>
          <p:nvPr>
            <p:ph type="dt" sz="half" idx="10"/>
          </p:nvPr>
        </p:nvSpPr>
        <p:spPr/>
        <p:txBody>
          <a:bodyPr/>
          <a:lstStyle/>
          <a:p>
            <a:fld id="{7D9CF971-AE5C-7F4E-9BBD-CB61A43A04AC}" type="datetime4">
              <a:rPr lang="en-US" smtClean="0"/>
              <a:t>May 15, 2024</a:t>
            </a:fld>
            <a:endParaRPr lang="en-US"/>
          </a:p>
        </p:txBody>
      </p:sp>
      <p:sp>
        <p:nvSpPr>
          <p:cNvPr id="5" name="Footer Placeholder 4">
            <a:extLst>
              <a:ext uri="{FF2B5EF4-FFF2-40B4-BE49-F238E27FC236}">
                <a16:creationId xmlns:a16="http://schemas.microsoft.com/office/drawing/2014/main" id="{EEAF096C-4784-7683-6389-9D2437F05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01107-BB57-A04B-6736-FAD9CEDDE8C1}"/>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7" name="Straight Connector 6">
            <a:extLst>
              <a:ext uri="{FF2B5EF4-FFF2-40B4-BE49-F238E27FC236}">
                <a16:creationId xmlns:a16="http://schemas.microsoft.com/office/drawing/2014/main" id="{30CF0CD8-B968-079F-D918-84F3C13AB5B9}"/>
              </a:ext>
            </a:extLst>
          </p:cNvPr>
          <p:cNvCxnSpPr>
            <a:cxnSpLocks/>
          </p:cNvCxnSpPr>
          <p:nvPr userDrawn="1"/>
        </p:nvCxnSpPr>
        <p:spPr>
          <a:xfrm>
            <a:off x="228600" y="235145"/>
            <a:ext cx="117182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402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edium Body,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7763-AFC2-0DE0-A614-A699A32AE85B}"/>
              </a:ext>
            </a:extLst>
          </p:cNvPr>
          <p:cNvSpPr>
            <a:spLocks noGrp="1"/>
          </p:cNvSpPr>
          <p:nvPr>
            <p:ph type="title"/>
          </p:nvPr>
        </p:nvSpPr>
        <p:spPr>
          <a:xfrm>
            <a:off x="228601" y="1637981"/>
            <a:ext cx="7696200" cy="1325563"/>
          </a:xfrm>
        </p:spPr>
        <p:txBody>
          <a:bodyPr rIns="0">
            <a:noAutofit/>
          </a:bodyPr>
          <a:lstStyle/>
          <a:p>
            <a:r>
              <a:rPr lang="en-US" dirty="0"/>
              <a:t>Click to edit Master title style</a:t>
            </a:r>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8" name="Text Placeholder 7">
            <a:extLst>
              <a:ext uri="{FF2B5EF4-FFF2-40B4-BE49-F238E27FC236}">
                <a16:creationId xmlns:a16="http://schemas.microsoft.com/office/drawing/2014/main" id="{291AB214-74B1-1662-3E4E-9301E3887A7C}"/>
              </a:ext>
            </a:extLst>
          </p:cNvPr>
          <p:cNvSpPr>
            <a:spLocks noGrp="1"/>
          </p:cNvSpPr>
          <p:nvPr>
            <p:ph type="body" sz="quarter" idx="13"/>
          </p:nvPr>
        </p:nvSpPr>
        <p:spPr>
          <a:xfrm>
            <a:off x="228600" y="3193026"/>
            <a:ext cx="7696200" cy="2475690"/>
          </a:xfrm>
        </p:spPr>
        <p:txBody>
          <a:bodyPr lIns="0" rIns="0">
            <a:normAutofit/>
          </a:bodyPr>
          <a:lstStyle>
            <a:lvl1pPr>
              <a:defRPr sz="2000"/>
            </a:lvl1pPr>
            <a:lvl4pPr marL="919163" indent="0">
              <a:buNone/>
              <a:defRPr/>
            </a:lvl4pPr>
          </a:lstStyle>
          <a:p>
            <a:pPr lvl="0"/>
            <a:r>
              <a:rPr lang="en-US" dirty="0"/>
              <a:t>Click to edit Master text style</a:t>
            </a:r>
          </a:p>
        </p:txBody>
      </p:sp>
      <p:sp>
        <p:nvSpPr>
          <p:cNvPr id="9" name="Picture Placeholder 2">
            <a:extLst>
              <a:ext uri="{FF2B5EF4-FFF2-40B4-BE49-F238E27FC236}">
                <a16:creationId xmlns:a16="http://schemas.microsoft.com/office/drawing/2014/main" id="{362DC1EE-0D05-BDD0-28B5-FA6900F144B6}"/>
              </a:ext>
            </a:extLst>
          </p:cNvPr>
          <p:cNvSpPr>
            <a:spLocks noGrp="1"/>
          </p:cNvSpPr>
          <p:nvPr>
            <p:ph type="pic" sz="quarter" idx="14"/>
          </p:nvPr>
        </p:nvSpPr>
        <p:spPr>
          <a:xfrm>
            <a:off x="8229600" y="228600"/>
            <a:ext cx="3733800" cy="5943599"/>
          </a:xfrm>
        </p:spPr>
        <p:txBody>
          <a:bodyPr anchor="ctr" anchorCtr="1"/>
          <a:lstStyle>
            <a:lvl1pPr>
              <a:defRPr>
                <a:solidFill>
                  <a:srgbClr val="C7C9CA"/>
                </a:solidFill>
              </a:defRPr>
            </a:lvl1pPr>
          </a:lstStyle>
          <a:p>
            <a:endParaRPr lang="en-US"/>
          </a:p>
        </p:txBody>
      </p:sp>
      <p:cxnSp>
        <p:nvCxnSpPr>
          <p:cNvPr id="7" name="Straight Connector 6">
            <a:extLst>
              <a:ext uri="{FF2B5EF4-FFF2-40B4-BE49-F238E27FC236}">
                <a16:creationId xmlns:a16="http://schemas.microsoft.com/office/drawing/2014/main" id="{D722E1DF-0BCB-DFCB-5991-A2A0AE5BE920}"/>
              </a:ext>
            </a:extLst>
          </p:cNvPr>
          <p:cNvCxnSpPr>
            <a:cxnSpLocks/>
          </p:cNvCxnSpPr>
          <p:nvPr userDrawn="1"/>
        </p:nvCxnSpPr>
        <p:spPr>
          <a:xfrm>
            <a:off x="228600" y="1420590"/>
            <a:ext cx="7696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416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ingle Column alt">
    <p:spTree>
      <p:nvGrpSpPr>
        <p:cNvPr id="1" name=""/>
        <p:cNvGrpSpPr/>
        <p:nvPr/>
      </p:nvGrpSpPr>
      <p:grpSpPr>
        <a:xfrm>
          <a:off x="0" y="0"/>
          <a:ext cx="0" cy="0"/>
          <a:chOff x="0" y="0"/>
          <a:chExt cx="0" cy="0"/>
        </a:xfrm>
      </p:grpSpPr>
      <p:pic>
        <p:nvPicPr>
          <p:cNvPr id="6" name="Picture 5" descr="A black and white curved corner&#10;&#10;Description automatically generated">
            <a:extLst>
              <a:ext uri="{FF2B5EF4-FFF2-40B4-BE49-F238E27FC236}">
                <a16:creationId xmlns:a16="http://schemas.microsoft.com/office/drawing/2014/main" id="{58862248-7E01-290B-41EB-6E25143D17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ABB3AFE2-F179-3549-95C6-95079FA4A266}"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a:xfrm>
            <a:off x="4229100" y="6400800"/>
            <a:ext cx="2402288" cy="246741"/>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8" name="TextBox 7">
            <a:extLst>
              <a:ext uri="{FF2B5EF4-FFF2-40B4-BE49-F238E27FC236}">
                <a16:creationId xmlns:a16="http://schemas.microsoft.com/office/drawing/2014/main" id="{60DAF529-80D8-6E82-041F-34396EE86017}"/>
              </a:ext>
            </a:extLst>
          </p:cNvPr>
          <p:cNvSpPr txBox="1"/>
          <p:nvPr userDrawn="1"/>
        </p:nvSpPr>
        <p:spPr>
          <a:xfrm>
            <a:off x="252982" y="112439"/>
            <a:ext cx="11686001" cy="677108"/>
          </a:xfrm>
          <a:prstGeom prst="rect">
            <a:avLst/>
          </a:prstGeom>
          <a:noFill/>
        </p:spPr>
        <p:txBody>
          <a:bodyPr wrap="square" lIns="228600" tIns="0" rIns="228600" bIns="0" rtlCol="0">
            <a:spAutoFit/>
          </a:bodyPr>
          <a:lstStyle/>
          <a:p>
            <a:r>
              <a:rPr lang="en-US" sz="4400" dirty="0">
                <a:latin typeface="+mj-lt"/>
              </a:rPr>
              <a:t>Agenda</a:t>
            </a:r>
          </a:p>
        </p:txBody>
      </p:sp>
      <p:cxnSp>
        <p:nvCxnSpPr>
          <p:cNvPr id="9" name="Straight Connector 8">
            <a:extLst>
              <a:ext uri="{FF2B5EF4-FFF2-40B4-BE49-F238E27FC236}">
                <a16:creationId xmlns:a16="http://schemas.microsoft.com/office/drawing/2014/main" id="{AD4153B2-C78D-D93F-BF4E-B0FC68057C50}"/>
              </a:ext>
            </a:extLst>
          </p:cNvPr>
          <p:cNvCxnSpPr>
            <a:cxnSpLocks/>
          </p:cNvCxnSpPr>
          <p:nvPr userDrawn="1"/>
        </p:nvCxnSpPr>
        <p:spPr>
          <a:xfrm flipH="1">
            <a:off x="228600" y="1001068"/>
            <a:ext cx="117103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54CA8547-0559-B013-A1C9-31B6465C520C}"/>
              </a:ext>
            </a:extLst>
          </p:cNvPr>
          <p:cNvSpPr>
            <a:spLocks noGrp="1"/>
          </p:cNvSpPr>
          <p:nvPr>
            <p:ph type="subTitle" idx="1" hasCustomPrompt="1"/>
          </p:nvPr>
        </p:nvSpPr>
        <p:spPr>
          <a:xfrm>
            <a:off x="228600" y="1365954"/>
            <a:ext cx="11710382" cy="4126092"/>
          </a:xfrm>
        </p:spPr>
        <p:txBody>
          <a:bodyPr numCol="1" anchor="t" anchorCtr="0"/>
          <a:lstStyle>
            <a:lvl1pPr marL="457200" indent="-457200" algn="l">
              <a:buFont typeface="+mj-lt"/>
              <a:buAutoNum type="arabicPeriod"/>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Schedule point</a:t>
            </a:r>
          </a:p>
        </p:txBody>
      </p:sp>
    </p:spTree>
    <p:extLst>
      <p:ext uri="{BB962C8B-B14F-4D97-AF65-F5344CB8AC3E}">
        <p14:creationId xmlns:p14="http://schemas.microsoft.com/office/powerpoint/2010/main" val="3921182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6518-8FA0-472F-6253-F7EB8A20682D}"/>
              </a:ext>
            </a:extLst>
          </p:cNvPr>
          <p:cNvSpPr>
            <a:spLocks noGrp="1"/>
          </p:cNvSpPr>
          <p:nvPr>
            <p:ph type="title"/>
          </p:nvPr>
        </p:nvSpPr>
        <p:spPr>
          <a:xfrm>
            <a:off x="228600" y="477135"/>
            <a:ext cx="11733555" cy="1325563"/>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E1F0500F-F230-D3CF-E596-BFD884104384}"/>
              </a:ext>
            </a:extLst>
          </p:cNvPr>
          <p:cNvSpPr>
            <a:spLocks noGrp="1"/>
          </p:cNvSpPr>
          <p:nvPr>
            <p:ph sz="half" idx="1"/>
          </p:nvPr>
        </p:nvSpPr>
        <p:spPr>
          <a:xfrm>
            <a:off x="228600" y="2044687"/>
            <a:ext cx="5724144" cy="4132276"/>
          </a:xfrm>
        </p:spPr>
        <p:txBody>
          <a:bodyPr rIns="0" anchor="b"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55D3D7C-647E-86FE-0A3E-8D08D645CB67}"/>
              </a:ext>
            </a:extLst>
          </p:cNvPr>
          <p:cNvSpPr>
            <a:spLocks noGrp="1"/>
          </p:cNvSpPr>
          <p:nvPr>
            <p:ph sz="half" idx="2"/>
          </p:nvPr>
        </p:nvSpPr>
        <p:spPr>
          <a:xfrm>
            <a:off x="6229350" y="2044687"/>
            <a:ext cx="5724144" cy="4132276"/>
          </a:xfrm>
        </p:spPr>
        <p:txBody>
          <a:bodyPr rIns="0" anchor="b" anchorCtr="0">
            <a:no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5" name="Date Placeholder 4">
            <a:extLst>
              <a:ext uri="{FF2B5EF4-FFF2-40B4-BE49-F238E27FC236}">
                <a16:creationId xmlns:a16="http://schemas.microsoft.com/office/drawing/2014/main" id="{CAA051A1-DA80-9495-792F-61AB48FED3C5}"/>
              </a:ext>
            </a:extLst>
          </p:cNvPr>
          <p:cNvSpPr>
            <a:spLocks noGrp="1"/>
          </p:cNvSpPr>
          <p:nvPr>
            <p:ph type="dt" sz="half" idx="10"/>
          </p:nvPr>
        </p:nvSpPr>
        <p:spPr/>
        <p:txBody>
          <a:bodyPr/>
          <a:lstStyle/>
          <a:p>
            <a:fld id="{BFA57154-3F7A-8843-A995-E73386520F42}" type="datetime4">
              <a:rPr lang="en-US" smtClean="0"/>
              <a:t>May 15, 2024</a:t>
            </a:fld>
            <a:endParaRPr lang="en-US"/>
          </a:p>
        </p:txBody>
      </p:sp>
      <p:sp>
        <p:nvSpPr>
          <p:cNvPr id="6" name="Footer Placeholder 5">
            <a:extLst>
              <a:ext uri="{FF2B5EF4-FFF2-40B4-BE49-F238E27FC236}">
                <a16:creationId xmlns:a16="http://schemas.microsoft.com/office/drawing/2014/main" id="{B68C67B1-AB8D-86BC-48C8-8F61DC571E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8615E-75FB-2CB4-C7A6-BA7E92CC8ED0}"/>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10" name="Straight Connector 9">
            <a:extLst>
              <a:ext uri="{FF2B5EF4-FFF2-40B4-BE49-F238E27FC236}">
                <a16:creationId xmlns:a16="http://schemas.microsoft.com/office/drawing/2014/main" id="{2ABD9E6D-ADF7-5D16-2452-A24026207F57}"/>
              </a:ext>
            </a:extLst>
          </p:cNvPr>
          <p:cNvCxnSpPr>
            <a:cxnSpLocks/>
          </p:cNvCxnSpPr>
          <p:nvPr userDrawn="1"/>
        </p:nvCxnSpPr>
        <p:spPr>
          <a:xfrm>
            <a:off x="228600" y="235145"/>
            <a:ext cx="117182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089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3DD93-0D63-F91E-87AE-58FE3D431834}"/>
              </a:ext>
            </a:extLst>
          </p:cNvPr>
          <p:cNvSpPr>
            <a:spLocks noGrp="1"/>
          </p:cNvSpPr>
          <p:nvPr>
            <p:ph type="body" idx="1"/>
          </p:nvPr>
        </p:nvSpPr>
        <p:spPr>
          <a:xfrm>
            <a:off x="228599" y="1939713"/>
            <a:ext cx="5724144" cy="612360"/>
          </a:xfrm>
        </p:spPr>
        <p:txBody>
          <a:bodyPr r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F4B238-0316-991B-F2CD-AF1D11DFD10D}"/>
              </a:ext>
            </a:extLst>
          </p:cNvPr>
          <p:cNvSpPr>
            <a:spLocks noGrp="1"/>
          </p:cNvSpPr>
          <p:nvPr>
            <p:ph sz="half" idx="2"/>
          </p:nvPr>
        </p:nvSpPr>
        <p:spPr>
          <a:xfrm>
            <a:off x="228599" y="2660554"/>
            <a:ext cx="5724144" cy="3511646"/>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4">
            <a:extLst>
              <a:ext uri="{FF2B5EF4-FFF2-40B4-BE49-F238E27FC236}">
                <a16:creationId xmlns:a16="http://schemas.microsoft.com/office/drawing/2014/main" id="{B99637E7-CC30-D7B1-9D96-A40B31FE3AB3}"/>
              </a:ext>
            </a:extLst>
          </p:cNvPr>
          <p:cNvSpPr>
            <a:spLocks noGrp="1"/>
          </p:cNvSpPr>
          <p:nvPr>
            <p:ph type="body" sz="quarter" idx="3"/>
          </p:nvPr>
        </p:nvSpPr>
        <p:spPr>
          <a:xfrm>
            <a:off x="6239259" y="1939713"/>
            <a:ext cx="5724144" cy="612360"/>
          </a:xfrm>
        </p:spPr>
        <p:txBody>
          <a:bodyPr r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7D1D3B7-B754-310B-C54F-F4F22F957BFF}"/>
              </a:ext>
            </a:extLst>
          </p:cNvPr>
          <p:cNvSpPr>
            <a:spLocks noGrp="1"/>
          </p:cNvSpPr>
          <p:nvPr>
            <p:ph sz="quarter" idx="4"/>
          </p:nvPr>
        </p:nvSpPr>
        <p:spPr>
          <a:xfrm>
            <a:off x="6239259" y="2660554"/>
            <a:ext cx="5724144" cy="3511646"/>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Date Placeholder 6">
            <a:extLst>
              <a:ext uri="{FF2B5EF4-FFF2-40B4-BE49-F238E27FC236}">
                <a16:creationId xmlns:a16="http://schemas.microsoft.com/office/drawing/2014/main" id="{CF423760-1480-22E1-1C0A-713AC722156D}"/>
              </a:ext>
            </a:extLst>
          </p:cNvPr>
          <p:cNvSpPr>
            <a:spLocks noGrp="1"/>
          </p:cNvSpPr>
          <p:nvPr>
            <p:ph type="dt" sz="half" idx="10"/>
          </p:nvPr>
        </p:nvSpPr>
        <p:spPr/>
        <p:txBody>
          <a:bodyPr/>
          <a:lstStyle/>
          <a:p>
            <a:fld id="{4C4710BC-FEF4-594F-B9E9-9D55EE526D30}" type="datetime4">
              <a:rPr lang="en-US" smtClean="0"/>
              <a:t>May 15, 2024</a:t>
            </a:fld>
            <a:endParaRPr lang="en-US"/>
          </a:p>
        </p:txBody>
      </p:sp>
      <p:sp>
        <p:nvSpPr>
          <p:cNvPr id="8" name="Footer Placeholder 7">
            <a:extLst>
              <a:ext uri="{FF2B5EF4-FFF2-40B4-BE49-F238E27FC236}">
                <a16:creationId xmlns:a16="http://schemas.microsoft.com/office/drawing/2014/main" id="{4FF49BA9-2EFD-6A68-8177-1E8BFB584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D4AB1-AB48-E0BA-4A5C-0D903A7C7BB3}"/>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10" name="Title 1">
            <a:extLst>
              <a:ext uri="{FF2B5EF4-FFF2-40B4-BE49-F238E27FC236}">
                <a16:creationId xmlns:a16="http://schemas.microsoft.com/office/drawing/2014/main" id="{F532E27F-24F6-CDDF-328A-33BAA316C60B}"/>
              </a:ext>
            </a:extLst>
          </p:cNvPr>
          <p:cNvSpPr>
            <a:spLocks noGrp="1"/>
          </p:cNvSpPr>
          <p:nvPr>
            <p:ph type="title"/>
          </p:nvPr>
        </p:nvSpPr>
        <p:spPr>
          <a:xfrm>
            <a:off x="228600" y="235145"/>
            <a:ext cx="11733555" cy="1325563"/>
          </a:xfrm>
        </p:spPr>
        <p:txBody>
          <a:bodyPr rIns="0">
            <a:no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0564A01E-E905-4B43-E33C-6E6AC7C3B72B}"/>
              </a:ext>
            </a:extLst>
          </p:cNvPr>
          <p:cNvCxnSpPr>
            <a:cxnSpLocks/>
          </p:cNvCxnSpPr>
          <p:nvPr userDrawn="1"/>
        </p:nvCxnSpPr>
        <p:spPr>
          <a:xfrm>
            <a:off x="228600" y="1831232"/>
            <a:ext cx="57241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D4106B-F12C-82FE-9DD0-D66322F4625A}"/>
              </a:ext>
            </a:extLst>
          </p:cNvPr>
          <p:cNvCxnSpPr>
            <a:cxnSpLocks/>
          </p:cNvCxnSpPr>
          <p:nvPr userDrawn="1"/>
        </p:nvCxnSpPr>
        <p:spPr>
          <a:xfrm>
            <a:off x="6239259" y="1831232"/>
            <a:ext cx="57241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822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78A6-F635-D7F2-45D0-51CED44998E4}"/>
              </a:ext>
            </a:extLst>
          </p:cNvPr>
          <p:cNvSpPr>
            <a:spLocks noGrp="1"/>
          </p:cNvSpPr>
          <p:nvPr>
            <p:ph type="title" hasCustomPrompt="1"/>
          </p:nvPr>
        </p:nvSpPr>
        <p:spPr>
          <a:xfrm>
            <a:off x="228601" y="563216"/>
            <a:ext cx="3695700" cy="1265583"/>
          </a:xfrm>
        </p:spPr>
        <p:txBody>
          <a:bodyPr rIns="0" anchor="t" anchorCtr="0">
            <a:noAutofit/>
          </a:bodyPr>
          <a:lstStyle>
            <a:lvl1pPr>
              <a:lnSpc>
                <a:spcPts val="3200"/>
              </a:lnSpc>
              <a:defRPr sz="3200"/>
            </a:lvl1pPr>
          </a:lstStyle>
          <a:p>
            <a:r>
              <a:rPr lang="en-US" dirty="0"/>
              <a:t>Click to edit Master title </a:t>
            </a:r>
            <a:br>
              <a:rPr lang="en-US" dirty="0"/>
            </a:br>
            <a:r>
              <a:rPr lang="en-US" dirty="0"/>
              <a:t>style</a:t>
            </a:r>
          </a:p>
        </p:txBody>
      </p:sp>
      <p:sp>
        <p:nvSpPr>
          <p:cNvPr id="3" name="Content Placeholder 2">
            <a:extLst>
              <a:ext uri="{FF2B5EF4-FFF2-40B4-BE49-F238E27FC236}">
                <a16:creationId xmlns:a16="http://schemas.microsoft.com/office/drawing/2014/main" id="{BC52BB43-E07B-3CB9-6F1E-B7337B7DCA79}"/>
              </a:ext>
            </a:extLst>
          </p:cNvPr>
          <p:cNvSpPr>
            <a:spLocks noGrp="1"/>
          </p:cNvSpPr>
          <p:nvPr>
            <p:ph idx="1"/>
          </p:nvPr>
        </p:nvSpPr>
        <p:spPr>
          <a:xfrm>
            <a:off x="4229100" y="563216"/>
            <a:ext cx="7734300" cy="5608984"/>
          </a:xfrm>
        </p:spPr>
        <p:txBody>
          <a:bodyPr rIns="0">
            <a:noAutofit/>
          </a:bodyPr>
          <a:lstStyle>
            <a:lvl1pPr>
              <a:defRPr sz="3200"/>
            </a:lvl1pPr>
            <a:lvl2pPr>
              <a:defRPr sz="2800"/>
            </a:lvl2pPr>
            <a:lvl3pPr>
              <a:defRPr sz="2400"/>
            </a:lvl3pPr>
            <a:lvl4pPr>
              <a:defRPr sz="1600"/>
            </a:lvl4pPr>
            <a:lvl5pPr>
              <a:defRPr sz="1200"/>
            </a:lvl5pPr>
            <a:lvl6pPr>
              <a:defRPr sz="1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Date Placeholder 4">
            <a:extLst>
              <a:ext uri="{FF2B5EF4-FFF2-40B4-BE49-F238E27FC236}">
                <a16:creationId xmlns:a16="http://schemas.microsoft.com/office/drawing/2014/main" id="{CF934F80-5D0A-1D53-D034-B2A632CEC024}"/>
              </a:ext>
            </a:extLst>
          </p:cNvPr>
          <p:cNvSpPr>
            <a:spLocks noGrp="1"/>
          </p:cNvSpPr>
          <p:nvPr>
            <p:ph type="dt" sz="half" idx="10"/>
          </p:nvPr>
        </p:nvSpPr>
        <p:spPr/>
        <p:txBody>
          <a:bodyPr/>
          <a:lstStyle/>
          <a:p>
            <a:fld id="{435463A8-66CD-8247-BAFB-0BF5FFE78F1A}" type="datetime4">
              <a:rPr lang="en-US" smtClean="0"/>
              <a:t>May 15, 2024</a:t>
            </a:fld>
            <a:endParaRPr lang="en-US"/>
          </a:p>
        </p:txBody>
      </p:sp>
      <p:sp>
        <p:nvSpPr>
          <p:cNvPr id="6" name="Footer Placeholder 5">
            <a:extLst>
              <a:ext uri="{FF2B5EF4-FFF2-40B4-BE49-F238E27FC236}">
                <a16:creationId xmlns:a16="http://schemas.microsoft.com/office/drawing/2014/main" id="{8FF854B5-BB12-ECF9-C575-491F1255B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42030-0019-61EE-9D2B-4CC6E918022E}"/>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9" name="Text Placeholder 3">
            <a:extLst>
              <a:ext uri="{FF2B5EF4-FFF2-40B4-BE49-F238E27FC236}">
                <a16:creationId xmlns:a16="http://schemas.microsoft.com/office/drawing/2014/main" id="{6ED5B3E0-04CD-3AB0-CEF8-D6846D408458}"/>
              </a:ext>
            </a:extLst>
          </p:cNvPr>
          <p:cNvSpPr>
            <a:spLocks noGrp="1"/>
          </p:cNvSpPr>
          <p:nvPr>
            <p:ph type="body" sz="half" idx="2"/>
          </p:nvPr>
        </p:nvSpPr>
        <p:spPr>
          <a:xfrm>
            <a:off x="228601" y="2079278"/>
            <a:ext cx="3695700" cy="4092921"/>
          </a:xfrm>
        </p:spPr>
        <p:txBody>
          <a:bodyPr rIns="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4" name="Straight Connector 3">
            <a:extLst>
              <a:ext uri="{FF2B5EF4-FFF2-40B4-BE49-F238E27FC236}">
                <a16:creationId xmlns:a16="http://schemas.microsoft.com/office/drawing/2014/main" id="{26ACB3FB-B803-5B18-70A7-FD133B83DF64}"/>
              </a:ext>
            </a:extLst>
          </p:cNvPr>
          <p:cNvCxnSpPr>
            <a:cxnSpLocks/>
          </p:cNvCxnSpPr>
          <p:nvPr userDrawn="1"/>
        </p:nvCxnSpPr>
        <p:spPr>
          <a:xfrm>
            <a:off x="228600" y="228600"/>
            <a:ext cx="36957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1DE0C9-3C30-76AC-5240-6A3461B52A3C}"/>
              </a:ext>
            </a:extLst>
          </p:cNvPr>
          <p:cNvCxnSpPr>
            <a:cxnSpLocks/>
          </p:cNvCxnSpPr>
          <p:nvPr userDrawn="1"/>
        </p:nvCxnSpPr>
        <p:spPr>
          <a:xfrm>
            <a:off x="4217504" y="228600"/>
            <a:ext cx="77458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3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599BAF-0FD3-0C3F-C2DF-17430AFA1F35}"/>
              </a:ext>
            </a:extLst>
          </p:cNvPr>
          <p:cNvSpPr>
            <a:spLocks noGrp="1"/>
          </p:cNvSpPr>
          <p:nvPr>
            <p:ph type="pic" idx="1"/>
          </p:nvPr>
        </p:nvSpPr>
        <p:spPr>
          <a:xfrm>
            <a:off x="4229100" y="563216"/>
            <a:ext cx="7734300" cy="5608984"/>
          </a:xfrm>
        </p:spPr>
        <p:txBody>
          <a:bodyPr anchor="ctr" anchorCtr="0">
            <a:noAutofit/>
          </a:bodyPr>
          <a:lstStyle>
            <a:lvl1pPr marL="0" indent="0" algn="ctr">
              <a:buNone/>
              <a:defRPr sz="3200">
                <a:solidFill>
                  <a:srgbClr val="C7C9C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93512C2-61BE-0C88-A1BA-2A2274F279F0}"/>
              </a:ext>
            </a:extLst>
          </p:cNvPr>
          <p:cNvSpPr>
            <a:spLocks noGrp="1"/>
          </p:cNvSpPr>
          <p:nvPr>
            <p:ph type="body" sz="half" idx="2"/>
          </p:nvPr>
        </p:nvSpPr>
        <p:spPr>
          <a:xfrm>
            <a:off x="228601" y="2067340"/>
            <a:ext cx="3701034" cy="4104860"/>
          </a:xfrm>
        </p:spPr>
        <p:txBody>
          <a:bodyPr rIns="0" anchor="b" anchorCtr="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D6DA198-38D8-7F16-7869-8C6672443266}"/>
              </a:ext>
            </a:extLst>
          </p:cNvPr>
          <p:cNvSpPr>
            <a:spLocks noGrp="1"/>
          </p:cNvSpPr>
          <p:nvPr>
            <p:ph type="dt" sz="half" idx="10"/>
          </p:nvPr>
        </p:nvSpPr>
        <p:spPr/>
        <p:txBody>
          <a:bodyPr/>
          <a:lstStyle/>
          <a:p>
            <a:fld id="{E9C49062-B032-6949-A950-9987A1DCFF64}" type="datetime4">
              <a:rPr lang="en-US" smtClean="0"/>
              <a:t>May 15, 2024</a:t>
            </a:fld>
            <a:endParaRPr lang="en-US"/>
          </a:p>
        </p:txBody>
      </p:sp>
      <p:sp>
        <p:nvSpPr>
          <p:cNvPr id="6" name="Footer Placeholder 5">
            <a:extLst>
              <a:ext uri="{FF2B5EF4-FFF2-40B4-BE49-F238E27FC236}">
                <a16:creationId xmlns:a16="http://schemas.microsoft.com/office/drawing/2014/main" id="{6691820A-51A1-9F59-2059-0F548A972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4DDB3-852E-403B-4F40-19CDF22DE79B}"/>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8" name="Title 1">
            <a:extLst>
              <a:ext uri="{FF2B5EF4-FFF2-40B4-BE49-F238E27FC236}">
                <a16:creationId xmlns:a16="http://schemas.microsoft.com/office/drawing/2014/main" id="{2D95FEA5-E24E-9F5A-F183-6B9BFA2EC84F}"/>
              </a:ext>
            </a:extLst>
          </p:cNvPr>
          <p:cNvSpPr>
            <a:spLocks noGrp="1"/>
          </p:cNvSpPr>
          <p:nvPr>
            <p:ph type="title"/>
          </p:nvPr>
        </p:nvSpPr>
        <p:spPr>
          <a:xfrm>
            <a:off x="228601" y="563216"/>
            <a:ext cx="3695700" cy="1265584"/>
          </a:xfrm>
        </p:spPr>
        <p:txBody>
          <a:bodyPr rIns="0" anchor="t" anchorCtr="0">
            <a:noAutofit/>
          </a:bodyPr>
          <a:lstStyle>
            <a:lvl1pPr>
              <a:lnSpc>
                <a:spcPts val="3200"/>
              </a:lnSpc>
              <a:defRPr sz="3200"/>
            </a:lvl1pPr>
          </a:lstStyle>
          <a:p>
            <a:r>
              <a:rPr lang="en-US" dirty="0"/>
              <a:t>Click to edit Master title style</a:t>
            </a:r>
          </a:p>
        </p:txBody>
      </p:sp>
      <p:cxnSp>
        <p:nvCxnSpPr>
          <p:cNvPr id="2" name="Straight Connector 1">
            <a:extLst>
              <a:ext uri="{FF2B5EF4-FFF2-40B4-BE49-F238E27FC236}">
                <a16:creationId xmlns:a16="http://schemas.microsoft.com/office/drawing/2014/main" id="{3CA0A100-356A-A8D1-64F9-42241A1D6EB5}"/>
              </a:ext>
            </a:extLst>
          </p:cNvPr>
          <p:cNvCxnSpPr>
            <a:cxnSpLocks/>
          </p:cNvCxnSpPr>
          <p:nvPr userDrawn="1"/>
        </p:nvCxnSpPr>
        <p:spPr>
          <a:xfrm>
            <a:off x="228600" y="228600"/>
            <a:ext cx="36957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041EF5-BAFB-BECB-D3D8-B6C15A864020}"/>
              </a:ext>
            </a:extLst>
          </p:cNvPr>
          <p:cNvCxnSpPr>
            <a:cxnSpLocks/>
          </p:cNvCxnSpPr>
          <p:nvPr userDrawn="1"/>
        </p:nvCxnSpPr>
        <p:spPr>
          <a:xfrm>
            <a:off x="4217504" y="228600"/>
            <a:ext cx="77458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641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D6DA198-38D8-7F16-7869-8C6672443266}"/>
              </a:ext>
            </a:extLst>
          </p:cNvPr>
          <p:cNvSpPr>
            <a:spLocks noGrp="1"/>
          </p:cNvSpPr>
          <p:nvPr>
            <p:ph type="dt" sz="half" idx="10"/>
          </p:nvPr>
        </p:nvSpPr>
        <p:spPr/>
        <p:txBody>
          <a:bodyPr/>
          <a:lstStyle/>
          <a:p>
            <a:fld id="{E9C49062-B032-6949-A950-9987A1DCFF64}" type="datetime4">
              <a:rPr lang="en-US" smtClean="0"/>
              <a:t>May 15, 2024</a:t>
            </a:fld>
            <a:endParaRPr lang="en-US"/>
          </a:p>
        </p:txBody>
      </p:sp>
      <p:sp>
        <p:nvSpPr>
          <p:cNvPr id="6" name="Footer Placeholder 5">
            <a:extLst>
              <a:ext uri="{FF2B5EF4-FFF2-40B4-BE49-F238E27FC236}">
                <a16:creationId xmlns:a16="http://schemas.microsoft.com/office/drawing/2014/main" id="{6691820A-51A1-9F59-2059-0F548A972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4DDB3-852E-403B-4F40-19CDF22DE79B}"/>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12" name="Text Placeholder 3">
            <a:extLst>
              <a:ext uri="{FF2B5EF4-FFF2-40B4-BE49-F238E27FC236}">
                <a16:creationId xmlns:a16="http://schemas.microsoft.com/office/drawing/2014/main" id="{26A8C4D3-7F95-E05C-F5B6-63B9D9220CD5}"/>
              </a:ext>
            </a:extLst>
          </p:cNvPr>
          <p:cNvSpPr>
            <a:spLocks noGrp="1"/>
          </p:cNvSpPr>
          <p:nvPr>
            <p:ph type="body" sz="half" idx="2"/>
          </p:nvPr>
        </p:nvSpPr>
        <p:spPr>
          <a:xfrm>
            <a:off x="228601" y="2779459"/>
            <a:ext cx="7696193" cy="2618449"/>
          </a:xfrm>
        </p:spPr>
        <p:txBody>
          <a:bodyPr rIns="0" anchor="b" anchorCtr="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B80A855B-226B-DECB-B4B0-E9F3C3665506}"/>
              </a:ext>
            </a:extLst>
          </p:cNvPr>
          <p:cNvCxnSpPr>
            <a:cxnSpLocks/>
          </p:cNvCxnSpPr>
          <p:nvPr userDrawn="1"/>
        </p:nvCxnSpPr>
        <p:spPr>
          <a:xfrm>
            <a:off x="232079" y="874967"/>
            <a:ext cx="11730076" cy="51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0">
            <a:extLst>
              <a:ext uri="{FF2B5EF4-FFF2-40B4-BE49-F238E27FC236}">
                <a16:creationId xmlns:a16="http://schemas.microsoft.com/office/drawing/2014/main" id="{ADCD9FE4-E305-5BAE-36E6-6AE783CF300C}"/>
              </a:ext>
            </a:extLst>
          </p:cNvPr>
          <p:cNvSpPr>
            <a:spLocks noGrp="1"/>
          </p:cNvSpPr>
          <p:nvPr>
            <p:ph type="title"/>
          </p:nvPr>
        </p:nvSpPr>
        <p:spPr>
          <a:xfrm>
            <a:off x="228600" y="1118688"/>
            <a:ext cx="11733555" cy="1325563"/>
          </a:xfrm>
        </p:spPr>
        <p:txBody>
          <a:bodyPr rIns="0">
            <a:noAutofit/>
          </a:bodyPr>
          <a:lstStyle/>
          <a:p>
            <a:r>
              <a:rPr lang="en-US" dirty="0"/>
              <a:t>Click to edit Master title style</a:t>
            </a:r>
          </a:p>
        </p:txBody>
      </p:sp>
    </p:spTree>
    <p:extLst>
      <p:ext uri="{BB962C8B-B14F-4D97-AF65-F5344CB8AC3E}">
        <p14:creationId xmlns:p14="http://schemas.microsoft.com/office/powerpoint/2010/main" val="2624755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34AA-0642-711E-D89D-3D2FF19F90BB}"/>
              </a:ext>
            </a:extLst>
          </p:cNvPr>
          <p:cNvSpPr>
            <a:spLocks noGrp="1"/>
          </p:cNvSpPr>
          <p:nvPr>
            <p:ph type="title"/>
          </p:nvPr>
        </p:nvSpPr>
        <p:spPr/>
        <p:txBody>
          <a:bodyPr>
            <a:noAutofit/>
          </a:bodyPr>
          <a:lstStyle/>
          <a:p>
            <a:r>
              <a:rPr lang="en-US"/>
              <a:t>Click to edit Master title style</a:t>
            </a:r>
          </a:p>
        </p:txBody>
      </p:sp>
      <p:sp>
        <p:nvSpPr>
          <p:cNvPr id="3" name="Vertical Text Placeholder 2">
            <a:extLst>
              <a:ext uri="{FF2B5EF4-FFF2-40B4-BE49-F238E27FC236}">
                <a16:creationId xmlns:a16="http://schemas.microsoft.com/office/drawing/2014/main" id="{0E6AC628-3ABC-EFA6-DC20-F829F57BD034}"/>
              </a:ext>
            </a:extLst>
          </p:cNvPr>
          <p:cNvSpPr>
            <a:spLocks noGrp="1"/>
          </p:cNvSpPr>
          <p:nvPr>
            <p:ph type="body" orient="vert" idx="1"/>
          </p:nvPr>
        </p:nvSpPr>
        <p:spPr/>
        <p:txBody>
          <a:bodyPr vert="eaVe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E6CFB67F-03A0-3340-54CC-9F24589CB80E}"/>
              </a:ext>
            </a:extLst>
          </p:cNvPr>
          <p:cNvSpPr>
            <a:spLocks noGrp="1"/>
          </p:cNvSpPr>
          <p:nvPr>
            <p:ph type="dt" sz="half" idx="10"/>
          </p:nvPr>
        </p:nvSpPr>
        <p:spPr/>
        <p:txBody>
          <a:bodyPr/>
          <a:lstStyle/>
          <a:p>
            <a:fld id="{382E5A76-32B6-5C45-8B43-15FEE333D5CB}" type="datetime4">
              <a:rPr lang="en-US" smtClean="0"/>
              <a:t>May 15, 2024</a:t>
            </a:fld>
            <a:endParaRPr lang="en-US"/>
          </a:p>
        </p:txBody>
      </p:sp>
      <p:sp>
        <p:nvSpPr>
          <p:cNvPr id="5" name="Footer Placeholder 4">
            <a:extLst>
              <a:ext uri="{FF2B5EF4-FFF2-40B4-BE49-F238E27FC236}">
                <a16:creationId xmlns:a16="http://schemas.microsoft.com/office/drawing/2014/main" id="{44F974F2-CD2F-9023-DE65-70007A9A3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5BC76-92D8-4B9A-E1F9-2884C1E60C36}"/>
              </a:ext>
            </a:extLst>
          </p:cNvPr>
          <p:cNvSpPr>
            <a:spLocks noGrp="1"/>
          </p:cNvSpPr>
          <p:nvPr>
            <p:ph type="sldNum" sz="quarter" idx="12"/>
          </p:nvPr>
        </p:nvSpPr>
        <p:spPr/>
        <p:txBody>
          <a:bodyPr/>
          <a:lstStyle/>
          <a:p>
            <a:fld id="{70485D3D-2785-A54B-8178-98E2341B432F}" type="slidenum">
              <a:rPr lang="en-US" smtClean="0"/>
              <a:t>‹#›</a:t>
            </a:fld>
            <a:endParaRPr lang="en-US"/>
          </a:p>
        </p:txBody>
      </p:sp>
    </p:spTree>
    <p:extLst>
      <p:ext uri="{BB962C8B-B14F-4D97-AF65-F5344CB8AC3E}">
        <p14:creationId xmlns:p14="http://schemas.microsoft.com/office/powerpoint/2010/main" val="4217128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0CE0F-65F1-B843-8238-CBD81BB7091A}"/>
              </a:ext>
            </a:extLst>
          </p:cNvPr>
          <p:cNvSpPr>
            <a:spLocks noGrp="1"/>
          </p:cNvSpPr>
          <p:nvPr>
            <p:ph type="title" orient="vert"/>
          </p:nvPr>
        </p:nvSpPr>
        <p:spPr>
          <a:xfrm>
            <a:off x="8229600" y="228600"/>
            <a:ext cx="3733800" cy="5948363"/>
          </a:xfrm>
        </p:spPr>
        <p:txBody>
          <a:bodyPr vert="eaVert">
            <a:noAutofit/>
          </a:bodyPr>
          <a:lstStyle/>
          <a:p>
            <a:r>
              <a:rPr lang="en-US"/>
              <a:t>Click to edit Master title style</a:t>
            </a:r>
          </a:p>
        </p:txBody>
      </p:sp>
      <p:sp>
        <p:nvSpPr>
          <p:cNvPr id="3" name="Vertical Text Placeholder 2">
            <a:extLst>
              <a:ext uri="{FF2B5EF4-FFF2-40B4-BE49-F238E27FC236}">
                <a16:creationId xmlns:a16="http://schemas.microsoft.com/office/drawing/2014/main" id="{755E8C8E-F1D4-2582-9CCF-05808F8828A4}"/>
              </a:ext>
            </a:extLst>
          </p:cNvPr>
          <p:cNvSpPr>
            <a:spLocks noGrp="1"/>
          </p:cNvSpPr>
          <p:nvPr>
            <p:ph type="body" orient="vert" idx="1"/>
          </p:nvPr>
        </p:nvSpPr>
        <p:spPr>
          <a:xfrm>
            <a:off x="228600" y="228599"/>
            <a:ext cx="7696200" cy="5948363"/>
          </a:xfrm>
        </p:spPr>
        <p:txBody>
          <a:bodyPr vert="eaVe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182022A0-D600-8FA5-E854-65F2E27B3CC6}"/>
              </a:ext>
            </a:extLst>
          </p:cNvPr>
          <p:cNvSpPr>
            <a:spLocks noGrp="1"/>
          </p:cNvSpPr>
          <p:nvPr>
            <p:ph type="dt" sz="half" idx="10"/>
          </p:nvPr>
        </p:nvSpPr>
        <p:spPr/>
        <p:txBody>
          <a:bodyPr/>
          <a:lstStyle/>
          <a:p>
            <a:fld id="{56866F30-272B-554A-9931-9EE838BA3FD6}" type="datetime4">
              <a:rPr lang="en-US" smtClean="0"/>
              <a:t>May 15, 2024</a:t>
            </a:fld>
            <a:endParaRPr lang="en-US"/>
          </a:p>
        </p:txBody>
      </p:sp>
      <p:sp>
        <p:nvSpPr>
          <p:cNvPr id="5" name="Footer Placeholder 4">
            <a:extLst>
              <a:ext uri="{FF2B5EF4-FFF2-40B4-BE49-F238E27FC236}">
                <a16:creationId xmlns:a16="http://schemas.microsoft.com/office/drawing/2014/main" id="{05A2B706-A1E6-D6DB-53C1-01BB4A6C1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170B1-762F-1E18-5C36-50EE0FECF465}"/>
              </a:ext>
            </a:extLst>
          </p:cNvPr>
          <p:cNvSpPr>
            <a:spLocks noGrp="1"/>
          </p:cNvSpPr>
          <p:nvPr>
            <p:ph type="sldNum" sz="quarter" idx="12"/>
          </p:nvPr>
        </p:nvSpPr>
        <p:spPr/>
        <p:txBody>
          <a:bodyPr/>
          <a:lstStyle/>
          <a:p>
            <a:fld id="{70485D3D-2785-A54B-8178-98E2341B432F}" type="slidenum">
              <a:rPr lang="en-US" smtClean="0"/>
              <a:t>‹#›</a:t>
            </a:fld>
            <a:endParaRPr lang="en-US"/>
          </a:p>
        </p:txBody>
      </p:sp>
    </p:spTree>
    <p:extLst>
      <p:ext uri="{BB962C8B-B14F-4D97-AF65-F5344CB8AC3E}">
        <p14:creationId xmlns:p14="http://schemas.microsoft.com/office/powerpoint/2010/main" val="1000049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8" name="Picture 7" descr="A black and blue background&#10;&#10;Description automatically generated">
            <a:extLst>
              <a:ext uri="{FF2B5EF4-FFF2-40B4-BE49-F238E27FC236}">
                <a16:creationId xmlns:a16="http://schemas.microsoft.com/office/drawing/2014/main" id="{2AAE260F-632F-4089-D81E-0064020DE581}"/>
              </a:ext>
            </a:extLst>
          </p:cNvPr>
          <p:cNvPicPr>
            <a:picLocks noChangeAspect="1"/>
          </p:cNvPicPr>
          <p:nvPr userDrawn="1"/>
        </p:nvPicPr>
        <p:blipFill>
          <a:blip r:embed="rId2"/>
          <a:stretch>
            <a:fillRect/>
          </a:stretch>
        </p:blipFill>
        <p:spPr>
          <a:xfrm rot="10800000">
            <a:off x="0" y="-1"/>
            <a:ext cx="12192000" cy="6858000"/>
          </a:xfrm>
          <a:prstGeom prst="rect">
            <a:avLst/>
          </a:prstGeom>
        </p:spPr>
      </p:pic>
      <p:sp>
        <p:nvSpPr>
          <p:cNvPr id="2" name="Title 1">
            <a:extLst>
              <a:ext uri="{FF2B5EF4-FFF2-40B4-BE49-F238E27FC236}">
                <a16:creationId xmlns:a16="http://schemas.microsoft.com/office/drawing/2014/main" id="{EB0A7763-AFC2-0DE0-A614-A699A32AE85B}"/>
              </a:ext>
            </a:extLst>
          </p:cNvPr>
          <p:cNvSpPr>
            <a:spLocks noGrp="1"/>
          </p:cNvSpPr>
          <p:nvPr>
            <p:ph type="title"/>
          </p:nvPr>
        </p:nvSpPr>
        <p:spPr>
          <a:xfrm>
            <a:off x="228601" y="2766218"/>
            <a:ext cx="7696200" cy="1325563"/>
          </a:xfrm>
        </p:spPr>
        <p:txBody>
          <a:bodyPr rIns="0" anchor="t" anchorCtr="0">
            <a:noAutofit/>
          </a:bodyPr>
          <a:lstStyle/>
          <a:p>
            <a:r>
              <a:rPr lang="en-US" dirty="0"/>
              <a:t>Click to edit Master title style</a:t>
            </a:r>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dirty="0"/>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cxnSp>
        <p:nvCxnSpPr>
          <p:cNvPr id="6" name="Straight Connector 5">
            <a:extLst>
              <a:ext uri="{FF2B5EF4-FFF2-40B4-BE49-F238E27FC236}">
                <a16:creationId xmlns:a16="http://schemas.microsoft.com/office/drawing/2014/main" id="{6AEC38F6-D7AD-2458-3553-DAA77FF489C8}"/>
              </a:ext>
            </a:extLst>
          </p:cNvPr>
          <p:cNvCxnSpPr>
            <a:cxnSpLocks/>
          </p:cNvCxnSpPr>
          <p:nvPr userDrawn="1"/>
        </p:nvCxnSpPr>
        <p:spPr>
          <a:xfrm>
            <a:off x="228600" y="2465901"/>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white logo in a circle&#10;&#10;Description automatically generated">
            <a:extLst>
              <a:ext uri="{FF2B5EF4-FFF2-40B4-BE49-F238E27FC236}">
                <a16:creationId xmlns:a16="http://schemas.microsoft.com/office/drawing/2014/main" id="{3F68434F-9F60-C0C5-058E-A2567DFEF70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
        <p:nvSpPr>
          <p:cNvPr id="10" name="TextBox 9">
            <a:extLst>
              <a:ext uri="{FF2B5EF4-FFF2-40B4-BE49-F238E27FC236}">
                <a16:creationId xmlns:a16="http://schemas.microsoft.com/office/drawing/2014/main" id="{806D245D-98F3-CA15-1A7A-94A04DA232B1}"/>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alpha val="50000"/>
                  </a:schemeClr>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spTree>
    <p:extLst>
      <p:ext uri="{BB962C8B-B14F-4D97-AF65-F5344CB8AC3E}">
        <p14:creationId xmlns:p14="http://schemas.microsoft.com/office/powerpoint/2010/main" val="3206764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12" name="Picture 11" descr="A black and blue background&#10;&#10;Description automatically generated">
            <a:extLst>
              <a:ext uri="{FF2B5EF4-FFF2-40B4-BE49-F238E27FC236}">
                <a16:creationId xmlns:a16="http://schemas.microsoft.com/office/drawing/2014/main" id="{564930F1-154B-06C1-3E8B-DA351B38A278}"/>
              </a:ext>
            </a:extLst>
          </p:cNvPr>
          <p:cNvPicPr>
            <a:picLocks noChangeAspect="1"/>
          </p:cNvPicPr>
          <p:nvPr userDrawn="1"/>
        </p:nvPicPr>
        <p:blipFill>
          <a:blip r:embed="rId2"/>
          <a:stretch>
            <a:fillRect/>
          </a:stretch>
        </p:blipFill>
        <p:spPr>
          <a:xfrm rot="10800000">
            <a:off x="0" y="-1"/>
            <a:ext cx="12192000" cy="6858000"/>
          </a:xfrm>
          <a:prstGeom prst="rect">
            <a:avLst/>
          </a:prstGeom>
        </p:spPr>
      </p:pic>
      <p:pic>
        <p:nvPicPr>
          <p:cNvPr id="13" name="Picture 12" descr="A white logo in a circle&#10;&#10;Description automatically generated">
            <a:extLst>
              <a:ext uri="{FF2B5EF4-FFF2-40B4-BE49-F238E27FC236}">
                <a16:creationId xmlns:a16="http://schemas.microsoft.com/office/drawing/2014/main" id="{B2BF0EED-70E3-3DFA-8DA5-8B4249C59B6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
        <p:nvSpPr>
          <p:cNvPr id="14" name="TextBox 13">
            <a:extLst>
              <a:ext uri="{FF2B5EF4-FFF2-40B4-BE49-F238E27FC236}">
                <a16:creationId xmlns:a16="http://schemas.microsoft.com/office/drawing/2014/main" id="{559603CC-DB5A-7224-403A-812A230C4803}"/>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alpha val="50000"/>
                  </a:schemeClr>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sp>
        <p:nvSpPr>
          <p:cNvPr id="2" name="Title 1">
            <a:extLst>
              <a:ext uri="{FF2B5EF4-FFF2-40B4-BE49-F238E27FC236}">
                <a16:creationId xmlns:a16="http://schemas.microsoft.com/office/drawing/2014/main" id="{EB0A7763-AFC2-0DE0-A614-A699A32AE85B}"/>
              </a:ext>
            </a:extLst>
          </p:cNvPr>
          <p:cNvSpPr>
            <a:spLocks noGrp="1"/>
          </p:cNvSpPr>
          <p:nvPr>
            <p:ph type="title"/>
          </p:nvPr>
        </p:nvSpPr>
        <p:spPr>
          <a:xfrm>
            <a:off x="228601" y="2766218"/>
            <a:ext cx="7696200" cy="1325563"/>
          </a:xfrm>
        </p:spPr>
        <p:txBody>
          <a:bodyPr rIns="0">
            <a:noAutofit/>
          </a:bodyPr>
          <a:lstStyle/>
          <a:p>
            <a:r>
              <a:rPr lang="en-US" dirty="0"/>
              <a:t>Click to edit Master title style</a:t>
            </a:r>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sp>
        <p:nvSpPr>
          <p:cNvPr id="9" name="Picture Placeholder 2">
            <a:extLst>
              <a:ext uri="{FF2B5EF4-FFF2-40B4-BE49-F238E27FC236}">
                <a16:creationId xmlns:a16="http://schemas.microsoft.com/office/drawing/2014/main" id="{362DC1EE-0D05-BDD0-28B5-FA6900F144B6}"/>
              </a:ext>
            </a:extLst>
          </p:cNvPr>
          <p:cNvSpPr>
            <a:spLocks noGrp="1"/>
          </p:cNvSpPr>
          <p:nvPr>
            <p:ph type="pic" sz="quarter" idx="14"/>
          </p:nvPr>
        </p:nvSpPr>
        <p:spPr>
          <a:xfrm>
            <a:off x="8229600" y="228600"/>
            <a:ext cx="3733800" cy="5943599"/>
          </a:xfrm>
        </p:spPr>
        <p:txBody>
          <a:bodyPr anchor="ctr" anchorCtr="1"/>
          <a:lstStyle>
            <a:lvl1pPr>
              <a:defRPr>
                <a:solidFill>
                  <a:srgbClr val="C7C9CA"/>
                </a:solidFill>
              </a:defRPr>
            </a:lvl1pPr>
          </a:lstStyle>
          <a:p>
            <a:endParaRPr lang="en-US"/>
          </a:p>
        </p:txBody>
      </p:sp>
      <p:cxnSp>
        <p:nvCxnSpPr>
          <p:cNvPr id="6" name="Straight Connector 5">
            <a:extLst>
              <a:ext uri="{FF2B5EF4-FFF2-40B4-BE49-F238E27FC236}">
                <a16:creationId xmlns:a16="http://schemas.microsoft.com/office/drawing/2014/main" id="{7C3FAC1D-126F-C279-19EC-DB82A10FA22D}"/>
              </a:ext>
            </a:extLst>
          </p:cNvPr>
          <p:cNvCxnSpPr>
            <a:cxnSpLocks/>
          </p:cNvCxnSpPr>
          <p:nvPr userDrawn="1"/>
        </p:nvCxnSpPr>
        <p:spPr>
          <a:xfrm>
            <a:off x="228600" y="2465901"/>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996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Body,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7" name="Title 1">
            <a:extLst>
              <a:ext uri="{FF2B5EF4-FFF2-40B4-BE49-F238E27FC236}">
                <a16:creationId xmlns:a16="http://schemas.microsoft.com/office/drawing/2014/main" id="{800EECF7-E24C-8CB7-4897-32928DF4722A}"/>
              </a:ext>
            </a:extLst>
          </p:cNvPr>
          <p:cNvSpPr>
            <a:spLocks noGrp="1"/>
          </p:cNvSpPr>
          <p:nvPr>
            <p:ph type="title"/>
          </p:nvPr>
        </p:nvSpPr>
        <p:spPr>
          <a:xfrm>
            <a:off x="228601" y="1953418"/>
            <a:ext cx="7696200" cy="1325563"/>
          </a:xfrm>
        </p:spPr>
        <p:txBody>
          <a:bodyPr rIns="0">
            <a:noAutofit/>
          </a:bodyPr>
          <a:lstStyle/>
          <a:p>
            <a:r>
              <a:rPr lang="en-US" dirty="0"/>
              <a:t>Click to edit Master title style</a:t>
            </a:r>
          </a:p>
        </p:txBody>
      </p:sp>
      <p:sp>
        <p:nvSpPr>
          <p:cNvPr id="9" name="Text Placeholder 7">
            <a:extLst>
              <a:ext uri="{FF2B5EF4-FFF2-40B4-BE49-F238E27FC236}">
                <a16:creationId xmlns:a16="http://schemas.microsoft.com/office/drawing/2014/main" id="{6B65FEC1-4BB2-655F-661B-47E5A5721A00}"/>
              </a:ext>
            </a:extLst>
          </p:cNvPr>
          <p:cNvSpPr>
            <a:spLocks noGrp="1"/>
          </p:cNvSpPr>
          <p:nvPr>
            <p:ph type="body" sz="quarter" idx="13"/>
          </p:nvPr>
        </p:nvSpPr>
        <p:spPr>
          <a:xfrm>
            <a:off x="228600" y="3423443"/>
            <a:ext cx="7696200" cy="1273175"/>
          </a:xfrm>
        </p:spPr>
        <p:txBody>
          <a:bodyPr lIns="0" rIns="0">
            <a:noAutofit/>
          </a:bodyPr>
          <a:lstStyle>
            <a:lvl4pPr marL="919163" indent="0">
              <a:buNone/>
              <a:defRPr/>
            </a:lvl4pPr>
          </a:lstStyle>
          <a:p>
            <a:pPr lvl="0"/>
            <a:r>
              <a:rPr lang="en-US" dirty="0"/>
              <a:t>Click to edit Master text style</a:t>
            </a:r>
          </a:p>
        </p:txBody>
      </p:sp>
      <p:sp>
        <p:nvSpPr>
          <p:cNvPr id="10" name="Picture Placeholder 2">
            <a:extLst>
              <a:ext uri="{FF2B5EF4-FFF2-40B4-BE49-F238E27FC236}">
                <a16:creationId xmlns:a16="http://schemas.microsoft.com/office/drawing/2014/main" id="{7599F939-B18B-98A2-544F-1A51A2585A5D}"/>
              </a:ext>
            </a:extLst>
          </p:cNvPr>
          <p:cNvSpPr>
            <a:spLocks noGrp="1"/>
          </p:cNvSpPr>
          <p:nvPr>
            <p:ph type="pic" sz="quarter" idx="14"/>
          </p:nvPr>
        </p:nvSpPr>
        <p:spPr>
          <a:xfrm>
            <a:off x="8229600" y="228600"/>
            <a:ext cx="3733800" cy="5943599"/>
          </a:xfrm>
        </p:spPr>
        <p:txBody>
          <a:bodyPr anchor="ctr" anchorCtr="1"/>
          <a:lstStyle>
            <a:lvl1pPr>
              <a:defRPr>
                <a:solidFill>
                  <a:schemeClr val="accent4"/>
                </a:solidFill>
              </a:defRPr>
            </a:lvl1pPr>
          </a:lstStyle>
          <a:p>
            <a:endParaRPr lang="en-US"/>
          </a:p>
        </p:txBody>
      </p:sp>
      <p:cxnSp>
        <p:nvCxnSpPr>
          <p:cNvPr id="2" name="Straight Connector 1">
            <a:extLst>
              <a:ext uri="{FF2B5EF4-FFF2-40B4-BE49-F238E27FC236}">
                <a16:creationId xmlns:a16="http://schemas.microsoft.com/office/drawing/2014/main" id="{FA359051-17CC-7688-E4BE-10FC3DC93E82}"/>
              </a:ext>
            </a:extLst>
          </p:cNvPr>
          <p:cNvCxnSpPr>
            <a:cxnSpLocks/>
          </p:cNvCxnSpPr>
          <p:nvPr userDrawn="1"/>
        </p:nvCxnSpPr>
        <p:spPr>
          <a:xfrm>
            <a:off x="228600" y="1712138"/>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22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2" name="Picture 11" descr="A cityscape with buildings and orange sky&#10;&#10;Description automatically generated">
            <a:extLst>
              <a:ext uri="{FF2B5EF4-FFF2-40B4-BE49-F238E27FC236}">
                <a16:creationId xmlns:a16="http://schemas.microsoft.com/office/drawing/2014/main" id="{DE96017F-475A-5A99-1FD2-3F05BDB790A5}"/>
              </a:ext>
            </a:extLst>
          </p:cNvPr>
          <p:cNvPicPr>
            <a:picLocks noChangeAspect="1"/>
          </p:cNvPicPr>
          <p:nvPr userDrawn="1"/>
        </p:nvPicPr>
        <p:blipFill>
          <a:blip r:embed="rId2"/>
          <a:stretch>
            <a:fillRect/>
          </a:stretch>
        </p:blipFill>
        <p:spPr>
          <a:xfrm>
            <a:off x="5448300" y="0"/>
            <a:ext cx="6743700" cy="6858000"/>
          </a:xfrm>
          <a:prstGeom prst="rect">
            <a:avLst/>
          </a:prstGeom>
        </p:spPr>
      </p:pic>
      <p:sp>
        <p:nvSpPr>
          <p:cNvPr id="3" name="Subtitle 2">
            <a:extLst>
              <a:ext uri="{FF2B5EF4-FFF2-40B4-BE49-F238E27FC236}">
                <a16:creationId xmlns:a16="http://schemas.microsoft.com/office/drawing/2014/main" id="{FDE8E798-23DA-9A62-E92B-DDA22D1E99F1}"/>
              </a:ext>
            </a:extLst>
          </p:cNvPr>
          <p:cNvSpPr>
            <a:spLocks noGrp="1"/>
          </p:cNvSpPr>
          <p:nvPr>
            <p:ph type="subTitle" idx="1"/>
          </p:nvPr>
        </p:nvSpPr>
        <p:spPr>
          <a:xfrm>
            <a:off x="228600" y="3768828"/>
            <a:ext cx="7696200" cy="1655762"/>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BE250BBD-8E74-864D-267C-13EC8407E407}"/>
              </a:ext>
            </a:extLst>
          </p:cNvPr>
          <p:cNvSpPr>
            <a:spLocks noGrp="1"/>
          </p:cNvSpPr>
          <p:nvPr>
            <p:ph type="dt" sz="half" idx="10"/>
          </p:nvPr>
        </p:nvSpPr>
        <p:spPr/>
        <p:txBody>
          <a:bodyPr/>
          <a:lstStyle>
            <a:lvl1pPr>
              <a:defRPr>
                <a:solidFill>
                  <a:schemeClr val="bg1"/>
                </a:solidFill>
              </a:defRPr>
            </a:lvl1pPr>
          </a:lstStyle>
          <a:p>
            <a:fld id="{18400CC4-9CF0-B042-A573-682BE0D20CE2}" type="datetime4">
              <a:rPr lang="en-US" smtClean="0"/>
              <a:pPr/>
              <a:t>May 15, 2024</a:t>
            </a:fld>
            <a:endParaRPr lang="en-US" dirty="0"/>
          </a:p>
        </p:txBody>
      </p:sp>
      <p:sp>
        <p:nvSpPr>
          <p:cNvPr id="17" name="TextBox 16">
            <a:extLst>
              <a:ext uri="{FF2B5EF4-FFF2-40B4-BE49-F238E27FC236}">
                <a16:creationId xmlns:a16="http://schemas.microsoft.com/office/drawing/2014/main" id="{EB873529-B8BA-04BF-7111-A73807073D4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effectLst>
                  <a:glow rad="1227181">
                    <a:schemeClr val="accent6">
                      <a:satMod val="175000"/>
                      <a:alpha val="24350"/>
                    </a:schemeClr>
                  </a:glow>
                </a:effectLst>
                <a:latin typeface="Campton Book" pitchFamily="2" charset="77"/>
              </a:rPr>
              <a:t>Copper Labs © 2024 • Confidential</a:t>
            </a:r>
          </a:p>
        </p:txBody>
      </p:sp>
      <p:pic>
        <p:nvPicPr>
          <p:cNvPr id="2" name="Picture 1" descr="A white text on a black background&#10;&#10;Description automatically generated">
            <a:extLst>
              <a:ext uri="{FF2B5EF4-FFF2-40B4-BE49-F238E27FC236}">
                <a16:creationId xmlns:a16="http://schemas.microsoft.com/office/drawing/2014/main" id="{41E631F5-0260-C81E-2A5A-A9E5F083CE6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4" name="Title 1">
            <a:extLst>
              <a:ext uri="{FF2B5EF4-FFF2-40B4-BE49-F238E27FC236}">
                <a16:creationId xmlns:a16="http://schemas.microsoft.com/office/drawing/2014/main" id="{4A5335D3-6FAD-191D-DD3A-9375A365D639}"/>
              </a:ext>
            </a:extLst>
          </p:cNvPr>
          <p:cNvSpPr>
            <a:spLocks noGrp="1"/>
          </p:cNvSpPr>
          <p:nvPr>
            <p:ph type="title"/>
          </p:nvPr>
        </p:nvSpPr>
        <p:spPr>
          <a:xfrm>
            <a:off x="228600" y="1763747"/>
            <a:ext cx="11734799" cy="2005081"/>
          </a:xfrm>
        </p:spPr>
        <p:txBody>
          <a:bodyPr>
            <a:noAutofit/>
          </a:bodyPr>
          <a:lstStyle>
            <a:lvl1pPr>
              <a:lnSpc>
                <a:spcPts val="6500"/>
              </a:lnSpc>
              <a:defRPr sz="6500">
                <a:solidFill>
                  <a:schemeClr val="bg1"/>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09DF429C-E47B-02DB-D820-EFE98A71E0E9}"/>
              </a:ext>
            </a:extLst>
          </p:cNvPr>
          <p:cNvCxnSpPr>
            <a:cxnSpLocks/>
          </p:cNvCxnSpPr>
          <p:nvPr userDrawn="1"/>
        </p:nvCxnSpPr>
        <p:spPr>
          <a:xfrm>
            <a:off x="228600" y="1552298"/>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261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Long Form Body,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7" name="Title 1">
            <a:extLst>
              <a:ext uri="{FF2B5EF4-FFF2-40B4-BE49-F238E27FC236}">
                <a16:creationId xmlns:a16="http://schemas.microsoft.com/office/drawing/2014/main" id="{59778D8C-F87D-433B-0136-6E075C285799}"/>
              </a:ext>
            </a:extLst>
          </p:cNvPr>
          <p:cNvSpPr>
            <a:spLocks noGrp="1"/>
          </p:cNvSpPr>
          <p:nvPr>
            <p:ph type="title"/>
          </p:nvPr>
        </p:nvSpPr>
        <p:spPr>
          <a:xfrm>
            <a:off x="228600" y="471160"/>
            <a:ext cx="7696201" cy="1325563"/>
          </a:xfrm>
        </p:spPr>
        <p:txBody>
          <a:bodyPr rIns="0">
            <a:noAutofit/>
          </a:bodyPr>
          <a:lstStyle/>
          <a:p>
            <a:r>
              <a:rPr lang="en-US" dirty="0"/>
              <a:t>Click to edit Master title style</a:t>
            </a:r>
          </a:p>
        </p:txBody>
      </p:sp>
      <p:sp>
        <p:nvSpPr>
          <p:cNvPr id="9" name="Text Placeholder 7">
            <a:extLst>
              <a:ext uri="{FF2B5EF4-FFF2-40B4-BE49-F238E27FC236}">
                <a16:creationId xmlns:a16="http://schemas.microsoft.com/office/drawing/2014/main" id="{30262DA7-F7ED-5B90-64C5-FBE6135DDD16}"/>
              </a:ext>
            </a:extLst>
          </p:cNvPr>
          <p:cNvSpPr>
            <a:spLocks noGrp="1"/>
          </p:cNvSpPr>
          <p:nvPr>
            <p:ph type="body" sz="quarter" idx="13"/>
          </p:nvPr>
        </p:nvSpPr>
        <p:spPr>
          <a:xfrm>
            <a:off x="228600" y="2040835"/>
            <a:ext cx="7696200" cy="4131364"/>
          </a:xfrm>
        </p:spPr>
        <p:txBody>
          <a:bodyPr lIns="0" rIns="0">
            <a:noAutofit/>
          </a:bodyPr>
          <a:lstStyle>
            <a:lvl4pPr marL="919163" indent="0">
              <a:buNone/>
              <a:defRPr/>
            </a:lvl4pPr>
          </a:lstStyle>
          <a:p>
            <a:pPr lvl="0"/>
            <a:r>
              <a:rPr lang="en-US" dirty="0"/>
              <a:t>Click to edit Master text style</a:t>
            </a:r>
          </a:p>
        </p:txBody>
      </p:sp>
      <p:sp>
        <p:nvSpPr>
          <p:cNvPr id="10" name="Picture Placeholder 2">
            <a:extLst>
              <a:ext uri="{FF2B5EF4-FFF2-40B4-BE49-F238E27FC236}">
                <a16:creationId xmlns:a16="http://schemas.microsoft.com/office/drawing/2014/main" id="{3FD4FAF1-0434-399E-D907-D4BDFFDFB944}"/>
              </a:ext>
            </a:extLst>
          </p:cNvPr>
          <p:cNvSpPr>
            <a:spLocks noGrp="1"/>
          </p:cNvSpPr>
          <p:nvPr>
            <p:ph type="pic" sz="quarter" idx="14"/>
          </p:nvPr>
        </p:nvSpPr>
        <p:spPr>
          <a:xfrm>
            <a:off x="8229600" y="471160"/>
            <a:ext cx="3733800" cy="5701039"/>
          </a:xfrm>
        </p:spPr>
        <p:txBody>
          <a:bodyPr anchor="ctr" anchorCtr="1"/>
          <a:lstStyle>
            <a:lvl1pPr>
              <a:defRPr>
                <a:solidFill>
                  <a:schemeClr val="accent4"/>
                </a:solidFill>
              </a:defRPr>
            </a:lvl1pPr>
          </a:lstStyle>
          <a:p>
            <a:endParaRPr lang="en-US"/>
          </a:p>
        </p:txBody>
      </p:sp>
      <p:cxnSp>
        <p:nvCxnSpPr>
          <p:cNvPr id="8" name="Straight Connector 7">
            <a:extLst>
              <a:ext uri="{FF2B5EF4-FFF2-40B4-BE49-F238E27FC236}">
                <a16:creationId xmlns:a16="http://schemas.microsoft.com/office/drawing/2014/main" id="{4BEEC68F-ED83-BC48-E0E2-72CBCC373505}"/>
              </a:ext>
            </a:extLst>
          </p:cNvPr>
          <p:cNvCxnSpPr>
            <a:cxnSpLocks/>
          </p:cNvCxnSpPr>
          <p:nvPr userDrawn="1"/>
        </p:nvCxnSpPr>
        <p:spPr>
          <a:xfrm>
            <a:off x="228600" y="228600"/>
            <a:ext cx="11734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606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Long Form Body, and Image Mirrored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7" name="Title 1">
            <a:extLst>
              <a:ext uri="{FF2B5EF4-FFF2-40B4-BE49-F238E27FC236}">
                <a16:creationId xmlns:a16="http://schemas.microsoft.com/office/drawing/2014/main" id="{59778D8C-F87D-433B-0136-6E075C285799}"/>
              </a:ext>
            </a:extLst>
          </p:cNvPr>
          <p:cNvSpPr>
            <a:spLocks noGrp="1"/>
          </p:cNvSpPr>
          <p:nvPr>
            <p:ph type="title"/>
          </p:nvPr>
        </p:nvSpPr>
        <p:spPr>
          <a:xfrm>
            <a:off x="4267199" y="471160"/>
            <a:ext cx="7696201" cy="1325563"/>
          </a:xfrm>
        </p:spPr>
        <p:txBody>
          <a:bodyPr rIns="0">
            <a:noAutofit/>
          </a:bodyPr>
          <a:lstStyle/>
          <a:p>
            <a:r>
              <a:rPr lang="en-US" dirty="0"/>
              <a:t>Click to edit Master title style</a:t>
            </a:r>
          </a:p>
        </p:txBody>
      </p:sp>
      <p:sp>
        <p:nvSpPr>
          <p:cNvPr id="9" name="Text Placeholder 7">
            <a:extLst>
              <a:ext uri="{FF2B5EF4-FFF2-40B4-BE49-F238E27FC236}">
                <a16:creationId xmlns:a16="http://schemas.microsoft.com/office/drawing/2014/main" id="{30262DA7-F7ED-5B90-64C5-FBE6135DDD16}"/>
              </a:ext>
            </a:extLst>
          </p:cNvPr>
          <p:cNvSpPr>
            <a:spLocks noGrp="1"/>
          </p:cNvSpPr>
          <p:nvPr>
            <p:ph type="body" sz="quarter" idx="13"/>
          </p:nvPr>
        </p:nvSpPr>
        <p:spPr>
          <a:xfrm>
            <a:off x="4267199" y="2040835"/>
            <a:ext cx="7696200" cy="4131364"/>
          </a:xfrm>
        </p:spPr>
        <p:txBody>
          <a:bodyPr lIns="0" rIns="0">
            <a:noAutofit/>
          </a:bodyPr>
          <a:lstStyle>
            <a:lvl4pPr marL="919163" indent="0">
              <a:buNone/>
              <a:defRPr/>
            </a:lvl4pPr>
          </a:lstStyle>
          <a:p>
            <a:pPr lvl="0"/>
            <a:r>
              <a:rPr lang="en-US" dirty="0"/>
              <a:t>Click to edit Master text style</a:t>
            </a:r>
          </a:p>
        </p:txBody>
      </p:sp>
      <p:sp>
        <p:nvSpPr>
          <p:cNvPr id="10" name="Picture Placeholder 2">
            <a:extLst>
              <a:ext uri="{FF2B5EF4-FFF2-40B4-BE49-F238E27FC236}">
                <a16:creationId xmlns:a16="http://schemas.microsoft.com/office/drawing/2014/main" id="{3FD4FAF1-0434-399E-D907-D4BDFFDFB944}"/>
              </a:ext>
            </a:extLst>
          </p:cNvPr>
          <p:cNvSpPr>
            <a:spLocks noGrp="1"/>
          </p:cNvSpPr>
          <p:nvPr>
            <p:ph type="pic" sz="quarter" idx="14"/>
          </p:nvPr>
        </p:nvSpPr>
        <p:spPr>
          <a:xfrm>
            <a:off x="228600" y="471160"/>
            <a:ext cx="3733800" cy="5701039"/>
          </a:xfrm>
        </p:spPr>
        <p:txBody>
          <a:bodyPr anchor="ctr" anchorCtr="1"/>
          <a:lstStyle>
            <a:lvl1pPr>
              <a:defRPr>
                <a:solidFill>
                  <a:schemeClr val="accent4"/>
                </a:solidFill>
              </a:defRPr>
            </a:lvl1pPr>
          </a:lstStyle>
          <a:p>
            <a:endParaRPr lang="en-US"/>
          </a:p>
        </p:txBody>
      </p:sp>
      <p:cxnSp>
        <p:nvCxnSpPr>
          <p:cNvPr id="2" name="Straight Connector 1">
            <a:extLst>
              <a:ext uri="{FF2B5EF4-FFF2-40B4-BE49-F238E27FC236}">
                <a16:creationId xmlns:a16="http://schemas.microsoft.com/office/drawing/2014/main" id="{F3E661B7-5A6E-8500-A5C0-2F6948CDC3A8}"/>
              </a:ext>
            </a:extLst>
          </p:cNvPr>
          <p:cNvCxnSpPr>
            <a:cxnSpLocks/>
          </p:cNvCxnSpPr>
          <p:nvPr userDrawn="1"/>
        </p:nvCxnSpPr>
        <p:spPr>
          <a:xfrm>
            <a:off x="228600" y="228600"/>
            <a:ext cx="11734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444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5833-E969-37D9-7E21-98E26CF86454}"/>
              </a:ext>
            </a:extLst>
          </p:cNvPr>
          <p:cNvSpPr>
            <a:spLocks noGrp="1"/>
          </p:cNvSpPr>
          <p:nvPr>
            <p:ph type="title"/>
          </p:nvPr>
        </p:nvSpPr>
        <p:spPr>
          <a:xfrm>
            <a:off x="228601" y="475488"/>
            <a:ext cx="11718234" cy="1325563"/>
          </a:xfrm>
        </p:spPr>
        <p:txBody>
          <a:bodyPr rIns="0">
            <a:noAutofit/>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989EBEE-708B-7B35-9D64-63F6AF7DBD00}"/>
              </a:ext>
            </a:extLst>
          </p:cNvPr>
          <p:cNvSpPr>
            <a:spLocks noGrp="1"/>
          </p:cNvSpPr>
          <p:nvPr>
            <p:ph idx="1"/>
          </p:nvPr>
        </p:nvSpPr>
        <p:spPr>
          <a:xfrm>
            <a:off x="228600" y="2113721"/>
            <a:ext cx="7696200" cy="4063241"/>
          </a:xfrm>
        </p:spPr>
        <p:txBody>
          <a:bodyPr rIns="0" anchor="b"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3FC383-CD32-918F-9C30-5EA174FB2A17}"/>
              </a:ext>
            </a:extLst>
          </p:cNvPr>
          <p:cNvSpPr>
            <a:spLocks noGrp="1"/>
          </p:cNvSpPr>
          <p:nvPr>
            <p:ph type="dt" sz="half" idx="10"/>
          </p:nvPr>
        </p:nvSpPr>
        <p:spPr/>
        <p:txBody>
          <a:bodyPr/>
          <a:lstStyle/>
          <a:p>
            <a:fld id="{7D9CF971-AE5C-7F4E-9BBD-CB61A43A04AC}" type="datetime4">
              <a:rPr lang="en-US" smtClean="0"/>
              <a:t>May 15, 2024</a:t>
            </a:fld>
            <a:endParaRPr lang="en-US"/>
          </a:p>
        </p:txBody>
      </p:sp>
      <p:sp>
        <p:nvSpPr>
          <p:cNvPr id="5" name="Footer Placeholder 4">
            <a:extLst>
              <a:ext uri="{FF2B5EF4-FFF2-40B4-BE49-F238E27FC236}">
                <a16:creationId xmlns:a16="http://schemas.microsoft.com/office/drawing/2014/main" id="{EEAF096C-4784-7683-6389-9D2437F05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01107-BB57-A04B-6736-FAD9CEDDE8C1}"/>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7" name="Straight Connector 6">
            <a:extLst>
              <a:ext uri="{FF2B5EF4-FFF2-40B4-BE49-F238E27FC236}">
                <a16:creationId xmlns:a16="http://schemas.microsoft.com/office/drawing/2014/main" id="{30CF0CD8-B968-079F-D918-84F3C13AB5B9}"/>
              </a:ext>
            </a:extLst>
          </p:cNvPr>
          <p:cNvCxnSpPr>
            <a:cxnSpLocks/>
          </p:cNvCxnSpPr>
          <p:nvPr userDrawn="1"/>
        </p:nvCxnSpPr>
        <p:spPr>
          <a:xfrm>
            <a:off x="228600" y="235145"/>
            <a:ext cx="11718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283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Medium Body, and Image">
    <p:spTree>
      <p:nvGrpSpPr>
        <p:cNvPr id="1" name=""/>
        <p:cNvGrpSpPr/>
        <p:nvPr/>
      </p:nvGrpSpPr>
      <p:grpSpPr>
        <a:xfrm>
          <a:off x="0" y="0"/>
          <a:ext cx="0" cy="0"/>
          <a:chOff x="0" y="0"/>
          <a:chExt cx="0" cy="0"/>
        </a:xfrm>
      </p:grpSpPr>
      <p:pic>
        <p:nvPicPr>
          <p:cNvPr id="6" name="Picture 5" descr="A black and blue background&#10;&#10;Description automatically generated">
            <a:extLst>
              <a:ext uri="{FF2B5EF4-FFF2-40B4-BE49-F238E27FC236}">
                <a16:creationId xmlns:a16="http://schemas.microsoft.com/office/drawing/2014/main" id="{67C10152-FF14-E1BB-7436-C08E0DC2276C}"/>
              </a:ext>
            </a:extLst>
          </p:cNvPr>
          <p:cNvPicPr>
            <a:picLocks noChangeAspect="1"/>
          </p:cNvPicPr>
          <p:nvPr userDrawn="1"/>
        </p:nvPicPr>
        <p:blipFill>
          <a:blip r:embed="rId2"/>
          <a:stretch>
            <a:fillRect/>
          </a:stretch>
        </p:blipFill>
        <p:spPr>
          <a:xfrm rot="10800000">
            <a:off x="0" y="-1"/>
            <a:ext cx="12192000" cy="6858000"/>
          </a:xfrm>
          <a:prstGeom prst="rect">
            <a:avLst/>
          </a:prstGeom>
        </p:spPr>
      </p:pic>
      <p:pic>
        <p:nvPicPr>
          <p:cNvPr id="10" name="Picture 9" descr="A white logo in a circle&#10;&#10;Description automatically generated">
            <a:extLst>
              <a:ext uri="{FF2B5EF4-FFF2-40B4-BE49-F238E27FC236}">
                <a16:creationId xmlns:a16="http://schemas.microsoft.com/office/drawing/2014/main" id="{B6999ECE-4B74-3AB1-D3A5-DFF60CB6719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
        <p:nvSpPr>
          <p:cNvPr id="11" name="TextBox 10">
            <a:extLst>
              <a:ext uri="{FF2B5EF4-FFF2-40B4-BE49-F238E27FC236}">
                <a16:creationId xmlns:a16="http://schemas.microsoft.com/office/drawing/2014/main" id="{78E11997-B73C-8DE1-0813-9CE88EFFDBF9}"/>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alpha val="50000"/>
                  </a:schemeClr>
                </a:solidFill>
                <a:latin typeface="Campton Book" pitchFamily="2" charset="77"/>
              </a:rPr>
              <a:t>Copper Labs © 2024 • Confidential</a:t>
            </a:r>
          </a:p>
        </p:txBody>
      </p:sp>
      <p:sp>
        <p:nvSpPr>
          <p:cNvPr id="2" name="Title 1">
            <a:extLst>
              <a:ext uri="{FF2B5EF4-FFF2-40B4-BE49-F238E27FC236}">
                <a16:creationId xmlns:a16="http://schemas.microsoft.com/office/drawing/2014/main" id="{EB0A7763-AFC2-0DE0-A614-A699A32AE85B}"/>
              </a:ext>
            </a:extLst>
          </p:cNvPr>
          <p:cNvSpPr>
            <a:spLocks noGrp="1"/>
          </p:cNvSpPr>
          <p:nvPr>
            <p:ph type="title"/>
          </p:nvPr>
        </p:nvSpPr>
        <p:spPr>
          <a:xfrm>
            <a:off x="228601" y="1637981"/>
            <a:ext cx="7696200" cy="1325563"/>
          </a:xfrm>
        </p:spPr>
        <p:txBody>
          <a:bodyPr rIns="0">
            <a:noAutofit/>
          </a:bodyPr>
          <a:lstStyle/>
          <a:p>
            <a:r>
              <a:rPr lang="en-US" dirty="0"/>
              <a:t>Click to edit Master title style</a:t>
            </a:r>
          </a:p>
        </p:txBody>
      </p:sp>
      <p:sp>
        <p:nvSpPr>
          <p:cNvPr id="3" name="Date Placeholder 2">
            <a:extLst>
              <a:ext uri="{FF2B5EF4-FFF2-40B4-BE49-F238E27FC236}">
                <a16:creationId xmlns:a16="http://schemas.microsoft.com/office/drawing/2014/main" id="{2F7135D9-0539-E21E-7E05-FF9DE62D731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4" name="Footer Placeholder 3">
            <a:extLst>
              <a:ext uri="{FF2B5EF4-FFF2-40B4-BE49-F238E27FC236}">
                <a16:creationId xmlns:a16="http://schemas.microsoft.com/office/drawing/2014/main" id="{D2D84014-53C5-CC85-EBB7-90EDE77CD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CDE88-030B-C215-7DB8-F9B2410D7418}"/>
              </a:ext>
            </a:extLst>
          </p:cNvPr>
          <p:cNvSpPr>
            <a:spLocks noGrp="1"/>
          </p:cNvSpPr>
          <p:nvPr>
            <p:ph type="sldNum" sz="quarter" idx="12"/>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sp>
        <p:nvSpPr>
          <p:cNvPr id="8" name="Text Placeholder 7">
            <a:extLst>
              <a:ext uri="{FF2B5EF4-FFF2-40B4-BE49-F238E27FC236}">
                <a16:creationId xmlns:a16="http://schemas.microsoft.com/office/drawing/2014/main" id="{291AB214-74B1-1662-3E4E-9301E3887A7C}"/>
              </a:ext>
            </a:extLst>
          </p:cNvPr>
          <p:cNvSpPr>
            <a:spLocks noGrp="1"/>
          </p:cNvSpPr>
          <p:nvPr>
            <p:ph type="body" sz="quarter" idx="13"/>
          </p:nvPr>
        </p:nvSpPr>
        <p:spPr>
          <a:xfrm>
            <a:off x="228600" y="3193026"/>
            <a:ext cx="7696200" cy="2475690"/>
          </a:xfrm>
        </p:spPr>
        <p:txBody>
          <a:bodyPr lIns="0" rIns="0">
            <a:normAutofit/>
          </a:bodyPr>
          <a:lstStyle>
            <a:lvl1pPr>
              <a:defRPr sz="2000"/>
            </a:lvl1pPr>
            <a:lvl4pPr marL="919163" indent="0">
              <a:buNone/>
              <a:defRPr/>
            </a:lvl4pPr>
          </a:lstStyle>
          <a:p>
            <a:pPr lvl="0"/>
            <a:r>
              <a:rPr lang="en-US" dirty="0"/>
              <a:t>Click to edit Master text style</a:t>
            </a:r>
          </a:p>
        </p:txBody>
      </p:sp>
      <p:sp>
        <p:nvSpPr>
          <p:cNvPr id="9" name="Picture Placeholder 2">
            <a:extLst>
              <a:ext uri="{FF2B5EF4-FFF2-40B4-BE49-F238E27FC236}">
                <a16:creationId xmlns:a16="http://schemas.microsoft.com/office/drawing/2014/main" id="{362DC1EE-0D05-BDD0-28B5-FA6900F144B6}"/>
              </a:ext>
            </a:extLst>
          </p:cNvPr>
          <p:cNvSpPr>
            <a:spLocks noGrp="1"/>
          </p:cNvSpPr>
          <p:nvPr>
            <p:ph type="pic" sz="quarter" idx="14"/>
          </p:nvPr>
        </p:nvSpPr>
        <p:spPr>
          <a:xfrm>
            <a:off x="8229600" y="228600"/>
            <a:ext cx="3733800" cy="5943599"/>
          </a:xfrm>
        </p:spPr>
        <p:txBody>
          <a:bodyPr anchor="ctr" anchorCtr="1"/>
          <a:lstStyle>
            <a:lvl1pPr>
              <a:defRPr>
                <a:solidFill>
                  <a:srgbClr val="C7C9CA"/>
                </a:solidFill>
              </a:defRPr>
            </a:lvl1pPr>
          </a:lstStyle>
          <a:p>
            <a:endParaRPr lang="en-US"/>
          </a:p>
        </p:txBody>
      </p:sp>
      <p:cxnSp>
        <p:nvCxnSpPr>
          <p:cNvPr id="7" name="Straight Connector 6">
            <a:extLst>
              <a:ext uri="{FF2B5EF4-FFF2-40B4-BE49-F238E27FC236}">
                <a16:creationId xmlns:a16="http://schemas.microsoft.com/office/drawing/2014/main" id="{D722E1DF-0BCB-DFCB-5991-A2A0AE5BE920}"/>
              </a:ext>
            </a:extLst>
          </p:cNvPr>
          <p:cNvCxnSpPr>
            <a:cxnSpLocks/>
          </p:cNvCxnSpPr>
          <p:nvPr userDrawn="1"/>
        </p:nvCxnSpPr>
        <p:spPr>
          <a:xfrm>
            <a:off x="228600" y="1420590"/>
            <a:ext cx="769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29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6518-8FA0-472F-6253-F7EB8A20682D}"/>
              </a:ext>
            </a:extLst>
          </p:cNvPr>
          <p:cNvSpPr>
            <a:spLocks noGrp="1"/>
          </p:cNvSpPr>
          <p:nvPr>
            <p:ph type="title"/>
          </p:nvPr>
        </p:nvSpPr>
        <p:spPr>
          <a:xfrm>
            <a:off x="228600" y="477135"/>
            <a:ext cx="11733555" cy="1325563"/>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E1F0500F-F230-D3CF-E596-BFD884104384}"/>
              </a:ext>
            </a:extLst>
          </p:cNvPr>
          <p:cNvSpPr>
            <a:spLocks noGrp="1"/>
          </p:cNvSpPr>
          <p:nvPr>
            <p:ph sz="half" idx="1"/>
          </p:nvPr>
        </p:nvSpPr>
        <p:spPr>
          <a:xfrm>
            <a:off x="228600" y="2044687"/>
            <a:ext cx="5724144" cy="4132276"/>
          </a:xfrm>
        </p:spPr>
        <p:txBody>
          <a:bodyPr rIns="0" anchor="b"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55D3D7C-647E-86FE-0A3E-8D08D645CB67}"/>
              </a:ext>
            </a:extLst>
          </p:cNvPr>
          <p:cNvSpPr>
            <a:spLocks noGrp="1"/>
          </p:cNvSpPr>
          <p:nvPr>
            <p:ph sz="half" idx="2"/>
          </p:nvPr>
        </p:nvSpPr>
        <p:spPr>
          <a:xfrm>
            <a:off x="6229350" y="2044687"/>
            <a:ext cx="5724144" cy="4132276"/>
          </a:xfrm>
        </p:spPr>
        <p:txBody>
          <a:bodyPr rIns="0" anchor="b" anchorCtr="0">
            <a:no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5" name="Date Placeholder 4">
            <a:extLst>
              <a:ext uri="{FF2B5EF4-FFF2-40B4-BE49-F238E27FC236}">
                <a16:creationId xmlns:a16="http://schemas.microsoft.com/office/drawing/2014/main" id="{CAA051A1-DA80-9495-792F-61AB48FED3C5}"/>
              </a:ext>
            </a:extLst>
          </p:cNvPr>
          <p:cNvSpPr>
            <a:spLocks noGrp="1"/>
          </p:cNvSpPr>
          <p:nvPr>
            <p:ph type="dt" sz="half" idx="10"/>
          </p:nvPr>
        </p:nvSpPr>
        <p:spPr/>
        <p:txBody>
          <a:bodyPr/>
          <a:lstStyle/>
          <a:p>
            <a:fld id="{BFA57154-3F7A-8843-A995-E73386520F42}" type="datetime4">
              <a:rPr lang="en-US" smtClean="0"/>
              <a:t>May 15, 2024</a:t>
            </a:fld>
            <a:endParaRPr lang="en-US"/>
          </a:p>
        </p:txBody>
      </p:sp>
      <p:sp>
        <p:nvSpPr>
          <p:cNvPr id="6" name="Footer Placeholder 5">
            <a:extLst>
              <a:ext uri="{FF2B5EF4-FFF2-40B4-BE49-F238E27FC236}">
                <a16:creationId xmlns:a16="http://schemas.microsoft.com/office/drawing/2014/main" id="{B68C67B1-AB8D-86BC-48C8-8F61DC571E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8615E-75FB-2CB4-C7A6-BA7E92CC8ED0}"/>
              </a:ext>
            </a:extLst>
          </p:cNvPr>
          <p:cNvSpPr>
            <a:spLocks noGrp="1"/>
          </p:cNvSpPr>
          <p:nvPr>
            <p:ph type="sldNum" sz="quarter" idx="12"/>
          </p:nvPr>
        </p:nvSpPr>
        <p:spPr/>
        <p:txBody>
          <a:bodyPr/>
          <a:lstStyle/>
          <a:p>
            <a:fld id="{70485D3D-2785-A54B-8178-98E2341B432F}" type="slidenum">
              <a:rPr lang="en-US" smtClean="0"/>
              <a:t>‹#›</a:t>
            </a:fld>
            <a:endParaRPr lang="en-US"/>
          </a:p>
        </p:txBody>
      </p:sp>
      <p:cxnSp>
        <p:nvCxnSpPr>
          <p:cNvPr id="10" name="Straight Connector 9">
            <a:extLst>
              <a:ext uri="{FF2B5EF4-FFF2-40B4-BE49-F238E27FC236}">
                <a16:creationId xmlns:a16="http://schemas.microsoft.com/office/drawing/2014/main" id="{2ABD9E6D-ADF7-5D16-2452-A24026207F57}"/>
              </a:ext>
            </a:extLst>
          </p:cNvPr>
          <p:cNvCxnSpPr>
            <a:cxnSpLocks/>
          </p:cNvCxnSpPr>
          <p:nvPr userDrawn="1"/>
        </p:nvCxnSpPr>
        <p:spPr>
          <a:xfrm>
            <a:off x="228600" y="235145"/>
            <a:ext cx="11718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217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3DD93-0D63-F91E-87AE-58FE3D431834}"/>
              </a:ext>
            </a:extLst>
          </p:cNvPr>
          <p:cNvSpPr>
            <a:spLocks noGrp="1"/>
          </p:cNvSpPr>
          <p:nvPr>
            <p:ph type="body" idx="1"/>
          </p:nvPr>
        </p:nvSpPr>
        <p:spPr>
          <a:xfrm>
            <a:off x="228599" y="1939713"/>
            <a:ext cx="5724144" cy="612360"/>
          </a:xfrm>
        </p:spPr>
        <p:txBody>
          <a:bodyPr r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F4B238-0316-991B-F2CD-AF1D11DFD10D}"/>
              </a:ext>
            </a:extLst>
          </p:cNvPr>
          <p:cNvSpPr>
            <a:spLocks noGrp="1"/>
          </p:cNvSpPr>
          <p:nvPr>
            <p:ph sz="half" idx="2"/>
          </p:nvPr>
        </p:nvSpPr>
        <p:spPr>
          <a:xfrm>
            <a:off x="228599" y="2660554"/>
            <a:ext cx="5724144" cy="3511646"/>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4">
            <a:extLst>
              <a:ext uri="{FF2B5EF4-FFF2-40B4-BE49-F238E27FC236}">
                <a16:creationId xmlns:a16="http://schemas.microsoft.com/office/drawing/2014/main" id="{B99637E7-CC30-D7B1-9D96-A40B31FE3AB3}"/>
              </a:ext>
            </a:extLst>
          </p:cNvPr>
          <p:cNvSpPr>
            <a:spLocks noGrp="1"/>
          </p:cNvSpPr>
          <p:nvPr>
            <p:ph type="body" sz="quarter" idx="3"/>
          </p:nvPr>
        </p:nvSpPr>
        <p:spPr>
          <a:xfrm>
            <a:off x="6239259" y="1939713"/>
            <a:ext cx="5724144" cy="612360"/>
          </a:xfrm>
        </p:spPr>
        <p:txBody>
          <a:bodyPr r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7D1D3B7-B754-310B-C54F-F4F22F957BFF}"/>
              </a:ext>
            </a:extLst>
          </p:cNvPr>
          <p:cNvSpPr>
            <a:spLocks noGrp="1"/>
          </p:cNvSpPr>
          <p:nvPr>
            <p:ph sz="quarter" idx="4"/>
          </p:nvPr>
        </p:nvSpPr>
        <p:spPr>
          <a:xfrm>
            <a:off x="6239259" y="2660554"/>
            <a:ext cx="5724144" cy="3511646"/>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Date Placeholder 6">
            <a:extLst>
              <a:ext uri="{FF2B5EF4-FFF2-40B4-BE49-F238E27FC236}">
                <a16:creationId xmlns:a16="http://schemas.microsoft.com/office/drawing/2014/main" id="{CF423760-1480-22E1-1C0A-713AC722156D}"/>
              </a:ext>
            </a:extLst>
          </p:cNvPr>
          <p:cNvSpPr>
            <a:spLocks noGrp="1"/>
          </p:cNvSpPr>
          <p:nvPr>
            <p:ph type="dt" sz="half" idx="10"/>
          </p:nvPr>
        </p:nvSpPr>
        <p:spPr/>
        <p:txBody>
          <a:bodyPr/>
          <a:lstStyle/>
          <a:p>
            <a:fld id="{4C4710BC-FEF4-594F-B9E9-9D55EE526D30}" type="datetime4">
              <a:rPr lang="en-US" smtClean="0"/>
              <a:t>May 15, 2024</a:t>
            </a:fld>
            <a:endParaRPr lang="en-US"/>
          </a:p>
        </p:txBody>
      </p:sp>
      <p:sp>
        <p:nvSpPr>
          <p:cNvPr id="8" name="Footer Placeholder 7">
            <a:extLst>
              <a:ext uri="{FF2B5EF4-FFF2-40B4-BE49-F238E27FC236}">
                <a16:creationId xmlns:a16="http://schemas.microsoft.com/office/drawing/2014/main" id="{4FF49BA9-2EFD-6A68-8177-1E8BFB584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D4AB1-AB48-E0BA-4A5C-0D903A7C7BB3}"/>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10" name="Title 1">
            <a:extLst>
              <a:ext uri="{FF2B5EF4-FFF2-40B4-BE49-F238E27FC236}">
                <a16:creationId xmlns:a16="http://schemas.microsoft.com/office/drawing/2014/main" id="{F532E27F-24F6-CDDF-328A-33BAA316C60B}"/>
              </a:ext>
            </a:extLst>
          </p:cNvPr>
          <p:cNvSpPr>
            <a:spLocks noGrp="1"/>
          </p:cNvSpPr>
          <p:nvPr>
            <p:ph type="title"/>
          </p:nvPr>
        </p:nvSpPr>
        <p:spPr>
          <a:xfrm>
            <a:off x="228600" y="235145"/>
            <a:ext cx="11733555" cy="1325563"/>
          </a:xfrm>
        </p:spPr>
        <p:txBody>
          <a:bodyPr rIns="0">
            <a:no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0564A01E-E905-4B43-E33C-6E6AC7C3B72B}"/>
              </a:ext>
            </a:extLst>
          </p:cNvPr>
          <p:cNvCxnSpPr>
            <a:cxnSpLocks/>
          </p:cNvCxnSpPr>
          <p:nvPr userDrawn="1"/>
        </p:nvCxnSpPr>
        <p:spPr>
          <a:xfrm>
            <a:off x="228600" y="1831232"/>
            <a:ext cx="57241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D4106B-F12C-82FE-9DD0-D66322F4625A}"/>
              </a:ext>
            </a:extLst>
          </p:cNvPr>
          <p:cNvCxnSpPr>
            <a:cxnSpLocks/>
          </p:cNvCxnSpPr>
          <p:nvPr userDrawn="1"/>
        </p:nvCxnSpPr>
        <p:spPr>
          <a:xfrm>
            <a:off x="6239259" y="1831232"/>
            <a:ext cx="57241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970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78A6-F635-D7F2-45D0-51CED44998E4}"/>
              </a:ext>
            </a:extLst>
          </p:cNvPr>
          <p:cNvSpPr>
            <a:spLocks noGrp="1"/>
          </p:cNvSpPr>
          <p:nvPr>
            <p:ph type="title" hasCustomPrompt="1"/>
          </p:nvPr>
        </p:nvSpPr>
        <p:spPr>
          <a:xfrm>
            <a:off x="228601" y="563216"/>
            <a:ext cx="3695700" cy="1265583"/>
          </a:xfrm>
        </p:spPr>
        <p:txBody>
          <a:bodyPr rIns="0" anchor="t" anchorCtr="0">
            <a:noAutofit/>
          </a:bodyPr>
          <a:lstStyle>
            <a:lvl1pPr>
              <a:lnSpc>
                <a:spcPts val="3200"/>
              </a:lnSpc>
              <a:defRPr sz="3200"/>
            </a:lvl1pPr>
          </a:lstStyle>
          <a:p>
            <a:r>
              <a:rPr lang="en-US" dirty="0"/>
              <a:t>Click to edit Master title </a:t>
            </a:r>
            <a:br>
              <a:rPr lang="en-US" dirty="0"/>
            </a:br>
            <a:r>
              <a:rPr lang="en-US" dirty="0"/>
              <a:t>style</a:t>
            </a:r>
          </a:p>
        </p:txBody>
      </p:sp>
      <p:sp>
        <p:nvSpPr>
          <p:cNvPr id="3" name="Content Placeholder 2">
            <a:extLst>
              <a:ext uri="{FF2B5EF4-FFF2-40B4-BE49-F238E27FC236}">
                <a16:creationId xmlns:a16="http://schemas.microsoft.com/office/drawing/2014/main" id="{BC52BB43-E07B-3CB9-6F1E-B7337B7DCA79}"/>
              </a:ext>
            </a:extLst>
          </p:cNvPr>
          <p:cNvSpPr>
            <a:spLocks noGrp="1"/>
          </p:cNvSpPr>
          <p:nvPr>
            <p:ph idx="1"/>
          </p:nvPr>
        </p:nvSpPr>
        <p:spPr>
          <a:xfrm>
            <a:off x="4229100" y="563216"/>
            <a:ext cx="7734300" cy="5608984"/>
          </a:xfrm>
        </p:spPr>
        <p:txBody>
          <a:bodyPr rIns="0">
            <a:noAutofit/>
          </a:bodyPr>
          <a:lstStyle>
            <a:lvl1pPr>
              <a:defRPr sz="3200"/>
            </a:lvl1pPr>
            <a:lvl2pPr>
              <a:defRPr sz="2800"/>
            </a:lvl2pPr>
            <a:lvl3pPr>
              <a:defRPr sz="2400"/>
            </a:lvl3pPr>
            <a:lvl4pPr>
              <a:defRPr sz="1600"/>
            </a:lvl4pPr>
            <a:lvl5pPr>
              <a:defRPr sz="1200"/>
            </a:lvl5pPr>
            <a:lvl6pPr>
              <a:defRPr sz="1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Date Placeholder 4">
            <a:extLst>
              <a:ext uri="{FF2B5EF4-FFF2-40B4-BE49-F238E27FC236}">
                <a16:creationId xmlns:a16="http://schemas.microsoft.com/office/drawing/2014/main" id="{CF934F80-5D0A-1D53-D034-B2A632CEC024}"/>
              </a:ext>
            </a:extLst>
          </p:cNvPr>
          <p:cNvSpPr>
            <a:spLocks noGrp="1"/>
          </p:cNvSpPr>
          <p:nvPr>
            <p:ph type="dt" sz="half" idx="10"/>
          </p:nvPr>
        </p:nvSpPr>
        <p:spPr/>
        <p:txBody>
          <a:bodyPr/>
          <a:lstStyle/>
          <a:p>
            <a:fld id="{435463A8-66CD-8247-BAFB-0BF5FFE78F1A}" type="datetime4">
              <a:rPr lang="en-US" smtClean="0"/>
              <a:t>May 15, 2024</a:t>
            </a:fld>
            <a:endParaRPr lang="en-US"/>
          </a:p>
        </p:txBody>
      </p:sp>
      <p:sp>
        <p:nvSpPr>
          <p:cNvPr id="6" name="Footer Placeholder 5">
            <a:extLst>
              <a:ext uri="{FF2B5EF4-FFF2-40B4-BE49-F238E27FC236}">
                <a16:creationId xmlns:a16="http://schemas.microsoft.com/office/drawing/2014/main" id="{8FF854B5-BB12-ECF9-C575-491F1255B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42030-0019-61EE-9D2B-4CC6E918022E}"/>
              </a:ext>
            </a:extLst>
          </p:cNvPr>
          <p:cNvSpPr>
            <a:spLocks noGrp="1"/>
          </p:cNvSpPr>
          <p:nvPr>
            <p:ph type="sldNum" sz="quarter" idx="12"/>
          </p:nvPr>
        </p:nvSpPr>
        <p:spPr/>
        <p:txBody>
          <a:bodyPr/>
          <a:lstStyle/>
          <a:p>
            <a:fld id="{70485D3D-2785-A54B-8178-98E2341B432F}" type="slidenum">
              <a:rPr lang="en-US" smtClean="0"/>
              <a:t>‹#›</a:t>
            </a:fld>
            <a:endParaRPr lang="en-US"/>
          </a:p>
        </p:txBody>
      </p:sp>
      <p:sp>
        <p:nvSpPr>
          <p:cNvPr id="9" name="Text Placeholder 3">
            <a:extLst>
              <a:ext uri="{FF2B5EF4-FFF2-40B4-BE49-F238E27FC236}">
                <a16:creationId xmlns:a16="http://schemas.microsoft.com/office/drawing/2014/main" id="{6ED5B3E0-04CD-3AB0-CEF8-D6846D408458}"/>
              </a:ext>
            </a:extLst>
          </p:cNvPr>
          <p:cNvSpPr>
            <a:spLocks noGrp="1"/>
          </p:cNvSpPr>
          <p:nvPr>
            <p:ph type="body" sz="half" idx="2"/>
          </p:nvPr>
        </p:nvSpPr>
        <p:spPr>
          <a:xfrm>
            <a:off x="228601" y="2079278"/>
            <a:ext cx="3695700" cy="4092921"/>
          </a:xfrm>
        </p:spPr>
        <p:txBody>
          <a:bodyPr rIns="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4" name="Straight Connector 3">
            <a:extLst>
              <a:ext uri="{FF2B5EF4-FFF2-40B4-BE49-F238E27FC236}">
                <a16:creationId xmlns:a16="http://schemas.microsoft.com/office/drawing/2014/main" id="{26ACB3FB-B803-5B18-70A7-FD133B83DF64}"/>
              </a:ext>
            </a:extLst>
          </p:cNvPr>
          <p:cNvCxnSpPr>
            <a:cxnSpLocks/>
          </p:cNvCxnSpPr>
          <p:nvPr userDrawn="1"/>
        </p:nvCxnSpPr>
        <p:spPr>
          <a:xfrm>
            <a:off x="228600" y="228600"/>
            <a:ext cx="36957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1DE0C9-3C30-76AC-5240-6A3461B52A3C}"/>
              </a:ext>
            </a:extLst>
          </p:cNvPr>
          <p:cNvCxnSpPr>
            <a:cxnSpLocks/>
          </p:cNvCxnSpPr>
          <p:nvPr userDrawn="1"/>
        </p:nvCxnSpPr>
        <p:spPr>
          <a:xfrm>
            <a:off x="4217504" y="228600"/>
            <a:ext cx="77458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992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737D3DB7-3213-4B47-386E-40248A839276}"/>
              </a:ext>
            </a:extLst>
          </p:cNvPr>
          <p:cNvPicPr>
            <a:picLocks noChangeAspect="1"/>
          </p:cNvPicPr>
          <p:nvPr userDrawn="1"/>
        </p:nvPicPr>
        <p:blipFill>
          <a:blip r:embed="rId2"/>
          <a:stretch>
            <a:fillRect/>
          </a:stretch>
        </p:blipFill>
        <p:spPr>
          <a:xfrm rot="10800000">
            <a:off x="0" y="-1"/>
            <a:ext cx="12192000" cy="6858000"/>
          </a:xfrm>
          <a:prstGeom prst="rect">
            <a:avLst/>
          </a:prstGeom>
        </p:spPr>
      </p:pic>
      <p:pic>
        <p:nvPicPr>
          <p:cNvPr id="11" name="Picture 10" descr="A white logo in a circle&#10;&#10;Description automatically generated">
            <a:extLst>
              <a:ext uri="{FF2B5EF4-FFF2-40B4-BE49-F238E27FC236}">
                <a16:creationId xmlns:a16="http://schemas.microsoft.com/office/drawing/2014/main" id="{DBCAFAEE-D9DF-D83E-9895-1374F43674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
        <p:nvSpPr>
          <p:cNvPr id="12" name="TextBox 11">
            <a:extLst>
              <a:ext uri="{FF2B5EF4-FFF2-40B4-BE49-F238E27FC236}">
                <a16:creationId xmlns:a16="http://schemas.microsoft.com/office/drawing/2014/main" id="{EF47B5C9-B71D-36C0-B91C-BBF443D781B7}"/>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alpha val="50000"/>
                  </a:schemeClr>
                </a:solidFill>
                <a:latin typeface="Campton Book" pitchFamily="2" charset="77"/>
              </a:rPr>
              <a:t>Copper Labs © 2024 • Confidential</a:t>
            </a:r>
          </a:p>
        </p:txBody>
      </p:sp>
      <p:sp>
        <p:nvSpPr>
          <p:cNvPr id="3" name="Picture Placeholder 2">
            <a:extLst>
              <a:ext uri="{FF2B5EF4-FFF2-40B4-BE49-F238E27FC236}">
                <a16:creationId xmlns:a16="http://schemas.microsoft.com/office/drawing/2014/main" id="{51599BAF-0FD3-0C3F-C2DF-17430AFA1F35}"/>
              </a:ext>
            </a:extLst>
          </p:cNvPr>
          <p:cNvSpPr>
            <a:spLocks noGrp="1"/>
          </p:cNvSpPr>
          <p:nvPr>
            <p:ph type="pic" idx="1"/>
          </p:nvPr>
        </p:nvSpPr>
        <p:spPr>
          <a:xfrm>
            <a:off x="4229100" y="563216"/>
            <a:ext cx="7734300" cy="5608984"/>
          </a:xfrm>
        </p:spPr>
        <p:txBody>
          <a:bodyPr anchor="ctr" anchorCtr="0">
            <a:noAutofit/>
          </a:bodyPr>
          <a:lstStyle>
            <a:lvl1pPr marL="0" indent="0" algn="ctr">
              <a:buNone/>
              <a:defRPr sz="3200">
                <a:solidFill>
                  <a:srgbClr val="C7C9C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93512C2-61BE-0C88-A1BA-2A2274F279F0}"/>
              </a:ext>
            </a:extLst>
          </p:cNvPr>
          <p:cNvSpPr>
            <a:spLocks noGrp="1"/>
          </p:cNvSpPr>
          <p:nvPr>
            <p:ph type="body" sz="half" idx="2"/>
          </p:nvPr>
        </p:nvSpPr>
        <p:spPr>
          <a:xfrm>
            <a:off x="228601" y="2067340"/>
            <a:ext cx="3701034" cy="4104860"/>
          </a:xfrm>
        </p:spPr>
        <p:txBody>
          <a:bodyPr rIns="0" anchor="b" anchorCtr="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D6DA198-38D8-7F16-7869-8C6672443266}"/>
              </a:ext>
            </a:extLst>
          </p:cNvPr>
          <p:cNvSpPr>
            <a:spLocks noGrp="1"/>
          </p:cNvSpPr>
          <p:nvPr>
            <p:ph type="dt" sz="half" idx="10"/>
          </p:nvPr>
        </p:nvSpPr>
        <p:spPr/>
        <p:txBody>
          <a:bodyPr/>
          <a:lstStyle/>
          <a:p>
            <a:fld id="{E9C49062-B032-6949-A950-9987A1DCFF64}" type="datetime4">
              <a:rPr lang="en-US" smtClean="0"/>
              <a:t>May 15, 2024</a:t>
            </a:fld>
            <a:endParaRPr lang="en-US"/>
          </a:p>
        </p:txBody>
      </p:sp>
      <p:sp>
        <p:nvSpPr>
          <p:cNvPr id="6" name="Footer Placeholder 5">
            <a:extLst>
              <a:ext uri="{FF2B5EF4-FFF2-40B4-BE49-F238E27FC236}">
                <a16:creationId xmlns:a16="http://schemas.microsoft.com/office/drawing/2014/main" id="{6691820A-51A1-9F59-2059-0F548A972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4DDB3-852E-403B-4F40-19CDF22DE79B}"/>
              </a:ext>
            </a:extLst>
          </p:cNvPr>
          <p:cNvSpPr>
            <a:spLocks noGrp="1"/>
          </p:cNvSpPr>
          <p:nvPr>
            <p:ph type="sldNum" sz="quarter" idx="12"/>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sp>
        <p:nvSpPr>
          <p:cNvPr id="8" name="Title 1">
            <a:extLst>
              <a:ext uri="{FF2B5EF4-FFF2-40B4-BE49-F238E27FC236}">
                <a16:creationId xmlns:a16="http://schemas.microsoft.com/office/drawing/2014/main" id="{2D95FEA5-E24E-9F5A-F183-6B9BFA2EC84F}"/>
              </a:ext>
            </a:extLst>
          </p:cNvPr>
          <p:cNvSpPr>
            <a:spLocks noGrp="1"/>
          </p:cNvSpPr>
          <p:nvPr>
            <p:ph type="title"/>
          </p:nvPr>
        </p:nvSpPr>
        <p:spPr>
          <a:xfrm>
            <a:off x="228601" y="563216"/>
            <a:ext cx="3695700" cy="1265584"/>
          </a:xfrm>
        </p:spPr>
        <p:txBody>
          <a:bodyPr rIns="0" anchor="t" anchorCtr="0">
            <a:noAutofit/>
          </a:bodyPr>
          <a:lstStyle>
            <a:lvl1pPr>
              <a:lnSpc>
                <a:spcPts val="3200"/>
              </a:lnSpc>
              <a:defRPr sz="3200"/>
            </a:lvl1pPr>
          </a:lstStyle>
          <a:p>
            <a:r>
              <a:rPr lang="en-US" dirty="0"/>
              <a:t>Click to edit Master title style</a:t>
            </a:r>
          </a:p>
        </p:txBody>
      </p:sp>
      <p:cxnSp>
        <p:nvCxnSpPr>
          <p:cNvPr id="2" name="Straight Connector 1">
            <a:extLst>
              <a:ext uri="{FF2B5EF4-FFF2-40B4-BE49-F238E27FC236}">
                <a16:creationId xmlns:a16="http://schemas.microsoft.com/office/drawing/2014/main" id="{3CA0A100-356A-A8D1-64F9-42241A1D6EB5}"/>
              </a:ext>
            </a:extLst>
          </p:cNvPr>
          <p:cNvCxnSpPr>
            <a:cxnSpLocks/>
          </p:cNvCxnSpPr>
          <p:nvPr userDrawn="1"/>
        </p:nvCxnSpPr>
        <p:spPr>
          <a:xfrm>
            <a:off x="228600" y="228600"/>
            <a:ext cx="36957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041EF5-BAFB-BECB-D3D8-B6C15A864020}"/>
              </a:ext>
            </a:extLst>
          </p:cNvPr>
          <p:cNvCxnSpPr>
            <a:cxnSpLocks/>
          </p:cNvCxnSpPr>
          <p:nvPr userDrawn="1"/>
        </p:nvCxnSpPr>
        <p:spPr>
          <a:xfrm>
            <a:off x="4217504" y="228600"/>
            <a:ext cx="77458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928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pic>
        <p:nvPicPr>
          <p:cNvPr id="2" name="Picture 1" descr="A black and blue background&#10;&#10;Description automatically generated">
            <a:extLst>
              <a:ext uri="{FF2B5EF4-FFF2-40B4-BE49-F238E27FC236}">
                <a16:creationId xmlns:a16="http://schemas.microsoft.com/office/drawing/2014/main" id="{F2460BBD-E8A6-4DE3-43A8-16BF5F1167C3}"/>
              </a:ext>
            </a:extLst>
          </p:cNvPr>
          <p:cNvPicPr>
            <a:picLocks noChangeAspect="1"/>
          </p:cNvPicPr>
          <p:nvPr userDrawn="1"/>
        </p:nvPicPr>
        <p:blipFill>
          <a:blip r:embed="rId2"/>
          <a:stretch>
            <a:fillRect/>
          </a:stretch>
        </p:blipFill>
        <p:spPr>
          <a:xfrm rot="10800000">
            <a:off x="0" y="-1"/>
            <a:ext cx="12192000" cy="6858000"/>
          </a:xfrm>
          <a:prstGeom prst="rect">
            <a:avLst/>
          </a:prstGeom>
        </p:spPr>
      </p:pic>
      <p:pic>
        <p:nvPicPr>
          <p:cNvPr id="3" name="Picture 2" descr="A white logo in a circle&#10;&#10;Description automatically generated">
            <a:extLst>
              <a:ext uri="{FF2B5EF4-FFF2-40B4-BE49-F238E27FC236}">
                <a16:creationId xmlns:a16="http://schemas.microsoft.com/office/drawing/2014/main" id="{74DA35ED-9D85-EC50-68E8-7BE6C50419C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
        <p:nvSpPr>
          <p:cNvPr id="4" name="TextBox 3">
            <a:extLst>
              <a:ext uri="{FF2B5EF4-FFF2-40B4-BE49-F238E27FC236}">
                <a16:creationId xmlns:a16="http://schemas.microsoft.com/office/drawing/2014/main" id="{128C4AA3-A6CE-05DA-8CD9-DC258BA26741}"/>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alpha val="50000"/>
                  </a:schemeClr>
                </a:solidFill>
                <a:latin typeface="Campton Book" pitchFamily="2" charset="77"/>
              </a:rPr>
              <a:t>Copper Labs © 2024 • Confidential</a:t>
            </a:r>
          </a:p>
        </p:txBody>
      </p:sp>
      <p:sp>
        <p:nvSpPr>
          <p:cNvPr id="5" name="Date Placeholder 4">
            <a:extLst>
              <a:ext uri="{FF2B5EF4-FFF2-40B4-BE49-F238E27FC236}">
                <a16:creationId xmlns:a16="http://schemas.microsoft.com/office/drawing/2014/main" id="{BD6DA198-38D8-7F16-7869-8C6672443266}"/>
              </a:ext>
            </a:extLst>
          </p:cNvPr>
          <p:cNvSpPr>
            <a:spLocks noGrp="1"/>
          </p:cNvSpPr>
          <p:nvPr>
            <p:ph type="dt" sz="half" idx="10"/>
          </p:nvPr>
        </p:nvSpPr>
        <p:spPr/>
        <p:txBody>
          <a:bodyPr/>
          <a:lstStyle/>
          <a:p>
            <a:fld id="{E9C49062-B032-6949-A950-9987A1DCFF64}" type="datetime4">
              <a:rPr lang="en-US" smtClean="0"/>
              <a:t>May 15, 2024</a:t>
            </a:fld>
            <a:endParaRPr lang="en-US"/>
          </a:p>
        </p:txBody>
      </p:sp>
      <p:sp>
        <p:nvSpPr>
          <p:cNvPr id="6" name="Footer Placeholder 5">
            <a:extLst>
              <a:ext uri="{FF2B5EF4-FFF2-40B4-BE49-F238E27FC236}">
                <a16:creationId xmlns:a16="http://schemas.microsoft.com/office/drawing/2014/main" id="{6691820A-51A1-9F59-2059-0F548A972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4DDB3-852E-403B-4F40-19CDF22DE79B}"/>
              </a:ext>
            </a:extLst>
          </p:cNvPr>
          <p:cNvSpPr>
            <a:spLocks noGrp="1"/>
          </p:cNvSpPr>
          <p:nvPr>
            <p:ph type="sldNum" sz="quarter" idx="12"/>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sp>
        <p:nvSpPr>
          <p:cNvPr id="12" name="Text Placeholder 3">
            <a:extLst>
              <a:ext uri="{FF2B5EF4-FFF2-40B4-BE49-F238E27FC236}">
                <a16:creationId xmlns:a16="http://schemas.microsoft.com/office/drawing/2014/main" id="{26A8C4D3-7F95-E05C-F5B6-63B9D9220CD5}"/>
              </a:ext>
            </a:extLst>
          </p:cNvPr>
          <p:cNvSpPr>
            <a:spLocks noGrp="1"/>
          </p:cNvSpPr>
          <p:nvPr>
            <p:ph type="body" sz="half" idx="2"/>
          </p:nvPr>
        </p:nvSpPr>
        <p:spPr>
          <a:xfrm>
            <a:off x="228601" y="2779459"/>
            <a:ext cx="7696193" cy="2618449"/>
          </a:xfrm>
        </p:spPr>
        <p:txBody>
          <a:bodyPr rIns="0" anchor="b" anchorCtr="0">
            <a:noAutofit/>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B80A855B-226B-DECB-B4B0-E9F3C3665506}"/>
              </a:ext>
            </a:extLst>
          </p:cNvPr>
          <p:cNvCxnSpPr>
            <a:cxnSpLocks/>
          </p:cNvCxnSpPr>
          <p:nvPr userDrawn="1"/>
        </p:nvCxnSpPr>
        <p:spPr>
          <a:xfrm>
            <a:off x="232079" y="874967"/>
            <a:ext cx="11730076" cy="51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0">
            <a:extLst>
              <a:ext uri="{FF2B5EF4-FFF2-40B4-BE49-F238E27FC236}">
                <a16:creationId xmlns:a16="http://schemas.microsoft.com/office/drawing/2014/main" id="{ADCD9FE4-E305-5BAE-36E6-6AE783CF300C}"/>
              </a:ext>
            </a:extLst>
          </p:cNvPr>
          <p:cNvSpPr>
            <a:spLocks noGrp="1"/>
          </p:cNvSpPr>
          <p:nvPr>
            <p:ph type="title"/>
          </p:nvPr>
        </p:nvSpPr>
        <p:spPr>
          <a:xfrm>
            <a:off x="228600" y="1118688"/>
            <a:ext cx="11733555" cy="1325563"/>
          </a:xfrm>
        </p:spPr>
        <p:txBody>
          <a:bodyPr rIns="0">
            <a:noAutofit/>
          </a:bodyPr>
          <a:lstStyle/>
          <a:p>
            <a:r>
              <a:rPr lang="en-US" dirty="0"/>
              <a:t>Click to edit Master title style</a:t>
            </a:r>
          </a:p>
        </p:txBody>
      </p:sp>
    </p:spTree>
    <p:extLst>
      <p:ext uri="{BB962C8B-B14F-4D97-AF65-F5344CB8AC3E}">
        <p14:creationId xmlns:p14="http://schemas.microsoft.com/office/powerpoint/2010/main" val="2098586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34AA-0642-711E-D89D-3D2FF19F90BB}"/>
              </a:ext>
            </a:extLst>
          </p:cNvPr>
          <p:cNvSpPr>
            <a:spLocks noGrp="1"/>
          </p:cNvSpPr>
          <p:nvPr>
            <p:ph type="title"/>
          </p:nvPr>
        </p:nvSpPr>
        <p:spPr/>
        <p:txBody>
          <a:bodyPr>
            <a:noAutofit/>
          </a:bodyPr>
          <a:lstStyle/>
          <a:p>
            <a:r>
              <a:rPr lang="en-US"/>
              <a:t>Click to edit Master title style</a:t>
            </a:r>
          </a:p>
        </p:txBody>
      </p:sp>
      <p:sp>
        <p:nvSpPr>
          <p:cNvPr id="3" name="Vertical Text Placeholder 2">
            <a:extLst>
              <a:ext uri="{FF2B5EF4-FFF2-40B4-BE49-F238E27FC236}">
                <a16:creationId xmlns:a16="http://schemas.microsoft.com/office/drawing/2014/main" id="{0E6AC628-3ABC-EFA6-DC20-F829F57BD034}"/>
              </a:ext>
            </a:extLst>
          </p:cNvPr>
          <p:cNvSpPr>
            <a:spLocks noGrp="1"/>
          </p:cNvSpPr>
          <p:nvPr>
            <p:ph type="body" orient="vert" idx="1"/>
          </p:nvPr>
        </p:nvSpPr>
        <p:spPr/>
        <p:txBody>
          <a:bodyPr vert="eaVe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E6CFB67F-03A0-3340-54CC-9F24589CB80E}"/>
              </a:ext>
            </a:extLst>
          </p:cNvPr>
          <p:cNvSpPr>
            <a:spLocks noGrp="1"/>
          </p:cNvSpPr>
          <p:nvPr>
            <p:ph type="dt" sz="half" idx="10"/>
          </p:nvPr>
        </p:nvSpPr>
        <p:spPr/>
        <p:txBody>
          <a:bodyPr/>
          <a:lstStyle/>
          <a:p>
            <a:fld id="{382E5A76-32B6-5C45-8B43-15FEE333D5CB}" type="datetime4">
              <a:rPr lang="en-US" smtClean="0"/>
              <a:t>May 15, 2024</a:t>
            </a:fld>
            <a:endParaRPr lang="en-US"/>
          </a:p>
        </p:txBody>
      </p:sp>
      <p:sp>
        <p:nvSpPr>
          <p:cNvPr id="5" name="Footer Placeholder 4">
            <a:extLst>
              <a:ext uri="{FF2B5EF4-FFF2-40B4-BE49-F238E27FC236}">
                <a16:creationId xmlns:a16="http://schemas.microsoft.com/office/drawing/2014/main" id="{44F974F2-CD2F-9023-DE65-70007A9A3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5BC76-92D8-4B9A-E1F9-2884C1E60C36}"/>
              </a:ext>
            </a:extLst>
          </p:cNvPr>
          <p:cNvSpPr>
            <a:spLocks noGrp="1"/>
          </p:cNvSpPr>
          <p:nvPr>
            <p:ph type="sldNum" sz="quarter" idx="12"/>
          </p:nvPr>
        </p:nvSpPr>
        <p:spPr/>
        <p:txBody>
          <a:bodyPr/>
          <a:lstStyle/>
          <a:p>
            <a:fld id="{70485D3D-2785-A54B-8178-98E2341B432F}" type="slidenum">
              <a:rPr lang="en-US" smtClean="0"/>
              <a:t>‹#›</a:t>
            </a:fld>
            <a:endParaRPr lang="en-US"/>
          </a:p>
        </p:txBody>
      </p:sp>
    </p:spTree>
    <p:extLst>
      <p:ext uri="{BB962C8B-B14F-4D97-AF65-F5344CB8AC3E}">
        <p14:creationId xmlns:p14="http://schemas.microsoft.com/office/powerpoint/2010/main" val="426035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p:bgPr>
        <a:solidFill>
          <a:schemeClr val="tx2"/>
        </a:solidFill>
        <a:effectLst/>
      </p:bgPr>
    </p:bg>
    <p:spTree>
      <p:nvGrpSpPr>
        <p:cNvPr id="1" name=""/>
        <p:cNvGrpSpPr/>
        <p:nvPr/>
      </p:nvGrpSpPr>
      <p:grpSpPr>
        <a:xfrm>
          <a:off x="0" y="0"/>
          <a:ext cx="0" cy="0"/>
          <a:chOff x="0" y="0"/>
          <a:chExt cx="0" cy="0"/>
        </a:xfrm>
      </p:grpSpPr>
      <p:pic>
        <p:nvPicPr>
          <p:cNvPr id="12" name="Picture 11" descr="A cityscape with buildings and clouds&#10;&#10;Description automatically generated">
            <a:extLst>
              <a:ext uri="{FF2B5EF4-FFF2-40B4-BE49-F238E27FC236}">
                <a16:creationId xmlns:a16="http://schemas.microsoft.com/office/drawing/2014/main" id="{1DC03EA9-4ABB-B628-63D5-9FCF15F12C18}"/>
              </a:ext>
            </a:extLst>
          </p:cNvPr>
          <p:cNvPicPr>
            <a:picLocks noChangeAspect="1"/>
          </p:cNvPicPr>
          <p:nvPr userDrawn="1"/>
        </p:nvPicPr>
        <p:blipFill>
          <a:blip r:embed="rId2">
            <a:alphaModFix amt="52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FDE8E798-23DA-9A62-E92B-DDA22D1E99F1}"/>
              </a:ext>
            </a:extLst>
          </p:cNvPr>
          <p:cNvSpPr>
            <a:spLocks noGrp="1"/>
          </p:cNvSpPr>
          <p:nvPr>
            <p:ph type="subTitle" idx="1"/>
          </p:nvPr>
        </p:nvSpPr>
        <p:spPr>
          <a:xfrm>
            <a:off x="228600" y="4610224"/>
            <a:ext cx="7696200" cy="814366"/>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BE250BBD-8E74-864D-267C-13EC8407E407}"/>
              </a:ext>
            </a:extLst>
          </p:cNvPr>
          <p:cNvSpPr>
            <a:spLocks noGrp="1"/>
          </p:cNvSpPr>
          <p:nvPr>
            <p:ph type="dt" sz="half" idx="10"/>
          </p:nvPr>
        </p:nvSpPr>
        <p:spPr/>
        <p:txBody>
          <a:bodyPr/>
          <a:lstStyle>
            <a:lvl1pPr>
              <a:defRPr>
                <a:solidFill>
                  <a:schemeClr val="bg1"/>
                </a:solidFill>
              </a:defRPr>
            </a:lvl1pPr>
          </a:lstStyle>
          <a:p>
            <a:fld id="{FF2D33C5-AA63-214D-A0D4-7F786B545691}" type="datetime4">
              <a:rPr lang="en-US" smtClean="0"/>
              <a:t>May 15, 2024</a:t>
            </a:fld>
            <a:endParaRPr lang="en-US" dirty="0"/>
          </a:p>
        </p:txBody>
      </p:sp>
      <p:sp>
        <p:nvSpPr>
          <p:cNvPr id="13" name="Title 1">
            <a:extLst>
              <a:ext uri="{FF2B5EF4-FFF2-40B4-BE49-F238E27FC236}">
                <a16:creationId xmlns:a16="http://schemas.microsoft.com/office/drawing/2014/main" id="{20CE610F-8505-C97C-9C7D-A07B43ECE255}"/>
              </a:ext>
            </a:extLst>
          </p:cNvPr>
          <p:cNvSpPr>
            <a:spLocks noGrp="1"/>
          </p:cNvSpPr>
          <p:nvPr>
            <p:ph type="title"/>
          </p:nvPr>
        </p:nvSpPr>
        <p:spPr>
          <a:xfrm>
            <a:off x="228600" y="1763747"/>
            <a:ext cx="11734799" cy="2005081"/>
          </a:xfrm>
        </p:spPr>
        <p:txBody>
          <a:bodyPr>
            <a:noAutofit/>
          </a:bodyPr>
          <a:lstStyle>
            <a:lvl1pPr>
              <a:lnSpc>
                <a:spcPts val="6500"/>
              </a:lnSpc>
              <a:defRPr sz="6500">
                <a:solidFill>
                  <a:schemeClr val="bg1"/>
                </a:solidFill>
              </a:defRPr>
            </a:lvl1pPr>
          </a:lstStyle>
          <a:p>
            <a:r>
              <a:rPr lang="en-US" dirty="0"/>
              <a:t>Click to edit Master title style</a:t>
            </a:r>
          </a:p>
        </p:txBody>
      </p:sp>
      <p:sp>
        <p:nvSpPr>
          <p:cNvPr id="17" name="TextBox 16">
            <a:extLst>
              <a:ext uri="{FF2B5EF4-FFF2-40B4-BE49-F238E27FC236}">
                <a16:creationId xmlns:a16="http://schemas.microsoft.com/office/drawing/2014/main" id="{EB873529-B8BA-04BF-7111-A73807073D4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2024 • Confidential</a:t>
            </a:r>
          </a:p>
        </p:txBody>
      </p:sp>
      <p:pic>
        <p:nvPicPr>
          <p:cNvPr id="2" name="Picture 1" descr="A white text on a black background&#10;&#10;Description automatically generated">
            <a:extLst>
              <a:ext uri="{FF2B5EF4-FFF2-40B4-BE49-F238E27FC236}">
                <a16:creationId xmlns:a16="http://schemas.microsoft.com/office/drawing/2014/main" id="{72AC6F62-5C1C-06E1-2177-CD949758105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cxnSp>
        <p:nvCxnSpPr>
          <p:cNvPr id="5" name="Straight Connector 4">
            <a:extLst>
              <a:ext uri="{FF2B5EF4-FFF2-40B4-BE49-F238E27FC236}">
                <a16:creationId xmlns:a16="http://schemas.microsoft.com/office/drawing/2014/main" id="{BA899661-B035-E1F5-192D-13A4F0760747}"/>
              </a:ext>
            </a:extLst>
          </p:cNvPr>
          <p:cNvCxnSpPr>
            <a:cxnSpLocks/>
          </p:cNvCxnSpPr>
          <p:nvPr userDrawn="1"/>
        </p:nvCxnSpPr>
        <p:spPr>
          <a:xfrm>
            <a:off x="228600" y="1552298"/>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682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0CE0F-65F1-B843-8238-CBD81BB7091A}"/>
              </a:ext>
            </a:extLst>
          </p:cNvPr>
          <p:cNvSpPr>
            <a:spLocks noGrp="1"/>
          </p:cNvSpPr>
          <p:nvPr>
            <p:ph type="title" orient="vert"/>
          </p:nvPr>
        </p:nvSpPr>
        <p:spPr>
          <a:xfrm>
            <a:off x="8229600" y="228600"/>
            <a:ext cx="3733800" cy="5948363"/>
          </a:xfrm>
        </p:spPr>
        <p:txBody>
          <a:bodyPr vert="eaVert">
            <a:noAutofit/>
          </a:bodyPr>
          <a:lstStyle/>
          <a:p>
            <a:r>
              <a:rPr lang="en-US"/>
              <a:t>Click to edit Master title style</a:t>
            </a:r>
          </a:p>
        </p:txBody>
      </p:sp>
      <p:sp>
        <p:nvSpPr>
          <p:cNvPr id="3" name="Vertical Text Placeholder 2">
            <a:extLst>
              <a:ext uri="{FF2B5EF4-FFF2-40B4-BE49-F238E27FC236}">
                <a16:creationId xmlns:a16="http://schemas.microsoft.com/office/drawing/2014/main" id="{755E8C8E-F1D4-2582-9CCF-05808F8828A4}"/>
              </a:ext>
            </a:extLst>
          </p:cNvPr>
          <p:cNvSpPr>
            <a:spLocks noGrp="1"/>
          </p:cNvSpPr>
          <p:nvPr>
            <p:ph type="body" orient="vert" idx="1"/>
          </p:nvPr>
        </p:nvSpPr>
        <p:spPr>
          <a:xfrm>
            <a:off x="228600" y="228599"/>
            <a:ext cx="7696200" cy="5948363"/>
          </a:xfrm>
        </p:spPr>
        <p:txBody>
          <a:bodyPr vert="eaVe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182022A0-D600-8FA5-E854-65F2E27B3CC6}"/>
              </a:ext>
            </a:extLst>
          </p:cNvPr>
          <p:cNvSpPr>
            <a:spLocks noGrp="1"/>
          </p:cNvSpPr>
          <p:nvPr>
            <p:ph type="dt" sz="half" idx="10"/>
          </p:nvPr>
        </p:nvSpPr>
        <p:spPr/>
        <p:txBody>
          <a:bodyPr/>
          <a:lstStyle/>
          <a:p>
            <a:fld id="{56866F30-272B-554A-9931-9EE838BA3FD6}" type="datetime4">
              <a:rPr lang="en-US" smtClean="0"/>
              <a:t>May 15, 2024</a:t>
            </a:fld>
            <a:endParaRPr lang="en-US"/>
          </a:p>
        </p:txBody>
      </p:sp>
      <p:sp>
        <p:nvSpPr>
          <p:cNvPr id="5" name="Footer Placeholder 4">
            <a:extLst>
              <a:ext uri="{FF2B5EF4-FFF2-40B4-BE49-F238E27FC236}">
                <a16:creationId xmlns:a16="http://schemas.microsoft.com/office/drawing/2014/main" id="{05A2B706-A1E6-D6DB-53C1-01BB4A6C1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170B1-762F-1E18-5C36-50EE0FECF465}"/>
              </a:ext>
            </a:extLst>
          </p:cNvPr>
          <p:cNvSpPr>
            <a:spLocks noGrp="1"/>
          </p:cNvSpPr>
          <p:nvPr>
            <p:ph type="sldNum" sz="quarter" idx="12"/>
          </p:nvPr>
        </p:nvSpPr>
        <p:spPr/>
        <p:txBody>
          <a:bodyPr/>
          <a:lstStyle/>
          <a:p>
            <a:fld id="{70485D3D-2785-A54B-8178-98E2341B432F}" type="slidenum">
              <a:rPr lang="en-US" smtClean="0"/>
              <a:t>‹#›</a:t>
            </a:fld>
            <a:endParaRPr lang="en-US"/>
          </a:p>
        </p:txBody>
      </p:sp>
    </p:spTree>
    <p:extLst>
      <p:ext uri="{BB962C8B-B14F-4D97-AF65-F5344CB8AC3E}">
        <p14:creationId xmlns:p14="http://schemas.microsoft.com/office/powerpoint/2010/main" val="701561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nd two columns">
    <p:bg>
      <p:bgPr>
        <a:solidFill>
          <a:srgbClr val="489CD3"/>
        </a:solidFill>
        <a:effectLst/>
      </p:bgPr>
    </p:bg>
    <p:spTree>
      <p:nvGrpSpPr>
        <p:cNvPr id="1" name=""/>
        <p:cNvGrpSpPr/>
        <p:nvPr/>
      </p:nvGrpSpPr>
      <p:grpSpPr>
        <a:xfrm>
          <a:off x="0" y="0"/>
          <a:ext cx="0" cy="0"/>
          <a:chOff x="0" y="0"/>
          <a:chExt cx="0" cy="0"/>
        </a:xfrm>
      </p:grpSpPr>
      <p:sp>
        <p:nvSpPr>
          <p:cNvPr id="854" name="Google Shape;25;p5"/>
          <p:cNvSpPr/>
          <p:nvPr/>
        </p:nvSpPr>
        <p:spPr>
          <a:xfrm rot="10800000" flipH="1">
            <a:off x="0" y="2247999"/>
            <a:ext cx="12192000" cy="4610001"/>
          </a:xfrm>
          <a:prstGeom prst="rect">
            <a:avLst/>
          </a:prstGeom>
          <a:solidFill>
            <a:srgbClr val="FAFAFA"/>
          </a:solidFill>
          <a:ln w="12700">
            <a:miter lim="400000"/>
          </a:ln>
        </p:spPr>
        <p:txBody>
          <a:bodyPr lIns="45719" rIns="45719" anchor="ctr"/>
          <a:lstStyle/>
          <a:p>
            <a:pPr>
              <a:defRPr sz="2400">
                <a:solidFill>
                  <a:srgbClr val="489CD3"/>
                </a:solidFill>
                <a:latin typeface="Arial"/>
                <a:ea typeface="Arial"/>
                <a:cs typeface="Arial"/>
                <a:sym typeface="Arial"/>
              </a:defRPr>
            </a:pPr>
            <a:endParaRPr/>
          </a:p>
        </p:txBody>
      </p:sp>
      <p:sp>
        <p:nvSpPr>
          <p:cNvPr id="855" name="Google Shape;26;p5"/>
          <p:cNvSpPr/>
          <p:nvPr/>
        </p:nvSpPr>
        <p:spPr>
          <a:xfrm>
            <a:off x="0" y="2247999"/>
            <a:ext cx="12192000" cy="144801"/>
          </a:xfrm>
          <a:prstGeom prst="rect">
            <a:avLst/>
          </a:prstGeom>
          <a:gradFill>
            <a:gsLst>
              <a:gs pos="0">
                <a:srgbClr val="F9F9F9"/>
              </a:gs>
              <a:gs pos="36000">
                <a:srgbClr val="F9F9F9"/>
              </a:gs>
              <a:gs pos="80000">
                <a:srgbClr val="DEDEDE"/>
              </a:gs>
              <a:gs pos="100000">
                <a:srgbClr val="999999"/>
              </a:gs>
            </a:gsLst>
            <a:lin ang="16200038"/>
          </a:gradFill>
          <a:ln w="12700">
            <a:miter lim="400000"/>
          </a:ln>
        </p:spPr>
        <p:txBody>
          <a:bodyPr lIns="45719" rIns="45719" anchor="ctr"/>
          <a:lstStyle/>
          <a:p>
            <a:pPr>
              <a:defRPr sz="2400">
                <a:solidFill>
                  <a:srgbClr val="489CD3"/>
                </a:solidFill>
                <a:latin typeface="Arial"/>
                <a:ea typeface="Arial"/>
                <a:cs typeface="Arial"/>
                <a:sym typeface="Arial"/>
              </a:defRPr>
            </a:pPr>
            <a:endParaRPr/>
          </a:p>
        </p:txBody>
      </p:sp>
      <p:sp>
        <p:nvSpPr>
          <p:cNvPr id="856" name="Title Text"/>
          <p:cNvSpPr txBox="1">
            <a:spLocks noGrp="1"/>
          </p:cNvSpPr>
          <p:nvPr>
            <p:ph type="title"/>
          </p:nvPr>
        </p:nvSpPr>
        <p:spPr>
          <a:xfrm>
            <a:off x="629200" y="984967"/>
            <a:ext cx="10962800" cy="1023601"/>
          </a:xfrm>
          <a:prstGeom prst="rect">
            <a:avLst/>
          </a:prstGeom>
        </p:spPr>
        <p:txBody>
          <a:bodyPr lIns="91424" tIns="91424" rIns="91424" bIns="91424" anchor="b"/>
          <a:lstStyle>
            <a:lvl1pPr>
              <a:lnSpc>
                <a:spcPct val="100000"/>
              </a:lnSpc>
              <a:defRPr sz="3200" spc="0">
                <a:solidFill>
                  <a:srgbClr val="FFFFFF"/>
                </a:solidFill>
                <a:latin typeface="Roboto"/>
                <a:ea typeface="Roboto"/>
                <a:cs typeface="Roboto"/>
                <a:sym typeface="Roboto"/>
              </a:defRPr>
            </a:lvl1pPr>
          </a:lstStyle>
          <a:p>
            <a:r>
              <a:t>Title Text</a:t>
            </a:r>
          </a:p>
        </p:txBody>
      </p:sp>
      <p:sp>
        <p:nvSpPr>
          <p:cNvPr id="857" name="Body Level One…"/>
          <p:cNvSpPr txBox="1">
            <a:spLocks noGrp="1"/>
          </p:cNvSpPr>
          <p:nvPr>
            <p:ph type="body" sz="half" idx="1"/>
          </p:nvPr>
        </p:nvSpPr>
        <p:spPr>
          <a:xfrm>
            <a:off x="629200" y="2558767"/>
            <a:ext cx="5333201" cy="3613601"/>
          </a:xfrm>
          <a:prstGeom prst="rect">
            <a:avLst/>
          </a:prstGeom>
        </p:spPr>
        <p:txBody>
          <a:bodyPr lIns="91424" tIns="91424" rIns="91424" bIns="91424"/>
          <a:lstStyle>
            <a:lvl1pPr marL="609584" indent="-423322">
              <a:lnSpc>
                <a:spcPct val="115000"/>
              </a:lnSpc>
              <a:spcBef>
                <a:spcPts val="0"/>
              </a:spcBef>
              <a:buClr>
                <a:srgbClr val="737373"/>
              </a:buClr>
              <a:buSzPts val="1800"/>
              <a:buFont typeface="Roboto"/>
              <a:buChar char="●"/>
              <a:defRPr sz="1800" spc="0">
                <a:solidFill>
                  <a:srgbClr val="737373"/>
                </a:solidFill>
                <a:latin typeface="Roboto"/>
                <a:ea typeface="Roboto"/>
                <a:cs typeface="Roboto"/>
                <a:sym typeface="Roboto"/>
              </a:defRPr>
            </a:lvl1pPr>
            <a:lvl2pPr marL="1269968" indent="-457188">
              <a:lnSpc>
                <a:spcPct val="115000"/>
              </a:lnSpc>
              <a:spcBef>
                <a:spcPts val="0"/>
              </a:spcBef>
              <a:buClr>
                <a:srgbClr val="737373"/>
              </a:buClr>
              <a:buSzPts val="1800"/>
              <a:buFont typeface="Roboto"/>
              <a:buChar char="○"/>
              <a:defRPr sz="1800" spc="0">
                <a:solidFill>
                  <a:srgbClr val="737373"/>
                </a:solidFill>
                <a:latin typeface="Roboto"/>
                <a:ea typeface="Roboto"/>
                <a:cs typeface="Roboto"/>
                <a:sym typeface="Roboto"/>
              </a:defRPr>
            </a:lvl2pPr>
            <a:lvl3pPr marL="1879552" indent="-457188">
              <a:lnSpc>
                <a:spcPct val="115000"/>
              </a:lnSpc>
              <a:spcBef>
                <a:spcPts val="0"/>
              </a:spcBef>
              <a:buClr>
                <a:srgbClr val="737373"/>
              </a:buClr>
              <a:buSzPts val="1800"/>
              <a:buFont typeface="Roboto"/>
              <a:buChar char="■"/>
              <a:defRPr sz="1800" spc="0">
                <a:solidFill>
                  <a:srgbClr val="737373"/>
                </a:solidFill>
                <a:latin typeface="Roboto"/>
                <a:ea typeface="Roboto"/>
                <a:cs typeface="Roboto"/>
                <a:sym typeface="Roboto"/>
              </a:defRPr>
            </a:lvl3pPr>
            <a:lvl4pPr marL="2489137" indent="-457188">
              <a:lnSpc>
                <a:spcPct val="115000"/>
              </a:lnSpc>
              <a:spcBef>
                <a:spcPts val="0"/>
              </a:spcBef>
              <a:buClr>
                <a:srgbClr val="737373"/>
              </a:buClr>
              <a:buSzPts val="1800"/>
              <a:buFont typeface="Roboto"/>
              <a:buChar char="●"/>
              <a:defRPr sz="1800" spc="0">
                <a:solidFill>
                  <a:srgbClr val="737373"/>
                </a:solidFill>
                <a:latin typeface="Roboto"/>
                <a:ea typeface="Roboto"/>
                <a:cs typeface="Roboto"/>
                <a:sym typeface="Roboto"/>
              </a:defRPr>
            </a:lvl4pPr>
            <a:lvl5pPr marL="3098722" indent="-457188">
              <a:lnSpc>
                <a:spcPct val="115000"/>
              </a:lnSpc>
              <a:spcBef>
                <a:spcPts val="0"/>
              </a:spcBef>
              <a:buClr>
                <a:srgbClr val="737373"/>
              </a:buClr>
              <a:buSzPts val="1800"/>
              <a:buFont typeface="Roboto"/>
              <a:buChar char="○"/>
              <a:defRPr sz="1800" spc="0">
                <a:solidFill>
                  <a:srgbClr val="737373"/>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858" name="Google Shape;29;p5"/>
          <p:cNvSpPr txBox="1">
            <a:spLocks noGrp="1"/>
          </p:cNvSpPr>
          <p:nvPr>
            <p:ph type="body" sz="half" idx="21"/>
          </p:nvPr>
        </p:nvSpPr>
        <p:spPr>
          <a:xfrm>
            <a:off x="6259000" y="2558767"/>
            <a:ext cx="5333201" cy="3613601"/>
          </a:xfrm>
          <a:prstGeom prst="rect">
            <a:avLst/>
          </a:prstGeom>
        </p:spPr>
        <p:txBody>
          <a:bodyPr lIns="91424" tIns="91424" rIns="91424" bIns="91424"/>
          <a:lstStyle/>
          <a:p>
            <a:pPr marL="609584" indent="-423322">
              <a:lnSpc>
                <a:spcPct val="115000"/>
              </a:lnSpc>
              <a:spcBef>
                <a:spcPts val="0"/>
              </a:spcBef>
              <a:buClr>
                <a:srgbClr val="737373"/>
              </a:buClr>
              <a:buSzPts val="1800"/>
              <a:buFont typeface="Roboto"/>
              <a:buChar char="●"/>
              <a:defRPr sz="1800" spc="0">
                <a:solidFill>
                  <a:srgbClr val="737373"/>
                </a:solidFill>
                <a:latin typeface="Roboto"/>
                <a:ea typeface="Roboto"/>
                <a:cs typeface="Roboto"/>
                <a:sym typeface="Roboto"/>
              </a:defRPr>
            </a:pPr>
            <a:endParaRPr/>
          </a:p>
        </p:txBody>
      </p:sp>
      <p:sp>
        <p:nvSpPr>
          <p:cNvPr id="859" name="Slide Number"/>
          <p:cNvSpPr txBox="1">
            <a:spLocks noGrp="1"/>
          </p:cNvSpPr>
          <p:nvPr>
            <p:ph type="sldNum" sz="quarter" idx="2"/>
          </p:nvPr>
        </p:nvSpPr>
        <p:spPr>
          <a:xfrm>
            <a:off x="11715356" y="6336556"/>
            <a:ext cx="380966" cy="373351"/>
          </a:xfrm>
          <a:prstGeom prst="rect">
            <a:avLst/>
          </a:prstGeom>
        </p:spPr>
        <p:txBody>
          <a:bodyPr lIns="91424" tIns="91424" rIns="91424" bIns="91424"/>
          <a:lstStyle>
            <a:lvl1pPr>
              <a:defRPr sz="1300">
                <a:solidFill>
                  <a:srgbClr val="737373"/>
                </a:solidFill>
                <a:latin typeface="Roboto"/>
                <a:ea typeface="Roboto"/>
                <a:cs typeface="Roboto"/>
                <a:sym typeface="Roboto"/>
              </a:defRPr>
            </a:lvl1pPr>
          </a:lstStyle>
          <a:p>
            <a:fld id="{86CB4B4D-7CA3-9044-876B-883B54F8677D}" type="slidenum">
              <a:t>‹#›</a:t>
            </a:fld>
            <a:endParaRPr/>
          </a:p>
        </p:txBody>
      </p:sp>
    </p:spTree>
    <p:extLst>
      <p:ext uri="{BB962C8B-B14F-4D97-AF65-F5344CB8AC3E}">
        <p14:creationId xmlns:p14="http://schemas.microsoft.com/office/powerpoint/2010/main" val="195455330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ection Header Gas">
    <p:bg>
      <p:bgPr>
        <a:solidFill>
          <a:schemeClr val="accent3"/>
        </a:solidFill>
        <a:effectLst/>
      </p:bgPr>
    </p:bg>
    <p:spTree>
      <p:nvGrpSpPr>
        <p:cNvPr id="1" name=""/>
        <p:cNvGrpSpPr/>
        <p:nvPr/>
      </p:nvGrpSpPr>
      <p:grpSpPr>
        <a:xfrm>
          <a:off x="0" y="0"/>
          <a:ext cx="0" cy="0"/>
          <a:chOff x="0" y="0"/>
          <a:chExt cx="0" cy="0"/>
        </a:xfrm>
      </p:grpSpPr>
      <p:pic>
        <p:nvPicPr>
          <p:cNvPr id="12" name="Picture 11" descr="A city landscape with snowflakes&#10;&#10;Description automatically generated">
            <a:extLst>
              <a:ext uri="{FF2B5EF4-FFF2-40B4-BE49-F238E27FC236}">
                <a16:creationId xmlns:a16="http://schemas.microsoft.com/office/drawing/2014/main" id="{D48C6E0C-06DF-DF44-5489-F4477638F8E3}"/>
              </a:ext>
            </a:extLst>
          </p:cNvPr>
          <p:cNvPicPr>
            <a:picLocks noChangeAspect="1"/>
          </p:cNvPicPr>
          <p:nvPr userDrawn="1"/>
        </p:nvPicPr>
        <p:blipFill>
          <a:blip r:embed="rId2">
            <a:alphaModFix amt="65000"/>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A4A3E6F-D772-57AC-DA9D-4186DDFAFA40}"/>
              </a:ext>
            </a:extLst>
          </p:cNvPr>
          <p:cNvSpPr>
            <a:spLocks noGrp="1"/>
          </p:cNvSpPr>
          <p:nvPr>
            <p:ph type="dt" sz="half" idx="10"/>
          </p:nvPr>
        </p:nvSpPr>
        <p:spPr/>
        <p:txBody>
          <a:bodyPr/>
          <a:lstStyle>
            <a:lvl1pPr>
              <a:defRPr>
                <a:solidFill>
                  <a:schemeClr val="bg1"/>
                </a:solidFill>
              </a:defRPr>
            </a:lvl1pPr>
          </a:lstStyle>
          <a:p>
            <a:fld id="{93A317C6-7FED-EE44-A416-615EE58FC7D9}" type="datetime4">
              <a:rPr lang="en-US" smtClean="0"/>
              <a:t>May 15, 2024</a:t>
            </a:fld>
            <a:endParaRPr lang="en-US"/>
          </a:p>
        </p:txBody>
      </p:sp>
      <p:sp>
        <p:nvSpPr>
          <p:cNvPr id="9" name="TextBox 8">
            <a:extLst>
              <a:ext uri="{FF2B5EF4-FFF2-40B4-BE49-F238E27FC236}">
                <a16:creationId xmlns:a16="http://schemas.microsoft.com/office/drawing/2014/main" id="{63ABCF2B-6685-BAFF-15AD-C526599BE82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11" name="Picture 10" descr="A white text on a black background&#10;&#10;Description automatically generated">
            <a:extLst>
              <a:ext uri="{FF2B5EF4-FFF2-40B4-BE49-F238E27FC236}">
                <a16:creationId xmlns:a16="http://schemas.microsoft.com/office/drawing/2014/main" id="{0F4CC69C-8347-FE82-938F-138664F31C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2" name="Title 1">
            <a:extLst>
              <a:ext uri="{FF2B5EF4-FFF2-40B4-BE49-F238E27FC236}">
                <a16:creationId xmlns:a16="http://schemas.microsoft.com/office/drawing/2014/main" id="{2FBEE475-1951-6BBA-3761-CB7C09BEFD18}"/>
              </a:ext>
            </a:extLst>
          </p:cNvPr>
          <p:cNvSpPr>
            <a:spLocks noGrp="1"/>
          </p:cNvSpPr>
          <p:nvPr>
            <p:ph type="title"/>
          </p:nvPr>
        </p:nvSpPr>
        <p:spPr>
          <a:xfrm>
            <a:off x="228600" y="2945193"/>
            <a:ext cx="7696200" cy="1298336"/>
          </a:xfrm>
        </p:spPr>
        <p:txBody>
          <a:bodyPr anchor="t" anchorCtr="0">
            <a:noAutofit/>
          </a:bodyPr>
          <a:lstStyle>
            <a:lvl1pPr>
              <a:defRPr sz="5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C6CE55B7-9124-3D6A-77F4-3368437E91E5}"/>
              </a:ext>
            </a:extLst>
          </p:cNvPr>
          <p:cNvCxnSpPr>
            <a:cxnSpLocks/>
          </p:cNvCxnSpPr>
          <p:nvPr userDrawn="1"/>
        </p:nvCxnSpPr>
        <p:spPr>
          <a:xfrm>
            <a:off x="228600" y="2698611"/>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334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FDE1F7-2B26-4E27-495B-029062D38596}"/>
              </a:ext>
            </a:extLst>
          </p:cNvPr>
          <p:cNvSpPr>
            <a:spLocks noGrp="1"/>
          </p:cNvSpPr>
          <p:nvPr>
            <p:ph type="pic" sz="quarter" idx="13" hasCustomPrompt="1"/>
          </p:nvPr>
        </p:nvSpPr>
        <p:spPr>
          <a:xfrm>
            <a:off x="0" y="0"/>
            <a:ext cx="12188952" cy="6172200"/>
          </a:xfrm>
        </p:spPr>
        <p:txBody>
          <a:bodyPr rIns="1143000" anchor="ctr" anchorCtr="0"/>
          <a:lstStyle>
            <a:lvl1pPr algn="r">
              <a:defRPr>
                <a:solidFill>
                  <a:schemeClr val="tx1">
                    <a:lumMod val="65000"/>
                    <a:lumOff val="35000"/>
                  </a:schemeClr>
                </a:solidFill>
              </a:defRPr>
            </a:lvl1pPr>
          </a:lstStyle>
          <a:p>
            <a:r>
              <a:rPr lang="en-US" dirty="0"/>
              <a:t>Image</a:t>
            </a:r>
          </a:p>
        </p:txBody>
      </p:sp>
      <p:sp>
        <p:nvSpPr>
          <p:cNvPr id="7" name="Title 1">
            <a:extLst>
              <a:ext uri="{FF2B5EF4-FFF2-40B4-BE49-F238E27FC236}">
                <a16:creationId xmlns:a16="http://schemas.microsoft.com/office/drawing/2014/main" id="{FAF10F96-5294-BAC9-9D85-7E5514FEA2B0}"/>
              </a:ext>
            </a:extLst>
          </p:cNvPr>
          <p:cNvSpPr>
            <a:spLocks noGrp="1"/>
          </p:cNvSpPr>
          <p:nvPr>
            <p:ph type="title"/>
          </p:nvPr>
        </p:nvSpPr>
        <p:spPr>
          <a:xfrm>
            <a:off x="228600" y="3725773"/>
            <a:ext cx="7696200" cy="1325563"/>
          </a:xfrm>
        </p:spPr>
        <p:txBody>
          <a:bodyPr lIns="0">
            <a:noAutofit/>
          </a:bodyPr>
          <a:lstStyle>
            <a:lvl1pPr>
              <a:defRPr>
                <a:solidFill>
                  <a:schemeClr val="bg1"/>
                </a:solidFill>
                <a:effectLst>
                  <a:glow rad="202649">
                    <a:schemeClr val="tx1">
                      <a:alpha val="14980"/>
                    </a:schemeClr>
                  </a:glow>
                </a:effectLst>
              </a:defRPr>
            </a:lvl1pPr>
          </a:lstStyle>
          <a:p>
            <a:r>
              <a:rPr lang="en-US" dirty="0"/>
              <a:t>Click to edit Master title style</a:t>
            </a:r>
          </a:p>
        </p:txBody>
      </p:sp>
      <p:sp>
        <p:nvSpPr>
          <p:cNvPr id="2" name="Date Placeholder 1">
            <a:extLst>
              <a:ext uri="{FF2B5EF4-FFF2-40B4-BE49-F238E27FC236}">
                <a16:creationId xmlns:a16="http://schemas.microsoft.com/office/drawing/2014/main" id="{E863EE67-9FD4-25DE-1B54-7D03CFE0E581}"/>
              </a:ext>
            </a:extLst>
          </p:cNvPr>
          <p:cNvSpPr>
            <a:spLocks noGrp="1"/>
          </p:cNvSpPr>
          <p:nvPr>
            <p:ph type="dt" sz="half" idx="14"/>
          </p:nvPr>
        </p:nvSpPr>
        <p:spPr/>
        <p:txBody>
          <a:bodyPr/>
          <a:lstStyle/>
          <a:p>
            <a:fld id="{60187287-E200-DC43-A552-84DC18983796}" type="datetime4">
              <a:rPr lang="en-US" smtClean="0"/>
              <a:pPr/>
              <a:t>May 15, 2024</a:t>
            </a:fld>
            <a:endParaRPr lang="en-US"/>
          </a:p>
        </p:txBody>
      </p:sp>
      <p:sp>
        <p:nvSpPr>
          <p:cNvPr id="8" name="Footer Placeholder 7">
            <a:extLst>
              <a:ext uri="{FF2B5EF4-FFF2-40B4-BE49-F238E27FC236}">
                <a16:creationId xmlns:a16="http://schemas.microsoft.com/office/drawing/2014/main" id="{B77005B7-822B-DBCF-CEFA-4BCD66601B83}"/>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42B5FF41-FE3C-2189-1D88-154C412570D6}"/>
              </a:ext>
            </a:extLst>
          </p:cNvPr>
          <p:cNvSpPr>
            <a:spLocks noGrp="1"/>
          </p:cNvSpPr>
          <p:nvPr>
            <p:ph type="sldNum" sz="quarter" idx="16"/>
          </p:nvPr>
        </p:nvSpPr>
        <p:spPr/>
        <p:txBody>
          <a:bodyPr/>
          <a:lstStyle/>
          <a:p>
            <a:fld id="{70485D3D-2785-A54B-8178-98E2341B432F}" type="slidenum">
              <a:rPr lang="en-US" smtClean="0"/>
              <a:pPr/>
              <a:t>‹#›</a:t>
            </a:fld>
            <a:endParaRPr lang="en-US" dirty="0"/>
          </a:p>
        </p:txBody>
      </p:sp>
    </p:spTree>
    <p:extLst>
      <p:ext uri="{BB962C8B-B14F-4D97-AF65-F5344CB8AC3E}">
        <p14:creationId xmlns:p14="http://schemas.microsoft.com/office/powerpoint/2010/main" val="236660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Graphic">
    <p:bg>
      <p:bgPr>
        <a:solidFill>
          <a:schemeClr val="accent6"/>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FDE1F7-2B26-4E27-495B-029062D38596}"/>
              </a:ext>
            </a:extLst>
          </p:cNvPr>
          <p:cNvSpPr>
            <a:spLocks noGrp="1"/>
          </p:cNvSpPr>
          <p:nvPr>
            <p:ph type="pic" sz="quarter" idx="13" hasCustomPrompt="1"/>
          </p:nvPr>
        </p:nvSpPr>
        <p:spPr>
          <a:xfrm>
            <a:off x="0" y="0"/>
            <a:ext cx="12188952" cy="6172200"/>
          </a:xfrm>
        </p:spPr>
        <p:txBody>
          <a:bodyPr rIns="1143000" anchor="ctr" anchorCtr="0"/>
          <a:lstStyle>
            <a:lvl1pPr algn="r">
              <a:defRPr>
                <a:solidFill>
                  <a:schemeClr val="tx1">
                    <a:lumMod val="65000"/>
                    <a:lumOff val="35000"/>
                  </a:schemeClr>
                </a:solidFill>
              </a:defRPr>
            </a:lvl1pPr>
          </a:lstStyle>
          <a:p>
            <a:r>
              <a:rPr lang="en-US" dirty="0"/>
              <a:t>Image</a:t>
            </a:r>
          </a:p>
        </p:txBody>
      </p:sp>
      <p:sp>
        <p:nvSpPr>
          <p:cNvPr id="7" name="Title 1">
            <a:extLst>
              <a:ext uri="{FF2B5EF4-FFF2-40B4-BE49-F238E27FC236}">
                <a16:creationId xmlns:a16="http://schemas.microsoft.com/office/drawing/2014/main" id="{FAF10F96-5294-BAC9-9D85-7E5514FEA2B0}"/>
              </a:ext>
            </a:extLst>
          </p:cNvPr>
          <p:cNvSpPr>
            <a:spLocks noGrp="1"/>
          </p:cNvSpPr>
          <p:nvPr>
            <p:ph type="title"/>
          </p:nvPr>
        </p:nvSpPr>
        <p:spPr>
          <a:xfrm>
            <a:off x="228600" y="3725773"/>
            <a:ext cx="7696200" cy="1325563"/>
          </a:xfrm>
        </p:spPr>
        <p:txBody>
          <a:bodyPr lIns="0">
            <a:noAutofit/>
          </a:bodyPr>
          <a:lstStyle>
            <a:lvl1pPr>
              <a:defRPr>
                <a:solidFill>
                  <a:schemeClr val="bg1"/>
                </a:solidFill>
                <a:effectLst>
                  <a:glow rad="202649">
                    <a:schemeClr val="tx1">
                      <a:alpha val="14980"/>
                    </a:schemeClr>
                  </a:glow>
                </a:effectLst>
              </a:defRPr>
            </a:lvl1pPr>
          </a:lstStyle>
          <a:p>
            <a:r>
              <a:rPr lang="en-US" dirty="0"/>
              <a:t>Click to edit Master title style</a:t>
            </a:r>
          </a:p>
        </p:txBody>
      </p:sp>
      <p:sp>
        <p:nvSpPr>
          <p:cNvPr id="2" name="Date Placeholder 1">
            <a:extLst>
              <a:ext uri="{FF2B5EF4-FFF2-40B4-BE49-F238E27FC236}">
                <a16:creationId xmlns:a16="http://schemas.microsoft.com/office/drawing/2014/main" id="{E863EE67-9FD4-25DE-1B54-7D03CFE0E581}"/>
              </a:ext>
            </a:extLst>
          </p:cNvPr>
          <p:cNvSpPr>
            <a:spLocks noGrp="1"/>
          </p:cNvSpPr>
          <p:nvPr>
            <p:ph type="dt" sz="half" idx="14"/>
          </p:nvPr>
        </p:nvSpPr>
        <p:spPr/>
        <p:txBody>
          <a:bodyPr/>
          <a:lstStyle>
            <a:lvl1pPr>
              <a:defRPr>
                <a:solidFill>
                  <a:schemeClr val="bg1">
                    <a:alpha val="50000"/>
                  </a:schemeClr>
                </a:solidFill>
              </a:defRPr>
            </a:lvl1pPr>
          </a:lstStyle>
          <a:p>
            <a:fld id="{60187287-E200-DC43-A552-84DC18983796}" type="datetime4">
              <a:rPr lang="en-US" smtClean="0"/>
              <a:pPr/>
              <a:t>May 15, 2024</a:t>
            </a:fld>
            <a:endParaRPr lang="en-US"/>
          </a:p>
        </p:txBody>
      </p:sp>
      <p:sp>
        <p:nvSpPr>
          <p:cNvPr id="8" name="Footer Placeholder 7">
            <a:extLst>
              <a:ext uri="{FF2B5EF4-FFF2-40B4-BE49-F238E27FC236}">
                <a16:creationId xmlns:a16="http://schemas.microsoft.com/office/drawing/2014/main" id="{B77005B7-822B-DBCF-CEFA-4BCD66601B83}"/>
              </a:ext>
            </a:extLst>
          </p:cNvPr>
          <p:cNvSpPr>
            <a:spLocks noGrp="1"/>
          </p:cNvSpPr>
          <p:nvPr>
            <p:ph type="ftr" sz="quarter" idx="15"/>
          </p:nvPr>
        </p:nvSpPr>
        <p:spPr/>
        <p:txBody>
          <a:bodyPr/>
          <a:lstStyle>
            <a:lvl1pPr>
              <a:defRPr>
                <a:solidFill>
                  <a:schemeClr val="bg1">
                    <a:alpha val="50000"/>
                  </a:schemeClr>
                </a:solidFill>
              </a:defRPr>
            </a:lvl1pPr>
          </a:lstStyle>
          <a:p>
            <a:endParaRPr lang="en-US" dirty="0"/>
          </a:p>
        </p:txBody>
      </p:sp>
      <p:sp>
        <p:nvSpPr>
          <p:cNvPr id="9" name="Slide Number Placeholder 8">
            <a:extLst>
              <a:ext uri="{FF2B5EF4-FFF2-40B4-BE49-F238E27FC236}">
                <a16:creationId xmlns:a16="http://schemas.microsoft.com/office/drawing/2014/main" id="{42B5FF41-FE3C-2189-1D88-154C412570D6}"/>
              </a:ext>
            </a:extLst>
          </p:cNvPr>
          <p:cNvSpPr>
            <a:spLocks noGrp="1"/>
          </p:cNvSpPr>
          <p:nvPr>
            <p:ph type="sldNum" sz="quarter" idx="16"/>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sp>
        <p:nvSpPr>
          <p:cNvPr id="3" name="TextBox 2">
            <a:extLst>
              <a:ext uri="{FF2B5EF4-FFF2-40B4-BE49-F238E27FC236}">
                <a16:creationId xmlns:a16="http://schemas.microsoft.com/office/drawing/2014/main" id="{14F696A2-516E-5A53-7ECF-BDE4D87BCEAD}"/>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2024 • Confidential</a:t>
            </a:r>
          </a:p>
        </p:txBody>
      </p:sp>
      <p:pic>
        <p:nvPicPr>
          <p:cNvPr id="4" name="Picture 3" descr="A white logo in a circle&#10;&#10;Description automatically generated">
            <a:extLst>
              <a:ext uri="{FF2B5EF4-FFF2-40B4-BE49-F238E27FC236}">
                <a16:creationId xmlns:a16="http://schemas.microsoft.com/office/drawing/2014/main" id="{DA49EFD8-B798-458A-5F5C-A67164AEE61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Tree>
    <p:extLst>
      <p:ext uri="{BB962C8B-B14F-4D97-AF65-F5344CB8AC3E}">
        <p14:creationId xmlns:p14="http://schemas.microsoft.com/office/powerpoint/2010/main" val="2698365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ng Form and Graphic">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824A1A7-85CF-904B-C754-596ED641F906}"/>
              </a:ext>
            </a:extLst>
          </p:cNvPr>
          <p:cNvSpPr>
            <a:spLocks noGrp="1"/>
          </p:cNvSpPr>
          <p:nvPr>
            <p:ph type="pic" sz="quarter" idx="13" hasCustomPrompt="1"/>
          </p:nvPr>
        </p:nvSpPr>
        <p:spPr>
          <a:xfrm>
            <a:off x="0" y="0"/>
            <a:ext cx="12188952" cy="6172200"/>
          </a:xfrm>
        </p:spPr>
        <p:txBody>
          <a:bodyPr rIns="1143000" anchor="ctr" anchorCtr="0"/>
          <a:lstStyle>
            <a:lvl1pPr algn="r">
              <a:defRPr>
                <a:solidFill>
                  <a:schemeClr val="tx1">
                    <a:lumMod val="65000"/>
                    <a:lumOff val="35000"/>
                  </a:schemeClr>
                </a:solidFill>
              </a:defRPr>
            </a:lvl1pPr>
          </a:lstStyle>
          <a:p>
            <a:r>
              <a:rPr lang="en-US" dirty="0"/>
              <a:t>Image</a:t>
            </a:r>
          </a:p>
        </p:txBody>
      </p:sp>
      <p:sp>
        <p:nvSpPr>
          <p:cNvPr id="7" name="Text Placeholder 2">
            <a:extLst>
              <a:ext uri="{FF2B5EF4-FFF2-40B4-BE49-F238E27FC236}">
                <a16:creationId xmlns:a16="http://schemas.microsoft.com/office/drawing/2014/main" id="{16E310C6-B727-8794-501B-BED82E5BE6B2}"/>
              </a:ext>
            </a:extLst>
          </p:cNvPr>
          <p:cNvSpPr>
            <a:spLocks noGrp="1"/>
          </p:cNvSpPr>
          <p:nvPr>
            <p:ph type="body" idx="1"/>
          </p:nvPr>
        </p:nvSpPr>
        <p:spPr>
          <a:xfrm>
            <a:off x="228600" y="3725773"/>
            <a:ext cx="7696200" cy="1500187"/>
          </a:xfrm>
        </p:spPr>
        <p:txBody>
          <a:bodyPr lIns="0" anchor="b" anchorCtr="0"/>
          <a:lstStyle>
            <a:lvl1pPr marL="0" indent="0">
              <a:buNone/>
              <a:defRPr sz="2400">
                <a:solidFill>
                  <a:schemeClr val="bg1"/>
                </a:solidFill>
                <a:effectLst>
                  <a:glow rad="190500">
                    <a:schemeClr val="tx1">
                      <a:alpha val="15000"/>
                    </a:schemeClr>
                  </a:glo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Date Placeholder 1">
            <a:extLst>
              <a:ext uri="{FF2B5EF4-FFF2-40B4-BE49-F238E27FC236}">
                <a16:creationId xmlns:a16="http://schemas.microsoft.com/office/drawing/2014/main" id="{87D5913A-4088-0133-0AAE-683DAAF39CA8}"/>
              </a:ext>
            </a:extLst>
          </p:cNvPr>
          <p:cNvSpPr>
            <a:spLocks noGrp="1"/>
          </p:cNvSpPr>
          <p:nvPr>
            <p:ph type="dt" sz="half" idx="14"/>
          </p:nvPr>
        </p:nvSpPr>
        <p:spPr/>
        <p:txBody>
          <a:bodyPr/>
          <a:lstStyle/>
          <a:p>
            <a:fld id="{60187287-E200-DC43-A552-84DC18983796}" type="datetime4">
              <a:rPr lang="en-US" smtClean="0"/>
              <a:pPr/>
              <a:t>May 15, 2024</a:t>
            </a:fld>
            <a:endParaRPr lang="en-US"/>
          </a:p>
        </p:txBody>
      </p:sp>
      <p:sp>
        <p:nvSpPr>
          <p:cNvPr id="8" name="Footer Placeholder 7">
            <a:extLst>
              <a:ext uri="{FF2B5EF4-FFF2-40B4-BE49-F238E27FC236}">
                <a16:creationId xmlns:a16="http://schemas.microsoft.com/office/drawing/2014/main" id="{7F8C32D3-1601-4FF8-8B86-2D80F97AEBCA}"/>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489A0B51-68F3-E1C1-00BF-BEBC4DA443EC}"/>
              </a:ext>
            </a:extLst>
          </p:cNvPr>
          <p:cNvSpPr>
            <a:spLocks noGrp="1"/>
          </p:cNvSpPr>
          <p:nvPr>
            <p:ph type="sldNum" sz="quarter" idx="16"/>
          </p:nvPr>
        </p:nvSpPr>
        <p:spPr/>
        <p:txBody>
          <a:bodyPr/>
          <a:lstStyle/>
          <a:p>
            <a:fld id="{70485D3D-2785-A54B-8178-98E2341B432F}" type="slidenum">
              <a:rPr lang="en-US" smtClean="0"/>
              <a:pPr/>
              <a:t>‹#›</a:t>
            </a:fld>
            <a:endParaRPr lang="en-US" dirty="0"/>
          </a:p>
        </p:txBody>
      </p:sp>
    </p:spTree>
    <p:extLst>
      <p:ext uri="{BB962C8B-B14F-4D97-AF65-F5344CB8AC3E}">
        <p14:creationId xmlns:p14="http://schemas.microsoft.com/office/powerpoint/2010/main" val="4279479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C94A21A-883F-8EE1-B6DC-087EA76B7DA2}"/>
              </a:ext>
            </a:extLst>
          </p:cNvPr>
          <p:cNvSpPr>
            <a:spLocks noGrp="1"/>
          </p:cNvSpPr>
          <p:nvPr>
            <p:ph type="pic" sz="quarter" idx="13" hasCustomPrompt="1"/>
          </p:nvPr>
        </p:nvSpPr>
        <p:spPr>
          <a:xfrm>
            <a:off x="0" y="0"/>
            <a:ext cx="12192000" cy="6172200"/>
          </a:xfrm>
        </p:spPr>
        <p:txBody>
          <a:bodyPr rIns="1143000" anchor="ctr" anchorCtr="1"/>
          <a:lstStyle>
            <a:lvl1pPr algn="r">
              <a:defRPr>
                <a:solidFill>
                  <a:schemeClr val="tx1">
                    <a:lumMod val="65000"/>
                    <a:lumOff val="35000"/>
                  </a:schemeClr>
                </a:solidFill>
              </a:defRPr>
            </a:lvl1pPr>
          </a:lstStyle>
          <a:p>
            <a:r>
              <a:rPr lang="en-US" dirty="0"/>
              <a:t>Image</a:t>
            </a:r>
          </a:p>
        </p:txBody>
      </p:sp>
      <p:sp>
        <p:nvSpPr>
          <p:cNvPr id="2" name="Date Placeholder 1">
            <a:extLst>
              <a:ext uri="{FF2B5EF4-FFF2-40B4-BE49-F238E27FC236}">
                <a16:creationId xmlns:a16="http://schemas.microsoft.com/office/drawing/2014/main" id="{0869B7D2-619F-571E-01B6-18D5B7C14AB1}"/>
              </a:ext>
            </a:extLst>
          </p:cNvPr>
          <p:cNvSpPr>
            <a:spLocks noGrp="1"/>
          </p:cNvSpPr>
          <p:nvPr>
            <p:ph type="dt" sz="half" idx="14"/>
          </p:nvPr>
        </p:nvSpPr>
        <p:spPr/>
        <p:txBody>
          <a:bodyPr/>
          <a:lstStyle/>
          <a:p>
            <a:fld id="{60187287-E200-DC43-A552-84DC18983796}" type="datetime4">
              <a:rPr lang="en-US" smtClean="0"/>
              <a:pPr/>
              <a:t>May 15, 2024</a:t>
            </a:fld>
            <a:endParaRPr lang="en-US"/>
          </a:p>
        </p:txBody>
      </p:sp>
      <p:sp>
        <p:nvSpPr>
          <p:cNvPr id="7" name="Footer Placeholder 6">
            <a:extLst>
              <a:ext uri="{FF2B5EF4-FFF2-40B4-BE49-F238E27FC236}">
                <a16:creationId xmlns:a16="http://schemas.microsoft.com/office/drawing/2014/main" id="{13A1A66C-1113-D2FF-67B1-388A3F5E29E8}"/>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5418BCE5-1CB2-0A6B-9ADF-12B453AA47B1}"/>
              </a:ext>
            </a:extLst>
          </p:cNvPr>
          <p:cNvSpPr>
            <a:spLocks noGrp="1"/>
          </p:cNvSpPr>
          <p:nvPr>
            <p:ph type="sldNum" sz="quarter" idx="16"/>
          </p:nvPr>
        </p:nvSpPr>
        <p:spPr/>
        <p:txBody>
          <a:bodyPr/>
          <a:lstStyle/>
          <a:p>
            <a:fld id="{70485D3D-2785-A54B-8178-98E2341B432F}" type="slidenum">
              <a:rPr lang="en-US" smtClean="0"/>
              <a:pPr/>
              <a:t>‹#›</a:t>
            </a:fld>
            <a:endParaRPr lang="en-US" dirty="0"/>
          </a:p>
        </p:txBody>
      </p:sp>
    </p:spTree>
    <p:extLst>
      <p:ext uri="{BB962C8B-B14F-4D97-AF65-F5344CB8AC3E}">
        <p14:creationId xmlns:p14="http://schemas.microsoft.com/office/powerpoint/2010/main" val="3505197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About Us Blob">
    <p:spTree>
      <p:nvGrpSpPr>
        <p:cNvPr id="1" name=""/>
        <p:cNvGrpSpPr/>
        <p:nvPr/>
      </p:nvGrpSpPr>
      <p:grpSpPr>
        <a:xfrm>
          <a:off x="0" y="0"/>
          <a:ext cx="0" cy="0"/>
          <a:chOff x="0" y="0"/>
          <a:chExt cx="0" cy="0"/>
        </a:xfrm>
      </p:grpSpPr>
      <p:pic>
        <p:nvPicPr>
          <p:cNvPr id="15" name="Picture 14" descr="A black and white background&#10;&#10;Description automatically generated">
            <a:extLst>
              <a:ext uri="{FF2B5EF4-FFF2-40B4-BE49-F238E27FC236}">
                <a16:creationId xmlns:a16="http://schemas.microsoft.com/office/drawing/2014/main" id="{3F9D936B-D72C-5481-8E5D-1AF00EF61F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8E36D758-0C13-CE75-0B7B-C676301755D2}"/>
              </a:ext>
            </a:extLst>
          </p:cNvPr>
          <p:cNvSpPr>
            <a:spLocks noGrp="1"/>
          </p:cNvSpPr>
          <p:nvPr>
            <p:ph type="dt" sz="half" idx="10"/>
          </p:nvPr>
        </p:nvSpPr>
        <p:spPr/>
        <p:txBody>
          <a:bodyPr/>
          <a:lstStyle/>
          <a:p>
            <a:fld id="{269DFB34-2159-394A-AAE8-53666A29AB09}" type="datetime4">
              <a:rPr lang="en-US" smtClean="0"/>
              <a:t>May 15, 2024</a:t>
            </a:fld>
            <a:endParaRPr lang="en-US"/>
          </a:p>
        </p:txBody>
      </p:sp>
      <p:sp>
        <p:nvSpPr>
          <p:cNvPr id="3" name="Footer Placeholder 2">
            <a:extLst>
              <a:ext uri="{FF2B5EF4-FFF2-40B4-BE49-F238E27FC236}">
                <a16:creationId xmlns:a16="http://schemas.microsoft.com/office/drawing/2014/main" id="{09EF5A4F-4635-D1E0-5E3D-A5A317F2A8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40D862-63FD-F020-AFFB-AC92AB43A937}"/>
              </a:ext>
            </a:extLst>
          </p:cNvPr>
          <p:cNvSpPr>
            <a:spLocks noGrp="1"/>
          </p:cNvSpPr>
          <p:nvPr>
            <p:ph type="sldNum" sz="quarter" idx="12"/>
          </p:nvPr>
        </p:nvSpPr>
        <p:spPr/>
        <p:txBody>
          <a:bodyPr/>
          <a:lstStyle/>
          <a:p>
            <a:fld id="{70485D3D-2785-A54B-8178-98E2341B432F}" type="slidenum">
              <a:rPr lang="en-US" smtClean="0"/>
              <a:t>‹#›</a:t>
            </a:fld>
            <a:endParaRPr lang="en-US"/>
          </a:p>
        </p:txBody>
      </p:sp>
      <p:pic>
        <p:nvPicPr>
          <p:cNvPr id="5" name="Picture 2">
            <a:extLst>
              <a:ext uri="{FF2B5EF4-FFF2-40B4-BE49-F238E27FC236}">
                <a16:creationId xmlns:a16="http://schemas.microsoft.com/office/drawing/2014/main" id="{733DC73A-933F-7243-E804-E9B46AF23AC2}"/>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t="9269"/>
          <a:stretch/>
        </p:blipFill>
        <p:spPr bwMode="auto">
          <a:xfrm>
            <a:off x="4879887" y="1987066"/>
            <a:ext cx="2383427" cy="2485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6F17CC8-A3E2-AC9C-D8EA-0F58F537E245}"/>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t="9926"/>
          <a:stretch/>
        </p:blipFill>
        <p:spPr bwMode="auto">
          <a:xfrm>
            <a:off x="8229600" y="2005058"/>
            <a:ext cx="2383427" cy="2467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CE93BB-203E-C57B-E3C8-DBECE3A81862}"/>
              </a:ext>
            </a:extLst>
          </p:cNvPr>
          <p:cNvSpPr txBox="1"/>
          <p:nvPr userDrawn="1"/>
        </p:nvSpPr>
        <p:spPr>
          <a:xfrm>
            <a:off x="228600" y="1795933"/>
            <a:ext cx="4000500" cy="923330"/>
          </a:xfrm>
          <a:prstGeom prst="rect">
            <a:avLst/>
          </a:prstGeom>
          <a:noFill/>
        </p:spPr>
        <p:txBody>
          <a:bodyPr wrap="square" lIns="0" tIns="0" rIns="0" bIns="0" rtlCol="0">
            <a:spAutoFit/>
          </a:bodyPr>
          <a:lstStyle/>
          <a:p>
            <a:r>
              <a:rPr lang="en-US" sz="1200" b="0" i="0" u="none" strike="noStrike" dirty="0">
                <a:solidFill>
                  <a:schemeClr val="tx1"/>
                </a:solidFill>
                <a:effectLst/>
                <a:latin typeface="Alata" pitchFamily="2" charset="77"/>
              </a:rPr>
              <a:t>Our founding team brings more than 20 years of experience in wireless standards and smart-grid technologies, and is passionate about enabling a data-driven energy transition by better using existing meter technology. </a:t>
            </a:r>
          </a:p>
        </p:txBody>
      </p:sp>
      <p:sp>
        <p:nvSpPr>
          <p:cNvPr id="10" name="TextBox 9">
            <a:extLst>
              <a:ext uri="{FF2B5EF4-FFF2-40B4-BE49-F238E27FC236}">
                <a16:creationId xmlns:a16="http://schemas.microsoft.com/office/drawing/2014/main" id="{6DE083B4-6764-F414-BE3B-E1ACEB7402CC}"/>
              </a:ext>
            </a:extLst>
          </p:cNvPr>
          <p:cNvSpPr txBox="1"/>
          <p:nvPr userDrawn="1"/>
        </p:nvSpPr>
        <p:spPr>
          <a:xfrm>
            <a:off x="228600" y="1382505"/>
            <a:ext cx="4572000" cy="246221"/>
          </a:xfrm>
          <a:prstGeom prst="rect">
            <a:avLst/>
          </a:prstGeom>
          <a:noFill/>
        </p:spPr>
        <p:txBody>
          <a:bodyPr wrap="square" lIns="0" tIns="0" rIns="0" bIns="0" rtlCol="0" anchor="b" anchorCtr="0">
            <a:spAutoFit/>
          </a:bodyPr>
          <a:lstStyle/>
          <a:p>
            <a:r>
              <a:rPr lang="en-US" sz="1600" b="1" i="0" dirty="0">
                <a:solidFill>
                  <a:schemeClr val="tx1"/>
                </a:solidFill>
                <a:latin typeface="Campton Book" pitchFamily="2" charset="77"/>
              </a:rPr>
              <a:t>Founding Team</a:t>
            </a:r>
          </a:p>
        </p:txBody>
      </p:sp>
      <p:sp>
        <p:nvSpPr>
          <p:cNvPr id="11" name="TextBox 10">
            <a:extLst>
              <a:ext uri="{FF2B5EF4-FFF2-40B4-BE49-F238E27FC236}">
                <a16:creationId xmlns:a16="http://schemas.microsoft.com/office/drawing/2014/main" id="{B4D9B49F-5AC6-0DB7-899F-D760B12F07AB}"/>
              </a:ext>
            </a:extLst>
          </p:cNvPr>
          <p:cNvSpPr txBox="1"/>
          <p:nvPr userDrawn="1"/>
        </p:nvSpPr>
        <p:spPr>
          <a:xfrm>
            <a:off x="228600" y="3778503"/>
            <a:ext cx="4000496" cy="2031325"/>
          </a:xfrm>
          <a:prstGeom prst="rect">
            <a:avLst/>
          </a:prstGeom>
          <a:noFill/>
        </p:spPr>
        <p:txBody>
          <a:bodyPr wrap="square" lIns="0" tIns="0" rIns="0" bIns="0" rtlCol="0">
            <a:spAutoFit/>
          </a:bodyPr>
          <a:lstStyle/>
          <a:p>
            <a:r>
              <a:rPr lang="en-US" sz="1200" b="0" i="0" u="none" strike="noStrike" dirty="0">
                <a:solidFill>
                  <a:schemeClr val="tx1"/>
                </a:solidFill>
                <a:effectLst/>
                <a:latin typeface="Alata" pitchFamily="2" charset="77"/>
              </a:rPr>
              <a:t>Copper Labs’ patented technology remotely collects near-real-time data from existing utility meters without extensive infrastructure overhauls and at a fraction of the time and expense of smart meter deployments. </a:t>
            </a:r>
          </a:p>
          <a:p>
            <a:endParaRPr lang="en-US" sz="1200" b="0" i="0" u="none" strike="noStrike" dirty="0">
              <a:solidFill>
                <a:schemeClr val="tx1"/>
              </a:solidFill>
              <a:effectLst/>
              <a:latin typeface="Alata" pitchFamily="2" charset="77"/>
            </a:endParaRPr>
          </a:p>
          <a:p>
            <a:r>
              <a:rPr lang="en-US" sz="1200" b="0" i="0" u="none" strike="noStrike" dirty="0">
                <a:solidFill>
                  <a:schemeClr val="tx1"/>
                </a:solidFill>
                <a:effectLst/>
                <a:latin typeface="Alata" pitchFamily="2" charset="77"/>
              </a:rPr>
              <a:t>With the high-resolution meter data Copper unlocks, we empower electric, gas, and water utilities to better support a data-driven transition to a low-carbon economy, increase resilience in the face of a changing climate, improve equity, manage demand, and deliver an excellent customer experience.</a:t>
            </a:r>
          </a:p>
        </p:txBody>
      </p:sp>
      <p:sp>
        <p:nvSpPr>
          <p:cNvPr id="12" name="TextBox 11">
            <a:extLst>
              <a:ext uri="{FF2B5EF4-FFF2-40B4-BE49-F238E27FC236}">
                <a16:creationId xmlns:a16="http://schemas.microsoft.com/office/drawing/2014/main" id="{E19C2FD3-187D-B078-A15C-0F7CF3933B5A}"/>
              </a:ext>
            </a:extLst>
          </p:cNvPr>
          <p:cNvSpPr txBox="1"/>
          <p:nvPr userDrawn="1"/>
        </p:nvSpPr>
        <p:spPr>
          <a:xfrm>
            <a:off x="228600" y="3385682"/>
            <a:ext cx="4572000" cy="246221"/>
          </a:xfrm>
          <a:prstGeom prst="rect">
            <a:avLst/>
          </a:prstGeom>
          <a:noFill/>
        </p:spPr>
        <p:txBody>
          <a:bodyPr wrap="square" lIns="0" tIns="0" rIns="0" bIns="0" rtlCol="0" anchor="b" anchorCtr="0">
            <a:spAutoFit/>
          </a:bodyPr>
          <a:lstStyle/>
          <a:p>
            <a:r>
              <a:rPr lang="en-US" sz="1600" b="1" i="0" dirty="0">
                <a:solidFill>
                  <a:schemeClr val="tx1"/>
                </a:solidFill>
                <a:latin typeface="Campton Book" pitchFamily="2" charset="77"/>
              </a:rPr>
              <a:t>Advancing A Sustainable Future</a:t>
            </a:r>
          </a:p>
        </p:txBody>
      </p:sp>
      <p:sp>
        <p:nvSpPr>
          <p:cNvPr id="13" name="TextBox 12">
            <a:extLst>
              <a:ext uri="{FF2B5EF4-FFF2-40B4-BE49-F238E27FC236}">
                <a16:creationId xmlns:a16="http://schemas.microsoft.com/office/drawing/2014/main" id="{2A489EF3-ED83-6347-BD50-CEA93F9C0F16}"/>
              </a:ext>
            </a:extLst>
          </p:cNvPr>
          <p:cNvSpPr txBox="1"/>
          <p:nvPr userDrawn="1"/>
        </p:nvSpPr>
        <p:spPr>
          <a:xfrm>
            <a:off x="4953569" y="4582453"/>
            <a:ext cx="2032667" cy="461665"/>
          </a:xfrm>
          <a:prstGeom prst="rect">
            <a:avLst/>
          </a:prstGeom>
          <a:noFill/>
        </p:spPr>
        <p:txBody>
          <a:bodyPr wrap="square" lIns="0" tIns="0" rIns="0" bIns="0" anchor="ctr" anchorCtr="0">
            <a:spAutoFit/>
          </a:bodyPr>
          <a:lstStyle/>
          <a:p>
            <a:pPr marL="0" lvl="0" indent="0" algn="ctr">
              <a:buFontTx/>
              <a:buNone/>
            </a:pPr>
            <a:r>
              <a:rPr lang="en-US" sz="1800" b="1" i="0" dirty="0">
                <a:latin typeface="Campton Book" pitchFamily="2" charset="77"/>
              </a:rPr>
              <a:t>Dan Forman</a:t>
            </a:r>
          </a:p>
          <a:p>
            <a:pPr marL="0" lvl="0" indent="0" algn="ctr">
              <a:buFontTx/>
              <a:buNone/>
            </a:pPr>
            <a:r>
              <a:rPr lang="en-US" sz="1200" dirty="0">
                <a:latin typeface="Alata" pitchFamily="2" charset="77"/>
              </a:rPr>
              <a:t>CEO</a:t>
            </a:r>
          </a:p>
        </p:txBody>
      </p:sp>
      <p:sp>
        <p:nvSpPr>
          <p:cNvPr id="14" name="TextBox 13">
            <a:extLst>
              <a:ext uri="{FF2B5EF4-FFF2-40B4-BE49-F238E27FC236}">
                <a16:creationId xmlns:a16="http://schemas.microsoft.com/office/drawing/2014/main" id="{EB8876C2-0C9F-6655-D997-A619AD77187E}"/>
              </a:ext>
            </a:extLst>
          </p:cNvPr>
          <p:cNvSpPr txBox="1"/>
          <p:nvPr userDrawn="1"/>
        </p:nvSpPr>
        <p:spPr>
          <a:xfrm>
            <a:off x="8404979" y="4600446"/>
            <a:ext cx="2032667" cy="461665"/>
          </a:xfrm>
          <a:prstGeom prst="rect">
            <a:avLst/>
          </a:prstGeom>
          <a:noFill/>
        </p:spPr>
        <p:txBody>
          <a:bodyPr wrap="square" lIns="0" tIns="0" rIns="0" bIns="0" anchor="ctr" anchorCtr="0">
            <a:spAutoFit/>
          </a:bodyPr>
          <a:lstStyle/>
          <a:p>
            <a:pPr marL="0" lvl="0" indent="0" algn="ctr">
              <a:buFontTx/>
              <a:buNone/>
            </a:pPr>
            <a:r>
              <a:rPr lang="en-US" sz="1800" b="1" i="0" dirty="0">
                <a:latin typeface="Campton Book" pitchFamily="2" charset="77"/>
              </a:rPr>
              <a:t>Jeff Mathews</a:t>
            </a:r>
          </a:p>
          <a:p>
            <a:pPr marL="0" lvl="0" indent="0" algn="ctr">
              <a:buFontTx/>
              <a:buNone/>
            </a:pPr>
            <a:r>
              <a:rPr lang="en-US" sz="1200" dirty="0">
                <a:latin typeface="Alata" pitchFamily="2" charset="77"/>
              </a:rPr>
              <a:t>Founder &amp; CTO</a:t>
            </a:r>
          </a:p>
        </p:txBody>
      </p:sp>
      <p:cxnSp>
        <p:nvCxnSpPr>
          <p:cNvPr id="21" name="Straight Connector 20">
            <a:extLst>
              <a:ext uri="{FF2B5EF4-FFF2-40B4-BE49-F238E27FC236}">
                <a16:creationId xmlns:a16="http://schemas.microsoft.com/office/drawing/2014/main" id="{422D11FD-4746-E8F9-B5A5-6920DBAE43D5}"/>
              </a:ext>
            </a:extLst>
          </p:cNvPr>
          <p:cNvCxnSpPr>
            <a:cxnSpLocks/>
          </p:cNvCxnSpPr>
          <p:nvPr userDrawn="1"/>
        </p:nvCxnSpPr>
        <p:spPr>
          <a:xfrm>
            <a:off x="228600" y="235145"/>
            <a:ext cx="11718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2F8A5E5-B51F-7DC9-4C0D-AD1586D46441}"/>
              </a:ext>
            </a:extLst>
          </p:cNvPr>
          <p:cNvSpPr txBox="1"/>
          <p:nvPr userDrawn="1"/>
        </p:nvSpPr>
        <p:spPr>
          <a:xfrm>
            <a:off x="228600" y="373220"/>
            <a:ext cx="11686001" cy="769441"/>
          </a:xfrm>
          <a:prstGeom prst="rect">
            <a:avLst/>
          </a:prstGeom>
          <a:noFill/>
        </p:spPr>
        <p:txBody>
          <a:bodyPr wrap="square" lIns="0" tIns="0" rIns="0" bIns="0" rtlCol="0">
            <a:spAutoFit/>
          </a:bodyPr>
          <a:lstStyle/>
          <a:p>
            <a:r>
              <a:rPr lang="en-US" sz="5000" dirty="0">
                <a:solidFill>
                  <a:schemeClr val="tx1"/>
                </a:solidFill>
                <a:latin typeface="+mj-lt"/>
              </a:rPr>
              <a:t>About Copper Labs</a:t>
            </a:r>
          </a:p>
        </p:txBody>
      </p:sp>
    </p:spTree>
    <p:extLst>
      <p:ext uri="{BB962C8B-B14F-4D97-AF65-F5344CB8AC3E}">
        <p14:creationId xmlns:p14="http://schemas.microsoft.com/office/powerpoint/2010/main" val="1011206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About Us Whi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6D758-0C13-CE75-0B7B-C676301755D2}"/>
              </a:ext>
            </a:extLst>
          </p:cNvPr>
          <p:cNvSpPr>
            <a:spLocks noGrp="1"/>
          </p:cNvSpPr>
          <p:nvPr>
            <p:ph type="dt" sz="half" idx="10"/>
          </p:nvPr>
        </p:nvSpPr>
        <p:spPr/>
        <p:txBody>
          <a:bodyPr/>
          <a:lstStyle/>
          <a:p>
            <a:fld id="{269DFB34-2159-394A-AAE8-53666A29AB09}" type="datetime4">
              <a:rPr lang="en-US" smtClean="0"/>
              <a:t>May 15, 2024</a:t>
            </a:fld>
            <a:endParaRPr lang="en-US"/>
          </a:p>
        </p:txBody>
      </p:sp>
      <p:sp>
        <p:nvSpPr>
          <p:cNvPr id="3" name="Footer Placeholder 2">
            <a:extLst>
              <a:ext uri="{FF2B5EF4-FFF2-40B4-BE49-F238E27FC236}">
                <a16:creationId xmlns:a16="http://schemas.microsoft.com/office/drawing/2014/main" id="{09EF5A4F-4635-D1E0-5E3D-A5A317F2A8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40D862-63FD-F020-AFFB-AC92AB43A937}"/>
              </a:ext>
            </a:extLst>
          </p:cNvPr>
          <p:cNvSpPr>
            <a:spLocks noGrp="1"/>
          </p:cNvSpPr>
          <p:nvPr>
            <p:ph type="sldNum" sz="quarter" idx="12"/>
          </p:nvPr>
        </p:nvSpPr>
        <p:spPr/>
        <p:txBody>
          <a:bodyPr/>
          <a:lstStyle/>
          <a:p>
            <a:fld id="{70485D3D-2785-A54B-8178-98E2341B432F}" type="slidenum">
              <a:rPr lang="en-US" smtClean="0"/>
              <a:t>‹#›</a:t>
            </a:fld>
            <a:endParaRPr lang="en-US"/>
          </a:p>
        </p:txBody>
      </p:sp>
      <p:pic>
        <p:nvPicPr>
          <p:cNvPr id="5" name="Picture 2">
            <a:extLst>
              <a:ext uri="{FF2B5EF4-FFF2-40B4-BE49-F238E27FC236}">
                <a16:creationId xmlns:a16="http://schemas.microsoft.com/office/drawing/2014/main" id="{733DC73A-933F-7243-E804-E9B46AF23AC2}"/>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t="9269"/>
          <a:stretch/>
        </p:blipFill>
        <p:spPr bwMode="auto">
          <a:xfrm>
            <a:off x="4879887" y="1987066"/>
            <a:ext cx="2383427" cy="2485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6F17CC8-A3E2-AC9C-D8EA-0F58F537E245}"/>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t="9926"/>
          <a:stretch/>
        </p:blipFill>
        <p:spPr bwMode="auto">
          <a:xfrm>
            <a:off x="8229600" y="2005058"/>
            <a:ext cx="2383427" cy="2467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CE93BB-203E-C57B-E3C8-DBECE3A81862}"/>
              </a:ext>
            </a:extLst>
          </p:cNvPr>
          <p:cNvSpPr txBox="1"/>
          <p:nvPr userDrawn="1"/>
        </p:nvSpPr>
        <p:spPr>
          <a:xfrm>
            <a:off x="228600" y="1795933"/>
            <a:ext cx="4000500" cy="923330"/>
          </a:xfrm>
          <a:prstGeom prst="rect">
            <a:avLst/>
          </a:prstGeom>
          <a:noFill/>
        </p:spPr>
        <p:txBody>
          <a:bodyPr wrap="square" lIns="0" tIns="0" rIns="0" bIns="0" rtlCol="0">
            <a:spAutoFit/>
          </a:bodyPr>
          <a:lstStyle/>
          <a:p>
            <a:r>
              <a:rPr lang="en-US" sz="1200" b="0" i="0" u="none" strike="noStrike" dirty="0">
                <a:solidFill>
                  <a:schemeClr val="tx1"/>
                </a:solidFill>
                <a:effectLst/>
                <a:latin typeface="Alata" pitchFamily="2" charset="77"/>
              </a:rPr>
              <a:t>Our founding team brings more than 20 years of experience in wireless standards and smart-grid technologies, and is passionate about enabling a data-driven energy transition by better using existing meter technology. </a:t>
            </a:r>
          </a:p>
        </p:txBody>
      </p:sp>
      <p:sp>
        <p:nvSpPr>
          <p:cNvPr id="10" name="TextBox 9">
            <a:extLst>
              <a:ext uri="{FF2B5EF4-FFF2-40B4-BE49-F238E27FC236}">
                <a16:creationId xmlns:a16="http://schemas.microsoft.com/office/drawing/2014/main" id="{6DE083B4-6764-F414-BE3B-E1ACEB7402CC}"/>
              </a:ext>
            </a:extLst>
          </p:cNvPr>
          <p:cNvSpPr txBox="1"/>
          <p:nvPr userDrawn="1"/>
        </p:nvSpPr>
        <p:spPr>
          <a:xfrm>
            <a:off x="228600" y="1382505"/>
            <a:ext cx="4572000" cy="246221"/>
          </a:xfrm>
          <a:prstGeom prst="rect">
            <a:avLst/>
          </a:prstGeom>
          <a:noFill/>
        </p:spPr>
        <p:txBody>
          <a:bodyPr wrap="square" lIns="0" tIns="0" rIns="0" bIns="0" rtlCol="0" anchor="b" anchorCtr="0">
            <a:spAutoFit/>
          </a:bodyPr>
          <a:lstStyle/>
          <a:p>
            <a:r>
              <a:rPr lang="en-US" sz="1600" b="1" i="0" dirty="0">
                <a:solidFill>
                  <a:schemeClr val="tx1"/>
                </a:solidFill>
                <a:latin typeface="Campton Book" pitchFamily="2" charset="77"/>
              </a:rPr>
              <a:t>Founding Team</a:t>
            </a:r>
          </a:p>
        </p:txBody>
      </p:sp>
      <p:sp>
        <p:nvSpPr>
          <p:cNvPr id="11" name="TextBox 10">
            <a:extLst>
              <a:ext uri="{FF2B5EF4-FFF2-40B4-BE49-F238E27FC236}">
                <a16:creationId xmlns:a16="http://schemas.microsoft.com/office/drawing/2014/main" id="{B4D9B49F-5AC6-0DB7-899F-D760B12F07AB}"/>
              </a:ext>
            </a:extLst>
          </p:cNvPr>
          <p:cNvSpPr txBox="1"/>
          <p:nvPr userDrawn="1"/>
        </p:nvSpPr>
        <p:spPr>
          <a:xfrm>
            <a:off x="228600" y="3778503"/>
            <a:ext cx="4000496" cy="2031325"/>
          </a:xfrm>
          <a:prstGeom prst="rect">
            <a:avLst/>
          </a:prstGeom>
          <a:noFill/>
        </p:spPr>
        <p:txBody>
          <a:bodyPr wrap="square" lIns="0" tIns="0" rIns="0" bIns="0" rtlCol="0">
            <a:spAutoFit/>
          </a:bodyPr>
          <a:lstStyle/>
          <a:p>
            <a:r>
              <a:rPr lang="en-US" sz="1200" b="0" i="0" u="none" strike="noStrike" dirty="0">
                <a:solidFill>
                  <a:schemeClr val="tx1"/>
                </a:solidFill>
                <a:effectLst/>
                <a:latin typeface="Alata" pitchFamily="2" charset="77"/>
              </a:rPr>
              <a:t>Copper Labs’ patented technology remotely collects near-real-time data from existing utility meters without extensive infrastructure overhauls and at a fraction of the time and expense of smart meter deployments. </a:t>
            </a:r>
          </a:p>
          <a:p>
            <a:endParaRPr lang="en-US" sz="1200" b="0" i="0" u="none" strike="noStrike" dirty="0">
              <a:solidFill>
                <a:schemeClr val="tx1"/>
              </a:solidFill>
              <a:effectLst/>
              <a:latin typeface="Alata" pitchFamily="2" charset="77"/>
            </a:endParaRPr>
          </a:p>
          <a:p>
            <a:r>
              <a:rPr lang="en-US" sz="1200" b="0" i="0" u="none" strike="noStrike" dirty="0">
                <a:solidFill>
                  <a:schemeClr val="tx1"/>
                </a:solidFill>
                <a:effectLst/>
                <a:latin typeface="Alata" pitchFamily="2" charset="77"/>
              </a:rPr>
              <a:t>With the high-resolution meter data Copper unlocks, we empower electric, gas, and water utilities to better support a data-driven transition to a low-carbon economy, increase resilience in the face of a changing climate, improve equity, manage demand, and deliver an excellent customer experience.</a:t>
            </a:r>
          </a:p>
        </p:txBody>
      </p:sp>
      <p:sp>
        <p:nvSpPr>
          <p:cNvPr id="12" name="TextBox 11">
            <a:extLst>
              <a:ext uri="{FF2B5EF4-FFF2-40B4-BE49-F238E27FC236}">
                <a16:creationId xmlns:a16="http://schemas.microsoft.com/office/drawing/2014/main" id="{E19C2FD3-187D-B078-A15C-0F7CF3933B5A}"/>
              </a:ext>
            </a:extLst>
          </p:cNvPr>
          <p:cNvSpPr txBox="1"/>
          <p:nvPr userDrawn="1"/>
        </p:nvSpPr>
        <p:spPr>
          <a:xfrm>
            <a:off x="228600" y="3385682"/>
            <a:ext cx="4572000" cy="246221"/>
          </a:xfrm>
          <a:prstGeom prst="rect">
            <a:avLst/>
          </a:prstGeom>
          <a:noFill/>
        </p:spPr>
        <p:txBody>
          <a:bodyPr wrap="square" lIns="0" tIns="0" rIns="0" bIns="0" rtlCol="0" anchor="b" anchorCtr="0">
            <a:spAutoFit/>
          </a:bodyPr>
          <a:lstStyle/>
          <a:p>
            <a:r>
              <a:rPr lang="en-US" sz="1600" b="1" i="0" dirty="0">
                <a:solidFill>
                  <a:schemeClr val="tx1"/>
                </a:solidFill>
                <a:latin typeface="Campton Book" pitchFamily="2" charset="77"/>
              </a:rPr>
              <a:t>Advancing A Sustainable Future</a:t>
            </a:r>
          </a:p>
        </p:txBody>
      </p:sp>
      <p:sp>
        <p:nvSpPr>
          <p:cNvPr id="13" name="TextBox 12">
            <a:extLst>
              <a:ext uri="{FF2B5EF4-FFF2-40B4-BE49-F238E27FC236}">
                <a16:creationId xmlns:a16="http://schemas.microsoft.com/office/drawing/2014/main" id="{2A489EF3-ED83-6347-BD50-CEA93F9C0F16}"/>
              </a:ext>
            </a:extLst>
          </p:cNvPr>
          <p:cNvSpPr txBox="1"/>
          <p:nvPr userDrawn="1"/>
        </p:nvSpPr>
        <p:spPr>
          <a:xfrm>
            <a:off x="4953569" y="4582453"/>
            <a:ext cx="2032667" cy="461665"/>
          </a:xfrm>
          <a:prstGeom prst="rect">
            <a:avLst/>
          </a:prstGeom>
          <a:noFill/>
        </p:spPr>
        <p:txBody>
          <a:bodyPr wrap="square" lIns="0" tIns="0" rIns="0" bIns="0" anchor="ctr" anchorCtr="0">
            <a:spAutoFit/>
          </a:bodyPr>
          <a:lstStyle/>
          <a:p>
            <a:pPr marL="0" lvl="0" indent="0" algn="ctr">
              <a:buFontTx/>
              <a:buNone/>
            </a:pPr>
            <a:r>
              <a:rPr lang="en-US" sz="1800" b="1" i="0" dirty="0">
                <a:latin typeface="Campton Book" pitchFamily="2" charset="77"/>
              </a:rPr>
              <a:t>Dan Forman</a:t>
            </a:r>
          </a:p>
          <a:p>
            <a:pPr marL="0" lvl="0" indent="0" algn="ctr">
              <a:buFontTx/>
              <a:buNone/>
            </a:pPr>
            <a:r>
              <a:rPr lang="en-US" sz="1200" dirty="0">
                <a:latin typeface="Alata" pitchFamily="2" charset="77"/>
              </a:rPr>
              <a:t>CEO</a:t>
            </a:r>
          </a:p>
        </p:txBody>
      </p:sp>
      <p:sp>
        <p:nvSpPr>
          <p:cNvPr id="14" name="TextBox 13">
            <a:extLst>
              <a:ext uri="{FF2B5EF4-FFF2-40B4-BE49-F238E27FC236}">
                <a16:creationId xmlns:a16="http://schemas.microsoft.com/office/drawing/2014/main" id="{EB8876C2-0C9F-6655-D997-A619AD77187E}"/>
              </a:ext>
            </a:extLst>
          </p:cNvPr>
          <p:cNvSpPr txBox="1"/>
          <p:nvPr userDrawn="1"/>
        </p:nvSpPr>
        <p:spPr>
          <a:xfrm>
            <a:off x="8404979" y="4600446"/>
            <a:ext cx="2032667" cy="461665"/>
          </a:xfrm>
          <a:prstGeom prst="rect">
            <a:avLst/>
          </a:prstGeom>
          <a:noFill/>
        </p:spPr>
        <p:txBody>
          <a:bodyPr wrap="square" lIns="0" tIns="0" rIns="0" bIns="0" anchor="ctr" anchorCtr="0">
            <a:spAutoFit/>
          </a:bodyPr>
          <a:lstStyle/>
          <a:p>
            <a:pPr marL="0" lvl="0" indent="0" algn="ctr">
              <a:buFontTx/>
              <a:buNone/>
            </a:pPr>
            <a:r>
              <a:rPr lang="en-US" sz="1800" b="1" i="0" dirty="0">
                <a:latin typeface="Campton Book" pitchFamily="2" charset="77"/>
              </a:rPr>
              <a:t>Jeff Mathews</a:t>
            </a:r>
          </a:p>
          <a:p>
            <a:pPr marL="0" lvl="0" indent="0" algn="ctr">
              <a:buFontTx/>
              <a:buNone/>
            </a:pPr>
            <a:r>
              <a:rPr lang="en-US" sz="1200" dirty="0">
                <a:latin typeface="Alata" pitchFamily="2" charset="77"/>
              </a:rPr>
              <a:t>Founder &amp; CTO</a:t>
            </a:r>
          </a:p>
        </p:txBody>
      </p:sp>
      <p:cxnSp>
        <p:nvCxnSpPr>
          <p:cNvPr id="16" name="Straight Connector 15">
            <a:extLst>
              <a:ext uri="{FF2B5EF4-FFF2-40B4-BE49-F238E27FC236}">
                <a16:creationId xmlns:a16="http://schemas.microsoft.com/office/drawing/2014/main" id="{097735D8-5B6B-B755-3618-14D0512E7912}"/>
              </a:ext>
            </a:extLst>
          </p:cNvPr>
          <p:cNvCxnSpPr>
            <a:cxnSpLocks/>
          </p:cNvCxnSpPr>
          <p:nvPr userDrawn="1"/>
        </p:nvCxnSpPr>
        <p:spPr>
          <a:xfrm>
            <a:off x="228600" y="235145"/>
            <a:ext cx="11718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1C4D6F-F8F9-0363-2FB5-0239B4774DB5}"/>
              </a:ext>
            </a:extLst>
          </p:cNvPr>
          <p:cNvSpPr txBox="1"/>
          <p:nvPr userDrawn="1"/>
        </p:nvSpPr>
        <p:spPr>
          <a:xfrm>
            <a:off x="228600" y="373220"/>
            <a:ext cx="11686001" cy="769441"/>
          </a:xfrm>
          <a:prstGeom prst="rect">
            <a:avLst/>
          </a:prstGeom>
          <a:noFill/>
          <a:ln>
            <a:noFill/>
          </a:ln>
        </p:spPr>
        <p:txBody>
          <a:bodyPr wrap="square" lIns="0" tIns="0" rIns="0" bIns="0" rtlCol="0">
            <a:spAutoFit/>
          </a:bodyPr>
          <a:lstStyle/>
          <a:p>
            <a:pPr marL="0" indent="0">
              <a:tabLst>
                <a:tab pos="7024688" algn="l"/>
              </a:tabLst>
            </a:pPr>
            <a:r>
              <a:rPr lang="en-US" sz="5000" dirty="0">
                <a:solidFill>
                  <a:schemeClr val="tx1"/>
                </a:solidFill>
                <a:latin typeface="+mj-lt"/>
              </a:rPr>
              <a:t>About Copper Labs</a:t>
            </a:r>
          </a:p>
        </p:txBody>
      </p:sp>
    </p:spTree>
    <p:extLst>
      <p:ext uri="{BB962C8B-B14F-4D97-AF65-F5344CB8AC3E}">
        <p14:creationId xmlns:p14="http://schemas.microsoft.com/office/powerpoint/2010/main" val="2363402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About Us Day">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6D758-0C13-CE75-0B7B-C676301755D2}"/>
              </a:ext>
            </a:extLst>
          </p:cNvPr>
          <p:cNvSpPr>
            <a:spLocks noGrp="1"/>
          </p:cNvSpPr>
          <p:nvPr>
            <p:ph type="dt" sz="half" idx="10"/>
          </p:nvPr>
        </p:nvSpPr>
        <p:spPr/>
        <p:txBody>
          <a:bodyPr/>
          <a:lstStyle>
            <a:lvl1pPr>
              <a:defRPr>
                <a:solidFill>
                  <a:schemeClr val="bg1"/>
                </a:solidFill>
              </a:defRPr>
            </a:lvl1pPr>
          </a:lstStyle>
          <a:p>
            <a:fld id="{269DFB34-2159-394A-AAE8-53666A29AB09}" type="datetime4">
              <a:rPr lang="en-US" smtClean="0"/>
              <a:pPr/>
              <a:t>May 15, 2024</a:t>
            </a:fld>
            <a:endParaRPr lang="en-US"/>
          </a:p>
        </p:txBody>
      </p:sp>
      <p:sp>
        <p:nvSpPr>
          <p:cNvPr id="3" name="Footer Placeholder 2">
            <a:extLst>
              <a:ext uri="{FF2B5EF4-FFF2-40B4-BE49-F238E27FC236}">
                <a16:creationId xmlns:a16="http://schemas.microsoft.com/office/drawing/2014/main" id="{09EF5A4F-4635-D1E0-5E3D-A5A317F2A8CE}"/>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5840D862-63FD-F020-AFFB-AC92AB43A937}"/>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a:p>
        </p:txBody>
      </p:sp>
      <p:pic>
        <p:nvPicPr>
          <p:cNvPr id="5" name="Picture 2">
            <a:extLst>
              <a:ext uri="{FF2B5EF4-FFF2-40B4-BE49-F238E27FC236}">
                <a16:creationId xmlns:a16="http://schemas.microsoft.com/office/drawing/2014/main" id="{733DC73A-933F-7243-E804-E9B46AF23AC2}"/>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t="9269"/>
          <a:stretch/>
        </p:blipFill>
        <p:spPr bwMode="auto">
          <a:xfrm>
            <a:off x="4879887" y="1987066"/>
            <a:ext cx="2383427" cy="2485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6F17CC8-A3E2-AC9C-D8EA-0F58F537E245}"/>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t="9926"/>
          <a:stretch/>
        </p:blipFill>
        <p:spPr bwMode="auto">
          <a:xfrm>
            <a:off x="8229600" y="2005058"/>
            <a:ext cx="2383427" cy="2467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CE93BB-203E-C57B-E3C8-DBECE3A81862}"/>
              </a:ext>
            </a:extLst>
          </p:cNvPr>
          <p:cNvSpPr txBox="1"/>
          <p:nvPr userDrawn="1"/>
        </p:nvSpPr>
        <p:spPr>
          <a:xfrm>
            <a:off x="228600" y="1795933"/>
            <a:ext cx="4000500" cy="923330"/>
          </a:xfrm>
          <a:prstGeom prst="rect">
            <a:avLst/>
          </a:prstGeom>
          <a:noFill/>
        </p:spPr>
        <p:txBody>
          <a:bodyPr wrap="square" lIns="0" tIns="0" rIns="0" bIns="0" rtlCol="0">
            <a:spAutoFit/>
          </a:bodyPr>
          <a:lstStyle/>
          <a:p>
            <a:r>
              <a:rPr lang="en-US" sz="1200" b="0" i="0" u="none" strike="noStrike" dirty="0">
                <a:solidFill>
                  <a:schemeClr val="bg1"/>
                </a:solidFill>
                <a:effectLst/>
                <a:latin typeface="Alata" pitchFamily="2" charset="77"/>
              </a:rPr>
              <a:t>Our founding team brings more than 20 years of experience in wireless standards and smart-grid technologies, and is passionate about enabling a data-driven energy transition by better using existing meter technology. </a:t>
            </a:r>
          </a:p>
        </p:txBody>
      </p:sp>
      <p:sp>
        <p:nvSpPr>
          <p:cNvPr id="10" name="TextBox 9">
            <a:extLst>
              <a:ext uri="{FF2B5EF4-FFF2-40B4-BE49-F238E27FC236}">
                <a16:creationId xmlns:a16="http://schemas.microsoft.com/office/drawing/2014/main" id="{6DE083B4-6764-F414-BE3B-E1ACEB7402CC}"/>
              </a:ext>
            </a:extLst>
          </p:cNvPr>
          <p:cNvSpPr txBox="1"/>
          <p:nvPr userDrawn="1"/>
        </p:nvSpPr>
        <p:spPr>
          <a:xfrm>
            <a:off x="228600" y="1382505"/>
            <a:ext cx="4572000" cy="246221"/>
          </a:xfrm>
          <a:prstGeom prst="rect">
            <a:avLst/>
          </a:prstGeom>
          <a:noFill/>
        </p:spPr>
        <p:txBody>
          <a:bodyPr wrap="square" lIns="0" tIns="0" rIns="0" bIns="0" rtlCol="0" anchor="b" anchorCtr="0">
            <a:spAutoFit/>
          </a:bodyPr>
          <a:lstStyle/>
          <a:p>
            <a:r>
              <a:rPr lang="en-US" sz="1600" b="1" i="0" dirty="0">
                <a:solidFill>
                  <a:schemeClr val="bg1"/>
                </a:solidFill>
                <a:latin typeface="Campton Book" pitchFamily="2" charset="77"/>
              </a:rPr>
              <a:t>Founding Team</a:t>
            </a:r>
          </a:p>
        </p:txBody>
      </p:sp>
      <p:sp>
        <p:nvSpPr>
          <p:cNvPr id="11" name="TextBox 10">
            <a:extLst>
              <a:ext uri="{FF2B5EF4-FFF2-40B4-BE49-F238E27FC236}">
                <a16:creationId xmlns:a16="http://schemas.microsoft.com/office/drawing/2014/main" id="{B4D9B49F-5AC6-0DB7-899F-D760B12F07AB}"/>
              </a:ext>
            </a:extLst>
          </p:cNvPr>
          <p:cNvSpPr txBox="1"/>
          <p:nvPr userDrawn="1"/>
        </p:nvSpPr>
        <p:spPr>
          <a:xfrm>
            <a:off x="228600" y="3778503"/>
            <a:ext cx="4000496" cy="2031325"/>
          </a:xfrm>
          <a:prstGeom prst="rect">
            <a:avLst/>
          </a:prstGeom>
          <a:noFill/>
        </p:spPr>
        <p:txBody>
          <a:bodyPr wrap="square" lIns="0" tIns="0" rIns="0" bIns="0" rtlCol="0">
            <a:spAutoFit/>
          </a:bodyPr>
          <a:lstStyle/>
          <a:p>
            <a:r>
              <a:rPr lang="en-US" sz="1200" b="0" i="0" u="none" strike="noStrike" dirty="0">
                <a:solidFill>
                  <a:schemeClr val="bg1"/>
                </a:solidFill>
                <a:effectLst/>
                <a:latin typeface="Alata" pitchFamily="2" charset="77"/>
              </a:rPr>
              <a:t>Copper Labs’ patented technology remotely collects near-real-time data from existing utility meters without extensive infrastructure overhauls and at a fraction of the time and expense of smart meter deployments. </a:t>
            </a:r>
          </a:p>
          <a:p>
            <a:endParaRPr lang="en-US" sz="1200" b="0" i="0" u="none" strike="noStrike" dirty="0">
              <a:solidFill>
                <a:schemeClr val="bg1"/>
              </a:solidFill>
              <a:effectLst/>
              <a:latin typeface="Alata" pitchFamily="2" charset="77"/>
            </a:endParaRPr>
          </a:p>
          <a:p>
            <a:r>
              <a:rPr lang="en-US" sz="1200" b="0" i="0" u="none" strike="noStrike" dirty="0">
                <a:solidFill>
                  <a:schemeClr val="bg1"/>
                </a:solidFill>
                <a:effectLst/>
                <a:latin typeface="Alata" pitchFamily="2" charset="77"/>
              </a:rPr>
              <a:t>With the high-resolution meter data Copper unlocks, we empower electric, gas, and water utilities to better support a data-driven transition to a low-carbon economy, increase resilience in the face of a changing climate, improve equity, manage demand, and deliver an excellent customer experience.</a:t>
            </a:r>
          </a:p>
        </p:txBody>
      </p:sp>
      <p:sp>
        <p:nvSpPr>
          <p:cNvPr id="12" name="TextBox 11">
            <a:extLst>
              <a:ext uri="{FF2B5EF4-FFF2-40B4-BE49-F238E27FC236}">
                <a16:creationId xmlns:a16="http://schemas.microsoft.com/office/drawing/2014/main" id="{E19C2FD3-187D-B078-A15C-0F7CF3933B5A}"/>
              </a:ext>
            </a:extLst>
          </p:cNvPr>
          <p:cNvSpPr txBox="1"/>
          <p:nvPr userDrawn="1"/>
        </p:nvSpPr>
        <p:spPr>
          <a:xfrm>
            <a:off x="228600" y="3385682"/>
            <a:ext cx="4572000" cy="246221"/>
          </a:xfrm>
          <a:prstGeom prst="rect">
            <a:avLst/>
          </a:prstGeom>
          <a:noFill/>
        </p:spPr>
        <p:txBody>
          <a:bodyPr wrap="square" lIns="0" tIns="0" rIns="0" bIns="0" rtlCol="0" anchor="b" anchorCtr="0">
            <a:spAutoFit/>
          </a:bodyPr>
          <a:lstStyle/>
          <a:p>
            <a:r>
              <a:rPr lang="en-US" sz="1600" b="1" i="0" dirty="0">
                <a:solidFill>
                  <a:schemeClr val="bg1"/>
                </a:solidFill>
                <a:latin typeface="Campton Book" pitchFamily="2" charset="77"/>
              </a:rPr>
              <a:t>Advancing A Sustainable Future</a:t>
            </a:r>
          </a:p>
        </p:txBody>
      </p:sp>
      <p:sp>
        <p:nvSpPr>
          <p:cNvPr id="13" name="TextBox 12">
            <a:extLst>
              <a:ext uri="{FF2B5EF4-FFF2-40B4-BE49-F238E27FC236}">
                <a16:creationId xmlns:a16="http://schemas.microsoft.com/office/drawing/2014/main" id="{2A489EF3-ED83-6347-BD50-CEA93F9C0F16}"/>
              </a:ext>
            </a:extLst>
          </p:cNvPr>
          <p:cNvSpPr txBox="1"/>
          <p:nvPr userDrawn="1"/>
        </p:nvSpPr>
        <p:spPr>
          <a:xfrm>
            <a:off x="4953569" y="4582453"/>
            <a:ext cx="2032667" cy="461665"/>
          </a:xfrm>
          <a:prstGeom prst="rect">
            <a:avLst/>
          </a:prstGeom>
          <a:noFill/>
        </p:spPr>
        <p:txBody>
          <a:bodyPr wrap="square" lIns="0" tIns="0" rIns="0" bIns="0" anchor="ctr" anchorCtr="0">
            <a:spAutoFit/>
          </a:bodyPr>
          <a:lstStyle/>
          <a:p>
            <a:pPr marL="0" lvl="0" indent="0" algn="ctr">
              <a:buFontTx/>
              <a:buNone/>
            </a:pPr>
            <a:r>
              <a:rPr lang="en-US" sz="1800" b="1" i="0" dirty="0">
                <a:solidFill>
                  <a:schemeClr val="bg1"/>
                </a:solidFill>
                <a:latin typeface="Campton Book" pitchFamily="2" charset="77"/>
              </a:rPr>
              <a:t>Dan Forman</a:t>
            </a:r>
          </a:p>
          <a:p>
            <a:pPr marL="0" lvl="0" indent="0" algn="ctr">
              <a:buFontTx/>
              <a:buNone/>
            </a:pPr>
            <a:r>
              <a:rPr lang="en-US" sz="1200" dirty="0">
                <a:solidFill>
                  <a:schemeClr val="bg1"/>
                </a:solidFill>
                <a:latin typeface="Alata" pitchFamily="2" charset="77"/>
              </a:rPr>
              <a:t>CEO</a:t>
            </a:r>
          </a:p>
        </p:txBody>
      </p:sp>
      <p:sp>
        <p:nvSpPr>
          <p:cNvPr id="14" name="TextBox 13">
            <a:extLst>
              <a:ext uri="{FF2B5EF4-FFF2-40B4-BE49-F238E27FC236}">
                <a16:creationId xmlns:a16="http://schemas.microsoft.com/office/drawing/2014/main" id="{EB8876C2-0C9F-6655-D997-A619AD77187E}"/>
              </a:ext>
            </a:extLst>
          </p:cNvPr>
          <p:cNvSpPr txBox="1"/>
          <p:nvPr userDrawn="1"/>
        </p:nvSpPr>
        <p:spPr>
          <a:xfrm>
            <a:off x="8404979" y="4600446"/>
            <a:ext cx="2032667" cy="461665"/>
          </a:xfrm>
          <a:prstGeom prst="rect">
            <a:avLst/>
          </a:prstGeom>
          <a:noFill/>
        </p:spPr>
        <p:txBody>
          <a:bodyPr wrap="square" lIns="0" tIns="0" rIns="0" bIns="0" anchor="ctr" anchorCtr="0">
            <a:spAutoFit/>
          </a:bodyPr>
          <a:lstStyle/>
          <a:p>
            <a:pPr marL="0" lvl="0" indent="0" algn="ctr">
              <a:buFontTx/>
              <a:buNone/>
            </a:pPr>
            <a:r>
              <a:rPr lang="en-US" sz="1800" b="1" i="0" dirty="0">
                <a:solidFill>
                  <a:schemeClr val="bg1"/>
                </a:solidFill>
                <a:latin typeface="Campton Book" pitchFamily="2" charset="77"/>
              </a:rPr>
              <a:t>Jeff Mathews</a:t>
            </a:r>
          </a:p>
          <a:p>
            <a:pPr marL="0" lvl="0" indent="0" algn="ctr">
              <a:buFontTx/>
              <a:buNone/>
            </a:pPr>
            <a:r>
              <a:rPr lang="en-US" sz="1200" dirty="0">
                <a:solidFill>
                  <a:schemeClr val="bg1"/>
                </a:solidFill>
                <a:latin typeface="Alata" pitchFamily="2" charset="77"/>
              </a:rPr>
              <a:t>Founder &amp; CTO</a:t>
            </a:r>
          </a:p>
        </p:txBody>
      </p:sp>
      <p:sp>
        <p:nvSpPr>
          <p:cNvPr id="15" name="TextBox 14">
            <a:extLst>
              <a:ext uri="{FF2B5EF4-FFF2-40B4-BE49-F238E27FC236}">
                <a16:creationId xmlns:a16="http://schemas.microsoft.com/office/drawing/2014/main" id="{3EA0F81A-A366-B8BE-E1BA-9C8DA32AB002}"/>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2023 • Confidential</a:t>
            </a:r>
          </a:p>
        </p:txBody>
      </p:sp>
      <p:pic>
        <p:nvPicPr>
          <p:cNvPr id="16" name="Picture 15" descr="A white logo in a circle&#10;&#10;Description automatically generated">
            <a:extLst>
              <a:ext uri="{FF2B5EF4-FFF2-40B4-BE49-F238E27FC236}">
                <a16:creationId xmlns:a16="http://schemas.microsoft.com/office/drawing/2014/main" id="{26C763A1-A820-0CEA-8D9D-AABD2C7EE80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cxnSp>
        <p:nvCxnSpPr>
          <p:cNvPr id="18" name="Straight Connector 17">
            <a:extLst>
              <a:ext uri="{FF2B5EF4-FFF2-40B4-BE49-F238E27FC236}">
                <a16:creationId xmlns:a16="http://schemas.microsoft.com/office/drawing/2014/main" id="{CD31AE9A-DBEF-9DE0-97DA-E32029B569C4}"/>
              </a:ext>
            </a:extLst>
          </p:cNvPr>
          <p:cNvCxnSpPr>
            <a:cxnSpLocks/>
          </p:cNvCxnSpPr>
          <p:nvPr userDrawn="1"/>
        </p:nvCxnSpPr>
        <p:spPr>
          <a:xfrm>
            <a:off x="228600" y="235145"/>
            <a:ext cx="117182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EFEAC92-B609-FDF4-4BAC-EDD02E901189}"/>
              </a:ext>
            </a:extLst>
          </p:cNvPr>
          <p:cNvSpPr txBox="1"/>
          <p:nvPr userDrawn="1"/>
        </p:nvSpPr>
        <p:spPr>
          <a:xfrm>
            <a:off x="228600" y="373220"/>
            <a:ext cx="11686001" cy="769441"/>
          </a:xfrm>
          <a:prstGeom prst="rect">
            <a:avLst/>
          </a:prstGeom>
          <a:noFill/>
        </p:spPr>
        <p:txBody>
          <a:bodyPr wrap="square" lIns="0" tIns="0" rIns="0" bIns="0" rtlCol="0">
            <a:spAutoFit/>
          </a:bodyPr>
          <a:lstStyle/>
          <a:p>
            <a:r>
              <a:rPr lang="en-US" sz="5000" dirty="0">
                <a:solidFill>
                  <a:schemeClr val="bg1"/>
                </a:solidFill>
                <a:latin typeface="+mj-lt"/>
              </a:rPr>
              <a:t>About Copper Labs</a:t>
            </a:r>
          </a:p>
        </p:txBody>
      </p:sp>
    </p:spTree>
    <p:extLst>
      <p:ext uri="{BB962C8B-B14F-4D97-AF65-F5344CB8AC3E}">
        <p14:creationId xmlns:p14="http://schemas.microsoft.com/office/powerpoint/2010/main" val="327411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alt-b">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DE8E798-23DA-9A62-E92B-DDA22D1E99F1}"/>
              </a:ext>
            </a:extLst>
          </p:cNvPr>
          <p:cNvSpPr>
            <a:spLocks noGrp="1"/>
          </p:cNvSpPr>
          <p:nvPr>
            <p:ph type="subTitle" idx="1"/>
          </p:nvPr>
        </p:nvSpPr>
        <p:spPr>
          <a:xfrm>
            <a:off x="228600" y="4610224"/>
            <a:ext cx="7696200" cy="814366"/>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BE250BBD-8E74-864D-267C-13EC8407E407}"/>
              </a:ext>
            </a:extLst>
          </p:cNvPr>
          <p:cNvSpPr>
            <a:spLocks noGrp="1"/>
          </p:cNvSpPr>
          <p:nvPr>
            <p:ph type="dt" sz="half" idx="10"/>
          </p:nvPr>
        </p:nvSpPr>
        <p:spPr/>
        <p:txBody>
          <a:bodyPr/>
          <a:lstStyle>
            <a:lvl1pPr>
              <a:defRPr>
                <a:solidFill>
                  <a:schemeClr val="bg1"/>
                </a:solidFill>
              </a:defRPr>
            </a:lvl1pPr>
          </a:lstStyle>
          <a:p>
            <a:fld id="{FF2D33C5-AA63-214D-A0D4-7F786B545691}" type="datetime4">
              <a:rPr lang="en-US" smtClean="0"/>
              <a:t>May 15, 2024</a:t>
            </a:fld>
            <a:endParaRPr lang="en-US" dirty="0"/>
          </a:p>
        </p:txBody>
      </p:sp>
      <p:sp>
        <p:nvSpPr>
          <p:cNvPr id="13" name="Title 1">
            <a:extLst>
              <a:ext uri="{FF2B5EF4-FFF2-40B4-BE49-F238E27FC236}">
                <a16:creationId xmlns:a16="http://schemas.microsoft.com/office/drawing/2014/main" id="{20CE610F-8505-C97C-9C7D-A07B43ECE255}"/>
              </a:ext>
            </a:extLst>
          </p:cNvPr>
          <p:cNvSpPr>
            <a:spLocks noGrp="1"/>
          </p:cNvSpPr>
          <p:nvPr>
            <p:ph type="title"/>
          </p:nvPr>
        </p:nvSpPr>
        <p:spPr>
          <a:xfrm>
            <a:off x="228600" y="1763747"/>
            <a:ext cx="11734799" cy="2005081"/>
          </a:xfrm>
        </p:spPr>
        <p:txBody>
          <a:bodyPr>
            <a:noAutofit/>
          </a:bodyPr>
          <a:lstStyle>
            <a:lvl1pPr>
              <a:lnSpc>
                <a:spcPts val="6500"/>
              </a:lnSpc>
              <a:defRPr sz="6500">
                <a:solidFill>
                  <a:schemeClr val="bg1"/>
                </a:solidFill>
              </a:defRPr>
            </a:lvl1pPr>
          </a:lstStyle>
          <a:p>
            <a:r>
              <a:rPr lang="en-US" dirty="0"/>
              <a:t>Click to edit Master title style</a:t>
            </a:r>
          </a:p>
        </p:txBody>
      </p:sp>
      <p:sp>
        <p:nvSpPr>
          <p:cNvPr id="17" name="TextBox 16">
            <a:extLst>
              <a:ext uri="{FF2B5EF4-FFF2-40B4-BE49-F238E27FC236}">
                <a16:creationId xmlns:a16="http://schemas.microsoft.com/office/drawing/2014/main" id="{EB873529-B8BA-04BF-7111-A73807073D4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2024 • Confidential</a:t>
            </a:r>
          </a:p>
        </p:txBody>
      </p:sp>
      <p:pic>
        <p:nvPicPr>
          <p:cNvPr id="2" name="Picture 1" descr="A white text on a black background&#10;&#10;Description automatically generated">
            <a:extLst>
              <a:ext uri="{FF2B5EF4-FFF2-40B4-BE49-F238E27FC236}">
                <a16:creationId xmlns:a16="http://schemas.microsoft.com/office/drawing/2014/main" id="{72AC6F62-5C1C-06E1-2177-CD949758105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cxnSp>
        <p:nvCxnSpPr>
          <p:cNvPr id="5" name="Straight Connector 4">
            <a:extLst>
              <a:ext uri="{FF2B5EF4-FFF2-40B4-BE49-F238E27FC236}">
                <a16:creationId xmlns:a16="http://schemas.microsoft.com/office/drawing/2014/main" id="{15FD36C1-0731-F43D-C486-74C98FF805AE}"/>
              </a:ext>
            </a:extLst>
          </p:cNvPr>
          <p:cNvCxnSpPr>
            <a:cxnSpLocks/>
          </p:cNvCxnSpPr>
          <p:nvPr userDrawn="1"/>
        </p:nvCxnSpPr>
        <p:spPr>
          <a:xfrm>
            <a:off x="228600" y="1552298"/>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814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About Us Night">
    <p:bg>
      <p:bgPr>
        <a:solidFill>
          <a:schemeClr val="accent6"/>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6D758-0C13-CE75-0B7B-C676301755D2}"/>
              </a:ext>
            </a:extLst>
          </p:cNvPr>
          <p:cNvSpPr>
            <a:spLocks noGrp="1"/>
          </p:cNvSpPr>
          <p:nvPr>
            <p:ph type="dt" sz="half" idx="10"/>
          </p:nvPr>
        </p:nvSpPr>
        <p:spPr/>
        <p:txBody>
          <a:bodyPr/>
          <a:lstStyle>
            <a:lvl1pPr>
              <a:defRPr>
                <a:solidFill>
                  <a:schemeClr val="bg1"/>
                </a:solidFill>
              </a:defRPr>
            </a:lvl1pPr>
          </a:lstStyle>
          <a:p>
            <a:fld id="{269DFB34-2159-394A-AAE8-53666A29AB09}" type="datetime4">
              <a:rPr lang="en-US" smtClean="0"/>
              <a:pPr/>
              <a:t>May 15, 2024</a:t>
            </a:fld>
            <a:endParaRPr lang="en-US"/>
          </a:p>
        </p:txBody>
      </p:sp>
      <p:sp>
        <p:nvSpPr>
          <p:cNvPr id="3" name="Footer Placeholder 2">
            <a:extLst>
              <a:ext uri="{FF2B5EF4-FFF2-40B4-BE49-F238E27FC236}">
                <a16:creationId xmlns:a16="http://schemas.microsoft.com/office/drawing/2014/main" id="{09EF5A4F-4635-D1E0-5E3D-A5A317F2A8CE}"/>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5840D862-63FD-F020-AFFB-AC92AB43A937}"/>
              </a:ext>
            </a:extLst>
          </p:cNvPr>
          <p:cNvSpPr>
            <a:spLocks noGrp="1"/>
          </p:cNvSpPr>
          <p:nvPr>
            <p:ph type="sldNum" sz="quarter" idx="12"/>
          </p:nvPr>
        </p:nvSpPr>
        <p:spPr/>
        <p:txBody>
          <a:bodyPr/>
          <a:lstStyle>
            <a:lvl1pPr>
              <a:defRPr>
                <a:solidFill>
                  <a:schemeClr val="bg1"/>
                </a:solidFill>
              </a:defRPr>
            </a:lvl1pPr>
          </a:lstStyle>
          <a:p>
            <a:fld id="{70485D3D-2785-A54B-8178-98E2341B432F}" type="slidenum">
              <a:rPr lang="en-US" smtClean="0"/>
              <a:pPr/>
              <a:t>‹#›</a:t>
            </a:fld>
            <a:endParaRPr lang="en-US"/>
          </a:p>
        </p:txBody>
      </p:sp>
      <p:pic>
        <p:nvPicPr>
          <p:cNvPr id="5" name="Picture 2">
            <a:extLst>
              <a:ext uri="{FF2B5EF4-FFF2-40B4-BE49-F238E27FC236}">
                <a16:creationId xmlns:a16="http://schemas.microsoft.com/office/drawing/2014/main" id="{733DC73A-933F-7243-E804-E9B46AF23AC2}"/>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t="9269"/>
          <a:stretch/>
        </p:blipFill>
        <p:spPr bwMode="auto">
          <a:xfrm>
            <a:off x="4879887" y="1987066"/>
            <a:ext cx="2383427" cy="2485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6F17CC8-A3E2-AC9C-D8EA-0F58F537E245}"/>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t="9926"/>
          <a:stretch/>
        </p:blipFill>
        <p:spPr bwMode="auto">
          <a:xfrm>
            <a:off x="8229600" y="2005058"/>
            <a:ext cx="2383427" cy="2467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CE93BB-203E-C57B-E3C8-DBECE3A81862}"/>
              </a:ext>
            </a:extLst>
          </p:cNvPr>
          <p:cNvSpPr txBox="1"/>
          <p:nvPr userDrawn="1"/>
        </p:nvSpPr>
        <p:spPr>
          <a:xfrm>
            <a:off x="228600" y="1795933"/>
            <a:ext cx="4000500" cy="923330"/>
          </a:xfrm>
          <a:prstGeom prst="rect">
            <a:avLst/>
          </a:prstGeom>
          <a:noFill/>
        </p:spPr>
        <p:txBody>
          <a:bodyPr wrap="square" lIns="0" tIns="0" rIns="0" bIns="0" rtlCol="0">
            <a:spAutoFit/>
          </a:bodyPr>
          <a:lstStyle/>
          <a:p>
            <a:r>
              <a:rPr lang="en-US" sz="1200" b="0" i="0" u="none" strike="noStrike" dirty="0">
                <a:solidFill>
                  <a:schemeClr val="bg1"/>
                </a:solidFill>
                <a:effectLst/>
                <a:latin typeface="Alata" pitchFamily="2" charset="77"/>
              </a:rPr>
              <a:t>Our founding team brings more than 20 years of experience in wireless standards and smart-grid technologies, and is passionate about enabling a data-driven energy transition by better using existing meter technology. </a:t>
            </a:r>
          </a:p>
        </p:txBody>
      </p:sp>
      <p:sp>
        <p:nvSpPr>
          <p:cNvPr id="10" name="TextBox 9">
            <a:extLst>
              <a:ext uri="{FF2B5EF4-FFF2-40B4-BE49-F238E27FC236}">
                <a16:creationId xmlns:a16="http://schemas.microsoft.com/office/drawing/2014/main" id="{6DE083B4-6764-F414-BE3B-E1ACEB7402CC}"/>
              </a:ext>
            </a:extLst>
          </p:cNvPr>
          <p:cNvSpPr txBox="1"/>
          <p:nvPr userDrawn="1"/>
        </p:nvSpPr>
        <p:spPr>
          <a:xfrm>
            <a:off x="228600" y="1382505"/>
            <a:ext cx="4572000" cy="246221"/>
          </a:xfrm>
          <a:prstGeom prst="rect">
            <a:avLst/>
          </a:prstGeom>
          <a:noFill/>
        </p:spPr>
        <p:txBody>
          <a:bodyPr wrap="square" lIns="0" tIns="0" rIns="0" bIns="0" rtlCol="0" anchor="b" anchorCtr="0">
            <a:spAutoFit/>
          </a:bodyPr>
          <a:lstStyle/>
          <a:p>
            <a:r>
              <a:rPr lang="en-US" sz="1600" b="1" i="0" dirty="0">
                <a:solidFill>
                  <a:schemeClr val="bg1"/>
                </a:solidFill>
                <a:latin typeface="Campton Book" pitchFamily="2" charset="77"/>
              </a:rPr>
              <a:t>Founding Team</a:t>
            </a:r>
          </a:p>
        </p:txBody>
      </p:sp>
      <p:sp>
        <p:nvSpPr>
          <p:cNvPr id="11" name="TextBox 10">
            <a:extLst>
              <a:ext uri="{FF2B5EF4-FFF2-40B4-BE49-F238E27FC236}">
                <a16:creationId xmlns:a16="http://schemas.microsoft.com/office/drawing/2014/main" id="{B4D9B49F-5AC6-0DB7-899F-D760B12F07AB}"/>
              </a:ext>
            </a:extLst>
          </p:cNvPr>
          <p:cNvSpPr txBox="1"/>
          <p:nvPr userDrawn="1"/>
        </p:nvSpPr>
        <p:spPr>
          <a:xfrm>
            <a:off x="228600" y="3778503"/>
            <a:ext cx="4000496" cy="2031325"/>
          </a:xfrm>
          <a:prstGeom prst="rect">
            <a:avLst/>
          </a:prstGeom>
          <a:noFill/>
        </p:spPr>
        <p:txBody>
          <a:bodyPr wrap="square" lIns="0" tIns="0" rIns="0" bIns="0" rtlCol="0">
            <a:spAutoFit/>
          </a:bodyPr>
          <a:lstStyle/>
          <a:p>
            <a:r>
              <a:rPr lang="en-US" sz="1200" b="0" i="0" u="none" strike="noStrike" dirty="0">
                <a:solidFill>
                  <a:schemeClr val="bg1"/>
                </a:solidFill>
                <a:effectLst/>
                <a:latin typeface="Alata" pitchFamily="2" charset="77"/>
              </a:rPr>
              <a:t>Copper Labs’ patented technology remotely collects near-real-time data from existing utility meters without extensive infrastructure overhauls and at a fraction of the time and expense of smart meter deployments. </a:t>
            </a:r>
          </a:p>
          <a:p>
            <a:endParaRPr lang="en-US" sz="1200" b="0" i="0" u="none" strike="noStrike" dirty="0">
              <a:solidFill>
                <a:schemeClr val="bg1"/>
              </a:solidFill>
              <a:effectLst/>
              <a:latin typeface="Alata" pitchFamily="2" charset="77"/>
            </a:endParaRPr>
          </a:p>
          <a:p>
            <a:r>
              <a:rPr lang="en-US" sz="1200" b="0" i="0" u="none" strike="noStrike" dirty="0">
                <a:solidFill>
                  <a:schemeClr val="bg1"/>
                </a:solidFill>
                <a:effectLst/>
                <a:latin typeface="Alata" pitchFamily="2" charset="77"/>
              </a:rPr>
              <a:t>With the high-resolution meter data Copper unlocks, we empower electric, gas, and water utilities to better support a data-driven transition to a low-carbon economy, increase resilience in the face of a changing climate, improve equity, manage demand, and deliver an excellent customer experience.</a:t>
            </a:r>
          </a:p>
        </p:txBody>
      </p:sp>
      <p:sp>
        <p:nvSpPr>
          <p:cNvPr id="12" name="TextBox 11">
            <a:extLst>
              <a:ext uri="{FF2B5EF4-FFF2-40B4-BE49-F238E27FC236}">
                <a16:creationId xmlns:a16="http://schemas.microsoft.com/office/drawing/2014/main" id="{E19C2FD3-187D-B078-A15C-0F7CF3933B5A}"/>
              </a:ext>
            </a:extLst>
          </p:cNvPr>
          <p:cNvSpPr txBox="1"/>
          <p:nvPr userDrawn="1"/>
        </p:nvSpPr>
        <p:spPr>
          <a:xfrm>
            <a:off x="228600" y="3385682"/>
            <a:ext cx="4572000" cy="246221"/>
          </a:xfrm>
          <a:prstGeom prst="rect">
            <a:avLst/>
          </a:prstGeom>
          <a:noFill/>
        </p:spPr>
        <p:txBody>
          <a:bodyPr wrap="square" lIns="0" tIns="0" rIns="0" bIns="0" rtlCol="0" anchor="b" anchorCtr="0">
            <a:spAutoFit/>
          </a:bodyPr>
          <a:lstStyle/>
          <a:p>
            <a:r>
              <a:rPr lang="en-US" sz="1600" b="1" i="0" dirty="0">
                <a:solidFill>
                  <a:schemeClr val="bg1"/>
                </a:solidFill>
                <a:latin typeface="Campton Book" pitchFamily="2" charset="77"/>
              </a:rPr>
              <a:t>Advancing A Sustainable Future</a:t>
            </a:r>
          </a:p>
        </p:txBody>
      </p:sp>
      <p:sp>
        <p:nvSpPr>
          <p:cNvPr id="13" name="TextBox 12">
            <a:extLst>
              <a:ext uri="{FF2B5EF4-FFF2-40B4-BE49-F238E27FC236}">
                <a16:creationId xmlns:a16="http://schemas.microsoft.com/office/drawing/2014/main" id="{2A489EF3-ED83-6347-BD50-CEA93F9C0F16}"/>
              </a:ext>
            </a:extLst>
          </p:cNvPr>
          <p:cNvSpPr txBox="1"/>
          <p:nvPr userDrawn="1"/>
        </p:nvSpPr>
        <p:spPr>
          <a:xfrm>
            <a:off x="4953569" y="4582453"/>
            <a:ext cx="2032667" cy="461665"/>
          </a:xfrm>
          <a:prstGeom prst="rect">
            <a:avLst/>
          </a:prstGeom>
          <a:noFill/>
        </p:spPr>
        <p:txBody>
          <a:bodyPr wrap="square" lIns="0" tIns="0" rIns="0" bIns="0" anchor="ctr" anchorCtr="0">
            <a:spAutoFit/>
          </a:bodyPr>
          <a:lstStyle/>
          <a:p>
            <a:pPr marL="0" lvl="0" indent="0" algn="ctr">
              <a:buFontTx/>
              <a:buNone/>
            </a:pPr>
            <a:r>
              <a:rPr lang="en-US" sz="1800" b="1" i="0" dirty="0">
                <a:solidFill>
                  <a:schemeClr val="bg1"/>
                </a:solidFill>
                <a:latin typeface="Campton Book" pitchFamily="2" charset="77"/>
              </a:rPr>
              <a:t>Dan Forman</a:t>
            </a:r>
          </a:p>
          <a:p>
            <a:pPr marL="0" lvl="0" indent="0" algn="ctr">
              <a:buFontTx/>
              <a:buNone/>
            </a:pPr>
            <a:r>
              <a:rPr lang="en-US" sz="1200" dirty="0">
                <a:solidFill>
                  <a:schemeClr val="bg1"/>
                </a:solidFill>
                <a:latin typeface="Alata" pitchFamily="2" charset="77"/>
              </a:rPr>
              <a:t>CEO</a:t>
            </a:r>
          </a:p>
        </p:txBody>
      </p:sp>
      <p:sp>
        <p:nvSpPr>
          <p:cNvPr id="14" name="TextBox 13">
            <a:extLst>
              <a:ext uri="{FF2B5EF4-FFF2-40B4-BE49-F238E27FC236}">
                <a16:creationId xmlns:a16="http://schemas.microsoft.com/office/drawing/2014/main" id="{EB8876C2-0C9F-6655-D997-A619AD77187E}"/>
              </a:ext>
            </a:extLst>
          </p:cNvPr>
          <p:cNvSpPr txBox="1"/>
          <p:nvPr userDrawn="1"/>
        </p:nvSpPr>
        <p:spPr>
          <a:xfrm>
            <a:off x="8404979" y="4600446"/>
            <a:ext cx="2032667" cy="461665"/>
          </a:xfrm>
          <a:prstGeom prst="rect">
            <a:avLst/>
          </a:prstGeom>
          <a:noFill/>
        </p:spPr>
        <p:txBody>
          <a:bodyPr wrap="square" lIns="0" tIns="0" rIns="0" bIns="0" anchor="ctr" anchorCtr="0">
            <a:spAutoFit/>
          </a:bodyPr>
          <a:lstStyle/>
          <a:p>
            <a:pPr marL="0" lvl="0" indent="0" algn="ctr">
              <a:buFontTx/>
              <a:buNone/>
            </a:pPr>
            <a:r>
              <a:rPr lang="en-US" sz="1800" b="1" i="0" dirty="0">
                <a:solidFill>
                  <a:schemeClr val="bg1"/>
                </a:solidFill>
                <a:latin typeface="Campton Book" pitchFamily="2" charset="77"/>
              </a:rPr>
              <a:t>Jeff Mathews</a:t>
            </a:r>
          </a:p>
          <a:p>
            <a:pPr marL="0" lvl="0" indent="0" algn="ctr">
              <a:buFontTx/>
              <a:buNone/>
            </a:pPr>
            <a:r>
              <a:rPr lang="en-US" sz="1200" dirty="0">
                <a:solidFill>
                  <a:schemeClr val="bg1"/>
                </a:solidFill>
                <a:latin typeface="Alata" pitchFamily="2" charset="77"/>
              </a:rPr>
              <a:t>Founder &amp; CTO</a:t>
            </a:r>
          </a:p>
        </p:txBody>
      </p:sp>
      <p:sp>
        <p:nvSpPr>
          <p:cNvPr id="15" name="TextBox 14">
            <a:extLst>
              <a:ext uri="{FF2B5EF4-FFF2-40B4-BE49-F238E27FC236}">
                <a16:creationId xmlns:a16="http://schemas.microsoft.com/office/drawing/2014/main" id="{3EA0F81A-A366-B8BE-E1BA-9C8DA32AB002}"/>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Campton Book" pitchFamily="2" charset="77"/>
              </a:rPr>
              <a:t>Copper Labs © 2023 • Confidential</a:t>
            </a:r>
          </a:p>
        </p:txBody>
      </p:sp>
      <p:pic>
        <p:nvPicPr>
          <p:cNvPr id="16" name="Picture 15" descr="A white logo in a circle&#10;&#10;Description automatically generated">
            <a:extLst>
              <a:ext uri="{FF2B5EF4-FFF2-40B4-BE49-F238E27FC236}">
                <a16:creationId xmlns:a16="http://schemas.microsoft.com/office/drawing/2014/main" id="{26C763A1-A820-0CEA-8D9D-AABD2C7EE80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17" name="TextBox 16">
            <a:extLst>
              <a:ext uri="{FF2B5EF4-FFF2-40B4-BE49-F238E27FC236}">
                <a16:creationId xmlns:a16="http://schemas.microsoft.com/office/drawing/2014/main" id="{6A6AA76F-F780-678A-7B80-A7126BDAC01B}"/>
              </a:ext>
            </a:extLst>
          </p:cNvPr>
          <p:cNvSpPr txBox="1"/>
          <p:nvPr userDrawn="1"/>
        </p:nvSpPr>
        <p:spPr>
          <a:xfrm>
            <a:off x="228600" y="373220"/>
            <a:ext cx="11686001" cy="769441"/>
          </a:xfrm>
          <a:prstGeom prst="rect">
            <a:avLst/>
          </a:prstGeom>
          <a:noFill/>
        </p:spPr>
        <p:txBody>
          <a:bodyPr wrap="square" lIns="0" tIns="0" rIns="0" bIns="0" rtlCol="0">
            <a:spAutoFit/>
          </a:bodyPr>
          <a:lstStyle/>
          <a:p>
            <a:r>
              <a:rPr lang="en-US" sz="5000" dirty="0">
                <a:solidFill>
                  <a:schemeClr val="bg1"/>
                </a:solidFill>
                <a:latin typeface="+mj-lt"/>
              </a:rPr>
              <a:t>About Copper Labs</a:t>
            </a:r>
          </a:p>
        </p:txBody>
      </p:sp>
      <p:cxnSp>
        <p:nvCxnSpPr>
          <p:cNvPr id="18" name="Straight Connector 17">
            <a:extLst>
              <a:ext uri="{FF2B5EF4-FFF2-40B4-BE49-F238E27FC236}">
                <a16:creationId xmlns:a16="http://schemas.microsoft.com/office/drawing/2014/main" id="{1F9A81F3-FBE7-F7F9-85F2-8C8C58BF9736}"/>
              </a:ext>
            </a:extLst>
          </p:cNvPr>
          <p:cNvCxnSpPr>
            <a:cxnSpLocks/>
          </p:cNvCxnSpPr>
          <p:nvPr userDrawn="1"/>
        </p:nvCxnSpPr>
        <p:spPr>
          <a:xfrm>
            <a:off x="228600" y="235145"/>
            <a:ext cx="117182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707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rand Resources">
    <p:bg>
      <p:bgPr>
        <a:solidFill>
          <a:schemeClr val="accent4"/>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D9387D-BEFB-9E11-81DD-A4171E52EFF5}"/>
              </a:ext>
            </a:extLst>
          </p:cNvPr>
          <p:cNvSpPr txBox="1"/>
          <p:nvPr userDrawn="1"/>
        </p:nvSpPr>
        <p:spPr>
          <a:xfrm>
            <a:off x="228601" y="2971817"/>
            <a:ext cx="3695688" cy="369332"/>
          </a:xfrm>
          <a:prstGeom prst="rect">
            <a:avLst/>
          </a:prstGeom>
          <a:noFill/>
        </p:spPr>
        <p:txBody>
          <a:bodyPr wrap="square" lIns="228600" rIns="228600" rtlCol="0">
            <a:spAutoFit/>
          </a:bodyPr>
          <a:lstStyle/>
          <a:p>
            <a:r>
              <a:rPr lang="en-US" sz="1800" dirty="0">
                <a:solidFill>
                  <a:schemeClr val="bg1"/>
                </a:solidFill>
                <a:latin typeface="+mj-lt"/>
              </a:rPr>
              <a:t>Typography</a:t>
            </a:r>
          </a:p>
        </p:txBody>
      </p:sp>
      <p:sp>
        <p:nvSpPr>
          <p:cNvPr id="13" name="TextBox 12">
            <a:extLst>
              <a:ext uri="{FF2B5EF4-FFF2-40B4-BE49-F238E27FC236}">
                <a16:creationId xmlns:a16="http://schemas.microsoft.com/office/drawing/2014/main" id="{A43420F4-FC6B-A29D-B71A-A4EE9BF56E27}"/>
              </a:ext>
            </a:extLst>
          </p:cNvPr>
          <p:cNvSpPr txBox="1"/>
          <p:nvPr userDrawn="1"/>
        </p:nvSpPr>
        <p:spPr>
          <a:xfrm>
            <a:off x="228601" y="3369746"/>
            <a:ext cx="3695695" cy="153888"/>
          </a:xfrm>
          <a:prstGeom prst="rect">
            <a:avLst/>
          </a:prstGeom>
          <a:noFill/>
        </p:spPr>
        <p:txBody>
          <a:bodyPr wrap="square" lIns="228600" tIns="0" rIns="228600" bIns="0" rtlCol="0" anchor="b" anchorCtr="0">
            <a:spAutoFit/>
          </a:bodyPr>
          <a:lstStyle/>
          <a:p>
            <a:r>
              <a:rPr lang="en-US" sz="1000" b="1" i="0" dirty="0">
                <a:solidFill>
                  <a:schemeClr val="bg1"/>
                </a:solidFill>
                <a:latin typeface="Campton Book" pitchFamily="2" charset="77"/>
                <a:hlinkClick r:id="rId2"/>
              </a:rPr>
              <a:t>Download Fonts</a:t>
            </a:r>
            <a:endParaRPr lang="en-US" sz="1000" b="1" i="0" dirty="0">
              <a:solidFill>
                <a:schemeClr val="bg1"/>
              </a:solidFill>
              <a:latin typeface="Campton Book" pitchFamily="2" charset="77"/>
            </a:endParaRPr>
          </a:p>
        </p:txBody>
      </p:sp>
      <p:sp>
        <p:nvSpPr>
          <p:cNvPr id="14" name="TextBox 13">
            <a:extLst>
              <a:ext uri="{FF2B5EF4-FFF2-40B4-BE49-F238E27FC236}">
                <a16:creationId xmlns:a16="http://schemas.microsoft.com/office/drawing/2014/main" id="{160E6B75-A5A1-F4EC-93C7-C8F7936ECF2E}"/>
              </a:ext>
            </a:extLst>
          </p:cNvPr>
          <p:cNvSpPr txBox="1"/>
          <p:nvPr userDrawn="1"/>
        </p:nvSpPr>
        <p:spPr>
          <a:xfrm>
            <a:off x="228601" y="4332000"/>
            <a:ext cx="3695699" cy="153888"/>
          </a:xfrm>
          <a:prstGeom prst="rect">
            <a:avLst/>
          </a:prstGeom>
          <a:noFill/>
        </p:spPr>
        <p:txBody>
          <a:bodyPr wrap="square" lIns="228600" tIns="0" rIns="228600" bIns="0" rtlCol="0" anchor="b" anchorCtr="0">
            <a:spAutoFit/>
          </a:bodyPr>
          <a:lstStyle/>
          <a:p>
            <a:r>
              <a:rPr lang="en-US" sz="1000" b="1" i="0" dirty="0">
                <a:solidFill>
                  <a:schemeClr val="bg1"/>
                </a:solidFill>
                <a:latin typeface="Campton Book" pitchFamily="2" charset="77"/>
                <a:hlinkClick r:id="rId3"/>
              </a:rPr>
              <a:t>Download Theme Color</a:t>
            </a:r>
            <a:endParaRPr lang="en-US" sz="1000" b="1" i="0" dirty="0">
              <a:solidFill>
                <a:schemeClr val="bg1"/>
              </a:solidFill>
              <a:latin typeface="Campton Book" pitchFamily="2" charset="77"/>
            </a:endParaRPr>
          </a:p>
        </p:txBody>
      </p:sp>
      <p:sp>
        <p:nvSpPr>
          <p:cNvPr id="15" name="TextBox 14">
            <a:extLst>
              <a:ext uri="{FF2B5EF4-FFF2-40B4-BE49-F238E27FC236}">
                <a16:creationId xmlns:a16="http://schemas.microsoft.com/office/drawing/2014/main" id="{79A0A5A4-DF21-02B9-D2F3-D26F4DACF1BA}"/>
              </a:ext>
            </a:extLst>
          </p:cNvPr>
          <p:cNvSpPr txBox="1"/>
          <p:nvPr userDrawn="1"/>
        </p:nvSpPr>
        <p:spPr>
          <a:xfrm>
            <a:off x="228601" y="3962668"/>
            <a:ext cx="3695696" cy="369332"/>
          </a:xfrm>
          <a:prstGeom prst="rect">
            <a:avLst/>
          </a:prstGeom>
          <a:noFill/>
        </p:spPr>
        <p:txBody>
          <a:bodyPr wrap="square" lIns="228600" rIns="228600" rtlCol="0">
            <a:spAutoFit/>
          </a:bodyPr>
          <a:lstStyle/>
          <a:p>
            <a:r>
              <a:rPr lang="en-US" sz="1800" dirty="0">
                <a:solidFill>
                  <a:schemeClr val="bg1"/>
                </a:solidFill>
                <a:latin typeface="+mj-lt"/>
              </a:rPr>
              <a:t>Color</a:t>
            </a:r>
          </a:p>
        </p:txBody>
      </p:sp>
      <p:sp>
        <p:nvSpPr>
          <p:cNvPr id="17" name="TextBox 16">
            <a:extLst>
              <a:ext uri="{FF2B5EF4-FFF2-40B4-BE49-F238E27FC236}">
                <a16:creationId xmlns:a16="http://schemas.microsoft.com/office/drawing/2014/main" id="{1C01A7D1-E86C-1803-89A4-516661E43675}"/>
              </a:ext>
            </a:extLst>
          </p:cNvPr>
          <p:cNvSpPr txBox="1"/>
          <p:nvPr userDrawn="1"/>
        </p:nvSpPr>
        <p:spPr>
          <a:xfrm>
            <a:off x="228601" y="5208751"/>
            <a:ext cx="3695699" cy="153888"/>
          </a:xfrm>
          <a:prstGeom prst="rect">
            <a:avLst/>
          </a:prstGeom>
          <a:noFill/>
        </p:spPr>
        <p:txBody>
          <a:bodyPr wrap="square" lIns="228600" tIns="0" rIns="228600" bIns="0" rtlCol="0" anchor="b" anchorCtr="0">
            <a:spAutoFit/>
          </a:bodyPr>
          <a:lstStyle/>
          <a:p>
            <a:r>
              <a:rPr lang="en-US" sz="1000" b="1" i="0" dirty="0">
                <a:solidFill>
                  <a:schemeClr val="bg1"/>
                </a:solidFill>
                <a:latin typeface="Campton Book" pitchFamily="2" charset="77"/>
                <a:hlinkClick r:id="rId4"/>
              </a:rPr>
              <a:t>Download Copper Brand Images</a:t>
            </a:r>
            <a:endParaRPr lang="en-US" sz="1000" b="1" i="0" dirty="0">
              <a:solidFill>
                <a:schemeClr val="bg1"/>
              </a:solidFill>
              <a:latin typeface="Campton Book" pitchFamily="2" charset="77"/>
            </a:endParaRPr>
          </a:p>
        </p:txBody>
      </p:sp>
      <p:sp>
        <p:nvSpPr>
          <p:cNvPr id="18" name="TextBox 17">
            <a:extLst>
              <a:ext uri="{FF2B5EF4-FFF2-40B4-BE49-F238E27FC236}">
                <a16:creationId xmlns:a16="http://schemas.microsoft.com/office/drawing/2014/main" id="{E3857D86-119F-04A0-1AF3-92C5D1C71D87}"/>
              </a:ext>
            </a:extLst>
          </p:cNvPr>
          <p:cNvSpPr txBox="1"/>
          <p:nvPr userDrawn="1"/>
        </p:nvSpPr>
        <p:spPr>
          <a:xfrm>
            <a:off x="228601" y="4794182"/>
            <a:ext cx="3695696" cy="369332"/>
          </a:xfrm>
          <a:prstGeom prst="rect">
            <a:avLst/>
          </a:prstGeom>
          <a:noFill/>
        </p:spPr>
        <p:txBody>
          <a:bodyPr wrap="square" lIns="228600" rIns="228600" rtlCol="0">
            <a:spAutoFit/>
          </a:bodyPr>
          <a:lstStyle/>
          <a:p>
            <a:r>
              <a:rPr lang="en-US" sz="1800" dirty="0">
                <a:solidFill>
                  <a:schemeClr val="bg1"/>
                </a:solidFill>
                <a:latin typeface="+mj-lt"/>
              </a:rPr>
              <a:t>Image Library</a:t>
            </a:r>
          </a:p>
        </p:txBody>
      </p:sp>
      <p:cxnSp>
        <p:nvCxnSpPr>
          <p:cNvPr id="21" name="Straight Connector 20">
            <a:extLst>
              <a:ext uri="{FF2B5EF4-FFF2-40B4-BE49-F238E27FC236}">
                <a16:creationId xmlns:a16="http://schemas.microsoft.com/office/drawing/2014/main" id="{D0D52442-26B6-B22B-3226-F66F19AE8171}"/>
              </a:ext>
            </a:extLst>
          </p:cNvPr>
          <p:cNvCxnSpPr>
            <a:cxnSpLocks/>
          </p:cNvCxnSpPr>
          <p:nvPr userDrawn="1"/>
        </p:nvCxnSpPr>
        <p:spPr>
          <a:xfrm>
            <a:off x="228600" y="254399"/>
            <a:ext cx="0" cy="51082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CCCE82-3998-08EA-E2FE-B091DDD7A4D0}"/>
              </a:ext>
            </a:extLst>
          </p:cNvPr>
          <p:cNvSpPr txBox="1"/>
          <p:nvPr userDrawn="1"/>
        </p:nvSpPr>
        <p:spPr>
          <a:xfrm>
            <a:off x="228601" y="112439"/>
            <a:ext cx="7696200" cy="769441"/>
          </a:xfrm>
          <a:prstGeom prst="rect">
            <a:avLst/>
          </a:prstGeom>
          <a:noFill/>
        </p:spPr>
        <p:txBody>
          <a:bodyPr wrap="square" lIns="228600" tIns="0" rIns="228600" bIns="0" rtlCol="0">
            <a:spAutoFit/>
          </a:bodyPr>
          <a:lstStyle/>
          <a:p>
            <a:r>
              <a:rPr lang="en-US" sz="5000" dirty="0">
                <a:solidFill>
                  <a:schemeClr val="bg1"/>
                </a:solidFill>
                <a:latin typeface="+mj-lt"/>
              </a:rPr>
              <a:t>Resources</a:t>
            </a:r>
          </a:p>
        </p:txBody>
      </p:sp>
      <p:sp>
        <p:nvSpPr>
          <p:cNvPr id="27" name="TextBox 26">
            <a:extLst>
              <a:ext uri="{FF2B5EF4-FFF2-40B4-BE49-F238E27FC236}">
                <a16:creationId xmlns:a16="http://schemas.microsoft.com/office/drawing/2014/main" id="{DA9B81A2-C3A9-FEBF-9F7F-E596F09FE100}"/>
              </a:ext>
            </a:extLst>
          </p:cNvPr>
          <p:cNvSpPr txBox="1"/>
          <p:nvPr userDrawn="1"/>
        </p:nvSpPr>
        <p:spPr>
          <a:xfrm>
            <a:off x="228601" y="3570878"/>
            <a:ext cx="3695695" cy="153888"/>
          </a:xfrm>
          <a:prstGeom prst="rect">
            <a:avLst/>
          </a:prstGeom>
          <a:noFill/>
        </p:spPr>
        <p:txBody>
          <a:bodyPr wrap="square" lIns="228600" tIns="0" rIns="228600" bIns="0" rtlCol="0" anchor="b" anchorCtr="0">
            <a:spAutoFit/>
          </a:bodyPr>
          <a:lstStyle/>
          <a:p>
            <a:r>
              <a:rPr lang="en-US" sz="1000" b="1" i="0" dirty="0">
                <a:solidFill>
                  <a:schemeClr val="bg1"/>
                </a:solidFill>
                <a:latin typeface="Campton Book" pitchFamily="2" charset="77"/>
                <a:hlinkClick r:id="rId5"/>
              </a:rPr>
              <a:t>Download PPT Theme Font</a:t>
            </a:r>
            <a:endParaRPr lang="en-US" sz="1000" b="1" i="0" dirty="0">
              <a:solidFill>
                <a:schemeClr val="bg1"/>
              </a:solidFill>
              <a:latin typeface="Campton Book" pitchFamily="2" charset="77"/>
            </a:endParaRPr>
          </a:p>
        </p:txBody>
      </p:sp>
      <p:sp>
        <p:nvSpPr>
          <p:cNvPr id="28" name="TextBox 27">
            <a:extLst>
              <a:ext uri="{FF2B5EF4-FFF2-40B4-BE49-F238E27FC236}">
                <a16:creationId xmlns:a16="http://schemas.microsoft.com/office/drawing/2014/main" id="{149B37D9-132C-6E74-5A7B-70F1C603F5CC}"/>
              </a:ext>
            </a:extLst>
          </p:cNvPr>
          <p:cNvSpPr txBox="1"/>
          <p:nvPr userDrawn="1"/>
        </p:nvSpPr>
        <p:spPr>
          <a:xfrm>
            <a:off x="228601" y="2538972"/>
            <a:ext cx="3695699" cy="153888"/>
          </a:xfrm>
          <a:prstGeom prst="rect">
            <a:avLst/>
          </a:prstGeom>
          <a:noFill/>
        </p:spPr>
        <p:txBody>
          <a:bodyPr wrap="square" lIns="228600" tIns="0" rIns="228600" bIns="0" rtlCol="0" anchor="b" anchorCtr="0">
            <a:spAutoFit/>
          </a:bodyPr>
          <a:lstStyle/>
          <a:p>
            <a:r>
              <a:rPr lang="en-US" sz="1000" b="1" i="0" dirty="0">
                <a:solidFill>
                  <a:schemeClr val="bg1"/>
                </a:solidFill>
                <a:latin typeface="Campton Book" pitchFamily="2" charset="77"/>
                <a:hlinkClick r:id="rId6"/>
              </a:rPr>
              <a:t>Download Here</a:t>
            </a:r>
            <a:endParaRPr lang="en-US" sz="1000" b="1" i="0" dirty="0">
              <a:solidFill>
                <a:schemeClr val="bg1"/>
              </a:solidFill>
              <a:latin typeface="Campton Book" pitchFamily="2" charset="77"/>
            </a:endParaRPr>
          </a:p>
        </p:txBody>
      </p:sp>
      <p:sp>
        <p:nvSpPr>
          <p:cNvPr id="29" name="TextBox 28">
            <a:extLst>
              <a:ext uri="{FF2B5EF4-FFF2-40B4-BE49-F238E27FC236}">
                <a16:creationId xmlns:a16="http://schemas.microsoft.com/office/drawing/2014/main" id="{F1E43978-0B60-69AE-8489-82534CF5E8E1}"/>
              </a:ext>
            </a:extLst>
          </p:cNvPr>
          <p:cNvSpPr txBox="1"/>
          <p:nvPr userDrawn="1"/>
        </p:nvSpPr>
        <p:spPr>
          <a:xfrm>
            <a:off x="228601" y="2162013"/>
            <a:ext cx="3695696" cy="369332"/>
          </a:xfrm>
          <a:prstGeom prst="rect">
            <a:avLst/>
          </a:prstGeom>
          <a:noFill/>
        </p:spPr>
        <p:txBody>
          <a:bodyPr wrap="square" lIns="228600" rIns="228600" rtlCol="0">
            <a:spAutoFit/>
          </a:bodyPr>
          <a:lstStyle/>
          <a:p>
            <a:r>
              <a:rPr lang="en-US" sz="1800" dirty="0">
                <a:solidFill>
                  <a:schemeClr val="bg1"/>
                </a:solidFill>
                <a:latin typeface="+mj-lt"/>
              </a:rPr>
              <a:t>Brand Style Guide</a:t>
            </a:r>
          </a:p>
        </p:txBody>
      </p:sp>
      <p:pic>
        <p:nvPicPr>
          <p:cNvPr id="35" name="Picture 34" descr="A white logo in a circle&#10;&#10;Description automatically generated">
            <a:extLst>
              <a:ext uri="{FF2B5EF4-FFF2-40B4-BE49-F238E27FC236}">
                <a16:creationId xmlns:a16="http://schemas.microsoft.com/office/drawing/2014/main" id="{399E34B5-8883-11B4-B925-CBA52D40453D}"/>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36" name="TextBox 35">
            <a:extLst>
              <a:ext uri="{FF2B5EF4-FFF2-40B4-BE49-F238E27FC236}">
                <a16:creationId xmlns:a16="http://schemas.microsoft.com/office/drawing/2014/main" id="{34CA7094-254C-2E75-5854-43D1C9501CAC}"/>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Campton Book" pitchFamily="2" charset="77"/>
              </a:rPr>
              <a:t>Copper Labs © 2023 • Confidential</a:t>
            </a:r>
          </a:p>
        </p:txBody>
      </p:sp>
      <p:sp>
        <p:nvSpPr>
          <p:cNvPr id="2" name="TextBox 1">
            <a:extLst>
              <a:ext uri="{FF2B5EF4-FFF2-40B4-BE49-F238E27FC236}">
                <a16:creationId xmlns:a16="http://schemas.microsoft.com/office/drawing/2014/main" id="{3663ECB5-97E8-7B33-224A-B4CFBC542C67}"/>
              </a:ext>
            </a:extLst>
          </p:cNvPr>
          <p:cNvSpPr txBox="1"/>
          <p:nvPr userDrawn="1"/>
        </p:nvSpPr>
        <p:spPr>
          <a:xfrm>
            <a:off x="228601" y="1710219"/>
            <a:ext cx="3695699" cy="153888"/>
          </a:xfrm>
          <a:prstGeom prst="rect">
            <a:avLst/>
          </a:prstGeom>
          <a:noFill/>
        </p:spPr>
        <p:txBody>
          <a:bodyPr wrap="square" lIns="228600" tIns="0" rIns="228600" bIns="0" rtlCol="0" anchor="b" anchorCtr="0">
            <a:spAutoFit/>
          </a:bodyPr>
          <a:lstStyle/>
          <a:p>
            <a:r>
              <a:rPr lang="en-US" sz="1000" b="1" i="0" dirty="0">
                <a:solidFill>
                  <a:schemeClr val="bg1"/>
                </a:solidFill>
                <a:latin typeface="Campton Book" pitchFamily="2" charset="77"/>
                <a:hlinkClick r:id="rId8"/>
              </a:rPr>
              <a:t>Download Here</a:t>
            </a:r>
            <a:endParaRPr lang="en-US" sz="1000" b="1" i="0" dirty="0">
              <a:solidFill>
                <a:schemeClr val="bg1"/>
              </a:solidFill>
              <a:latin typeface="Campton Book" pitchFamily="2" charset="77"/>
            </a:endParaRPr>
          </a:p>
        </p:txBody>
      </p:sp>
      <p:sp>
        <p:nvSpPr>
          <p:cNvPr id="3" name="TextBox 2">
            <a:extLst>
              <a:ext uri="{FF2B5EF4-FFF2-40B4-BE49-F238E27FC236}">
                <a16:creationId xmlns:a16="http://schemas.microsoft.com/office/drawing/2014/main" id="{AB526ABF-3ADA-881E-265D-594087D1599C}"/>
              </a:ext>
            </a:extLst>
          </p:cNvPr>
          <p:cNvSpPr txBox="1"/>
          <p:nvPr userDrawn="1"/>
        </p:nvSpPr>
        <p:spPr>
          <a:xfrm>
            <a:off x="228601" y="1333260"/>
            <a:ext cx="3695696" cy="369332"/>
          </a:xfrm>
          <a:prstGeom prst="rect">
            <a:avLst/>
          </a:prstGeom>
          <a:noFill/>
        </p:spPr>
        <p:txBody>
          <a:bodyPr wrap="square" lIns="228600" rIns="228600" rtlCol="0">
            <a:spAutoFit/>
          </a:bodyPr>
          <a:lstStyle/>
          <a:p>
            <a:r>
              <a:rPr lang="en-US" sz="1800" dirty="0">
                <a:solidFill>
                  <a:schemeClr val="bg1"/>
                </a:solidFill>
                <a:latin typeface="+mj-lt"/>
              </a:rPr>
              <a:t>Example Presentation</a:t>
            </a:r>
          </a:p>
        </p:txBody>
      </p:sp>
    </p:spTree>
    <p:extLst>
      <p:ext uri="{BB962C8B-B14F-4D97-AF65-F5344CB8AC3E}">
        <p14:creationId xmlns:p14="http://schemas.microsoft.com/office/powerpoint/2010/main" val="346220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anual Page 1">
    <p:bg>
      <p:bgPr>
        <a:solidFill>
          <a:schemeClr val="accent4"/>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0D52442-26B6-B22B-3226-F66F19AE8171}"/>
              </a:ext>
            </a:extLst>
          </p:cNvPr>
          <p:cNvCxnSpPr>
            <a:cxnSpLocks/>
          </p:cNvCxnSpPr>
          <p:nvPr userDrawn="1"/>
        </p:nvCxnSpPr>
        <p:spPr>
          <a:xfrm>
            <a:off x="228600" y="254399"/>
            <a:ext cx="0" cy="56950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CCCE82-3998-08EA-E2FE-B091DDD7A4D0}"/>
              </a:ext>
            </a:extLst>
          </p:cNvPr>
          <p:cNvSpPr txBox="1"/>
          <p:nvPr userDrawn="1"/>
        </p:nvSpPr>
        <p:spPr>
          <a:xfrm>
            <a:off x="228601" y="112439"/>
            <a:ext cx="7696200" cy="769441"/>
          </a:xfrm>
          <a:prstGeom prst="rect">
            <a:avLst/>
          </a:prstGeom>
          <a:noFill/>
        </p:spPr>
        <p:txBody>
          <a:bodyPr wrap="square" lIns="228600" tIns="0" rIns="228600" bIns="0" rtlCol="0">
            <a:spAutoFit/>
          </a:bodyPr>
          <a:lstStyle/>
          <a:p>
            <a:r>
              <a:rPr lang="en-US" sz="5000" dirty="0">
                <a:solidFill>
                  <a:schemeClr val="bg1"/>
                </a:solidFill>
                <a:latin typeface="+mj-lt"/>
              </a:rPr>
              <a:t>Installing theme files</a:t>
            </a:r>
          </a:p>
        </p:txBody>
      </p:sp>
      <p:sp>
        <p:nvSpPr>
          <p:cNvPr id="23" name="TextBox 22">
            <a:extLst>
              <a:ext uri="{FF2B5EF4-FFF2-40B4-BE49-F238E27FC236}">
                <a16:creationId xmlns:a16="http://schemas.microsoft.com/office/drawing/2014/main" id="{57A32644-70B2-AF3B-7FF1-DA84FA6A8790}"/>
              </a:ext>
            </a:extLst>
          </p:cNvPr>
          <p:cNvSpPr txBox="1"/>
          <p:nvPr userDrawn="1"/>
        </p:nvSpPr>
        <p:spPr>
          <a:xfrm>
            <a:off x="228600" y="3811250"/>
            <a:ext cx="5867393" cy="769441"/>
          </a:xfrm>
          <a:prstGeom prst="rect">
            <a:avLst/>
          </a:prstGeom>
          <a:noFill/>
        </p:spPr>
        <p:txBody>
          <a:bodyPr wrap="square" lIns="228600" tIns="0" rIns="228600" bIns="0" rtlCol="0">
            <a:spAutoFit/>
          </a:bodyPr>
          <a:lstStyle/>
          <a:p>
            <a:r>
              <a:rPr lang="en-US" sz="1000" b="0" i="0" u="none" strike="noStrike" dirty="0">
                <a:solidFill>
                  <a:schemeClr val="bg1"/>
                </a:solidFill>
                <a:effectLst/>
                <a:latin typeface="Alata" pitchFamily="2" charset="77"/>
              </a:rPr>
              <a:t>Installing both the fonts and the color files are very similar and will follow a similar path. Follow the path below and drop the theme font XML file into the appropriate folders.</a:t>
            </a:r>
          </a:p>
          <a:p>
            <a:endParaRPr lang="en-US" sz="1000" b="0" i="0" u="none" strike="noStrike" dirty="0">
              <a:solidFill>
                <a:schemeClr val="bg1"/>
              </a:solidFill>
              <a:effectLst/>
              <a:latin typeface="Alata" pitchFamily="2" charset="77"/>
            </a:endParaRPr>
          </a:p>
          <a:p>
            <a:r>
              <a:rPr lang="en-US" sz="1000" b="0" i="1" u="none" strike="noStrike" dirty="0">
                <a:solidFill>
                  <a:schemeClr val="bg1"/>
                </a:solidFill>
                <a:effectLst/>
                <a:latin typeface="Alata" pitchFamily="2" charset="77"/>
              </a:rPr>
              <a:t>Library → Group Containers → UBF8T346G9.Office → User Content → </a:t>
            </a:r>
            <a:br>
              <a:rPr lang="en-US" sz="1000" b="0" i="1" u="none" strike="noStrike" dirty="0">
                <a:solidFill>
                  <a:schemeClr val="bg1"/>
                </a:solidFill>
                <a:effectLst/>
                <a:latin typeface="Alata" pitchFamily="2" charset="77"/>
              </a:rPr>
            </a:br>
            <a:r>
              <a:rPr lang="en-US" sz="1000" b="0" i="1" u="none" strike="noStrike" dirty="0">
                <a:solidFill>
                  <a:schemeClr val="bg1"/>
                </a:solidFill>
                <a:effectLst/>
                <a:latin typeface="Alata" pitchFamily="2" charset="77"/>
              </a:rPr>
              <a:t>Themes → </a:t>
            </a:r>
            <a:r>
              <a:rPr lang="en-US" sz="1000" b="0" i="1" u="sng" strike="noStrike" dirty="0">
                <a:solidFill>
                  <a:schemeClr val="bg1"/>
                </a:solidFill>
                <a:effectLst/>
                <a:latin typeface="Alata" pitchFamily="2" charset="77"/>
              </a:rPr>
              <a:t>Theme Colors </a:t>
            </a:r>
            <a:r>
              <a:rPr lang="en-US" sz="1000" b="0" i="1" u="none" strike="noStrike" dirty="0">
                <a:solidFill>
                  <a:schemeClr val="bg1"/>
                </a:solidFill>
                <a:effectLst/>
                <a:latin typeface="Alata" pitchFamily="2" charset="77"/>
              </a:rPr>
              <a:t>or </a:t>
            </a:r>
            <a:r>
              <a:rPr lang="en-US" sz="1000" b="0" i="1" u="sng" strike="noStrike" dirty="0">
                <a:solidFill>
                  <a:schemeClr val="bg1"/>
                </a:solidFill>
                <a:effectLst/>
                <a:latin typeface="Alata" pitchFamily="2" charset="77"/>
              </a:rPr>
              <a:t>Theme Fonts</a:t>
            </a:r>
          </a:p>
        </p:txBody>
      </p:sp>
      <p:sp>
        <p:nvSpPr>
          <p:cNvPr id="24" name="TextBox 23">
            <a:extLst>
              <a:ext uri="{FF2B5EF4-FFF2-40B4-BE49-F238E27FC236}">
                <a16:creationId xmlns:a16="http://schemas.microsoft.com/office/drawing/2014/main" id="{496CE592-AF52-DEB5-E34E-43D7F5613148}"/>
              </a:ext>
            </a:extLst>
          </p:cNvPr>
          <p:cNvSpPr txBox="1"/>
          <p:nvPr userDrawn="1"/>
        </p:nvSpPr>
        <p:spPr>
          <a:xfrm>
            <a:off x="228600" y="3520933"/>
            <a:ext cx="4572000" cy="184666"/>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macOS</a:t>
            </a:r>
          </a:p>
        </p:txBody>
      </p:sp>
      <p:sp>
        <p:nvSpPr>
          <p:cNvPr id="25" name="TextBox 24">
            <a:extLst>
              <a:ext uri="{FF2B5EF4-FFF2-40B4-BE49-F238E27FC236}">
                <a16:creationId xmlns:a16="http://schemas.microsoft.com/office/drawing/2014/main" id="{373328D1-D6EC-B96F-62E3-C4DF53DD0789}"/>
              </a:ext>
            </a:extLst>
          </p:cNvPr>
          <p:cNvSpPr txBox="1"/>
          <p:nvPr userDrawn="1"/>
        </p:nvSpPr>
        <p:spPr>
          <a:xfrm>
            <a:off x="228598" y="5179979"/>
            <a:ext cx="6000748" cy="769441"/>
          </a:xfrm>
          <a:prstGeom prst="rect">
            <a:avLst/>
          </a:prstGeom>
          <a:noFill/>
        </p:spPr>
        <p:txBody>
          <a:bodyPr wrap="square" lIns="228600" tIns="0" rIns="228600" bIns="0" rtlCol="0">
            <a:spAutoFit/>
          </a:bodyPr>
          <a:lstStyle/>
          <a:p>
            <a:r>
              <a:rPr lang="en-US" sz="1000" b="0" i="0" u="none" strike="noStrike" dirty="0">
                <a:solidFill>
                  <a:schemeClr val="bg1"/>
                </a:solidFill>
                <a:effectLst/>
                <a:latin typeface="Alata" pitchFamily="2" charset="77"/>
              </a:rPr>
              <a:t>Like macOS, both the color and the font theme master files can be found in the same location. Simply drag and drop the XML files into the appropriate folders.</a:t>
            </a:r>
          </a:p>
          <a:p>
            <a:endParaRPr lang="en-US" sz="1000" b="0" i="0" u="none" strike="noStrike" dirty="0">
              <a:solidFill>
                <a:schemeClr val="bg1"/>
              </a:solidFill>
              <a:effectLst/>
              <a:latin typeface="Alata"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u="none" strike="noStrike" dirty="0">
                <a:solidFill>
                  <a:schemeClr val="bg1"/>
                </a:solidFill>
                <a:effectLst/>
                <a:latin typeface="Alata" pitchFamily="2" charset="77"/>
              </a:rPr>
              <a:t>Local Disc (C</a:t>
            </a:r>
            <a:r>
              <a:rPr lang="en-US" sz="1000" b="0" i="1" u="none" strike="noStrike" dirty="0">
                <a:solidFill>
                  <a:schemeClr val="bg1"/>
                </a:solidFill>
                <a:effectLst/>
                <a:latin typeface="Alata" pitchFamily="2" charset="77"/>
                <a:sym typeface="Wingdings" pitchFamily="2" charset="2"/>
              </a:rPr>
              <a:t>:) </a:t>
            </a:r>
            <a:r>
              <a:rPr lang="en-US" sz="1000" b="0" i="1" u="none" strike="noStrike" dirty="0">
                <a:solidFill>
                  <a:schemeClr val="bg1"/>
                </a:solidFill>
                <a:effectLst/>
                <a:latin typeface="Alata" pitchFamily="2" charset="77"/>
              </a:rPr>
              <a:t>→ App Data → Roaming → Microsoft → Templates →  Document Themes → </a:t>
            </a:r>
            <a:br>
              <a:rPr lang="en-US" sz="1000" b="0" i="1" u="none" strike="noStrike" dirty="0">
                <a:solidFill>
                  <a:schemeClr val="bg1"/>
                </a:solidFill>
                <a:effectLst/>
                <a:latin typeface="Alata" pitchFamily="2" charset="77"/>
              </a:rPr>
            </a:br>
            <a:r>
              <a:rPr lang="en-US" sz="1000" b="0" i="1" u="sng" strike="noStrike" dirty="0">
                <a:solidFill>
                  <a:schemeClr val="bg1"/>
                </a:solidFill>
                <a:effectLst/>
                <a:latin typeface="Alata" pitchFamily="2" charset="77"/>
              </a:rPr>
              <a:t>Theme Colors</a:t>
            </a:r>
            <a:r>
              <a:rPr lang="en-US" sz="1000" b="0" i="1" u="none" strike="noStrike" dirty="0">
                <a:solidFill>
                  <a:schemeClr val="bg1"/>
                </a:solidFill>
                <a:effectLst/>
                <a:latin typeface="Alata" pitchFamily="2" charset="77"/>
              </a:rPr>
              <a:t> or </a:t>
            </a:r>
            <a:r>
              <a:rPr lang="en-US" sz="1000" b="0" i="1" u="sng" strike="noStrike" dirty="0">
                <a:solidFill>
                  <a:schemeClr val="bg1"/>
                </a:solidFill>
                <a:effectLst/>
                <a:latin typeface="Alata" pitchFamily="2" charset="77"/>
              </a:rPr>
              <a:t>Theme Fonts</a:t>
            </a:r>
          </a:p>
        </p:txBody>
      </p:sp>
      <p:sp>
        <p:nvSpPr>
          <p:cNvPr id="26" name="TextBox 25">
            <a:extLst>
              <a:ext uri="{FF2B5EF4-FFF2-40B4-BE49-F238E27FC236}">
                <a16:creationId xmlns:a16="http://schemas.microsoft.com/office/drawing/2014/main" id="{C4006E40-A9E4-0B8C-FF06-1C7F7F051A9C}"/>
              </a:ext>
            </a:extLst>
          </p:cNvPr>
          <p:cNvSpPr txBox="1"/>
          <p:nvPr userDrawn="1"/>
        </p:nvSpPr>
        <p:spPr>
          <a:xfrm>
            <a:off x="228600" y="4889662"/>
            <a:ext cx="4572000" cy="184666"/>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Windows</a:t>
            </a:r>
          </a:p>
        </p:txBody>
      </p:sp>
      <p:sp>
        <p:nvSpPr>
          <p:cNvPr id="31" name="TextBox 30">
            <a:extLst>
              <a:ext uri="{FF2B5EF4-FFF2-40B4-BE49-F238E27FC236}">
                <a16:creationId xmlns:a16="http://schemas.microsoft.com/office/drawing/2014/main" id="{54306462-8EC8-0E22-55AE-0E5106CD8485}"/>
              </a:ext>
            </a:extLst>
          </p:cNvPr>
          <p:cNvSpPr txBox="1"/>
          <p:nvPr userDrawn="1"/>
        </p:nvSpPr>
        <p:spPr>
          <a:xfrm>
            <a:off x="228600" y="1073929"/>
            <a:ext cx="7696200" cy="1661993"/>
          </a:xfrm>
          <a:prstGeom prst="rect">
            <a:avLst/>
          </a:prstGeom>
          <a:noFill/>
        </p:spPr>
        <p:txBody>
          <a:bodyPr wrap="square" lIns="228600" tIns="0" rIns="228600" bIns="0" rtlCol="0">
            <a:spAutoFit/>
          </a:bodyPr>
          <a:lstStyle/>
          <a:p>
            <a:r>
              <a:rPr lang="en-US" sz="1800" b="0" i="0" u="none" strike="noStrike" dirty="0">
                <a:solidFill>
                  <a:schemeClr val="bg1"/>
                </a:solidFill>
                <a:effectLst/>
                <a:latin typeface="+mj-lt"/>
              </a:rPr>
              <a:t>In order for this template to work, you will first need to install the brand fonts </a:t>
            </a:r>
            <a:r>
              <a:rPr lang="en-US" sz="1800" b="0" i="0" u="sng" strike="noStrike" dirty="0">
                <a:solidFill>
                  <a:schemeClr val="bg1"/>
                </a:solidFill>
                <a:effectLst/>
                <a:latin typeface="+mj-lt"/>
              </a:rPr>
              <a:t>Campton</a:t>
            </a:r>
            <a:r>
              <a:rPr lang="en-US" sz="1800" b="0" i="0" u="none" strike="noStrike" dirty="0">
                <a:solidFill>
                  <a:schemeClr val="bg1"/>
                </a:solidFill>
                <a:effectLst/>
                <a:latin typeface="+mj-lt"/>
              </a:rPr>
              <a:t> and </a:t>
            </a:r>
            <a:r>
              <a:rPr lang="en-US" sz="1800" b="0" i="0" u="sng" strike="noStrike" dirty="0">
                <a:solidFill>
                  <a:schemeClr val="bg1"/>
                </a:solidFill>
                <a:effectLst/>
                <a:latin typeface="+mj-lt"/>
              </a:rPr>
              <a:t>Alata</a:t>
            </a:r>
            <a:r>
              <a:rPr lang="en-US" sz="1800" b="0" i="0" u="none" strike="noStrike" dirty="0">
                <a:solidFill>
                  <a:schemeClr val="bg1"/>
                </a:solidFill>
                <a:effectLst/>
                <a:latin typeface="+mj-lt"/>
              </a:rPr>
              <a:t>. Once installed both of the font and colors should work without using the steps below. </a:t>
            </a:r>
          </a:p>
          <a:p>
            <a:endParaRPr lang="en-US" sz="1800" b="0" i="0" u="none" strike="noStrike" dirty="0">
              <a:solidFill>
                <a:schemeClr val="bg1"/>
              </a:solidFill>
              <a:effectLst/>
              <a:latin typeface="+mj-lt"/>
            </a:endParaRPr>
          </a:p>
          <a:p>
            <a:r>
              <a:rPr lang="en-US" sz="1800" b="0" i="0" u="none" strike="noStrike" dirty="0">
                <a:solidFill>
                  <a:schemeClr val="bg1"/>
                </a:solidFill>
                <a:effectLst/>
                <a:latin typeface="+mj-lt"/>
              </a:rPr>
              <a:t>However, if you encounter issues wherein the colors and fonts are not loading, follow the steps below:</a:t>
            </a:r>
            <a:endParaRPr lang="en-US" sz="1800" b="0" i="1" u="sng" strike="noStrike" dirty="0">
              <a:solidFill>
                <a:schemeClr val="bg1"/>
              </a:solidFill>
              <a:effectLst/>
              <a:latin typeface="+mj-lt"/>
            </a:endParaRPr>
          </a:p>
        </p:txBody>
      </p:sp>
      <p:pic>
        <p:nvPicPr>
          <p:cNvPr id="35" name="Picture 34" descr="A white logo in a circle&#10;&#10;Description automatically generated">
            <a:extLst>
              <a:ext uri="{FF2B5EF4-FFF2-40B4-BE49-F238E27FC236}">
                <a16:creationId xmlns:a16="http://schemas.microsoft.com/office/drawing/2014/main" id="{399E34B5-8883-11B4-B925-CBA52D40453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36" name="TextBox 35">
            <a:extLst>
              <a:ext uri="{FF2B5EF4-FFF2-40B4-BE49-F238E27FC236}">
                <a16:creationId xmlns:a16="http://schemas.microsoft.com/office/drawing/2014/main" id="{34CA7094-254C-2E75-5854-43D1C9501CAC}"/>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Campton Book" pitchFamily="2" charset="77"/>
              </a:rPr>
              <a:t>Copper Labs © 2023 • Confidential</a:t>
            </a:r>
          </a:p>
        </p:txBody>
      </p:sp>
    </p:spTree>
    <p:extLst>
      <p:ext uri="{BB962C8B-B14F-4D97-AF65-F5344CB8AC3E}">
        <p14:creationId xmlns:p14="http://schemas.microsoft.com/office/powerpoint/2010/main" val="919993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anual Page 2">
    <p:bg>
      <p:bgPr>
        <a:solidFill>
          <a:schemeClr val="accent4"/>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0D52442-26B6-B22B-3226-F66F19AE8171}"/>
              </a:ext>
            </a:extLst>
          </p:cNvPr>
          <p:cNvCxnSpPr>
            <a:cxnSpLocks/>
          </p:cNvCxnSpPr>
          <p:nvPr userDrawn="1"/>
        </p:nvCxnSpPr>
        <p:spPr>
          <a:xfrm>
            <a:off x="228600" y="254399"/>
            <a:ext cx="0" cy="53477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CCCE82-3998-08EA-E2FE-B091DDD7A4D0}"/>
              </a:ext>
            </a:extLst>
          </p:cNvPr>
          <p:cNvSpPr txBox="1"/>
          <p:nvPr userDrawn="1"/>
        </p:nvSpPr>
        <p:spPr>
          <a:xfrm>
            <a:off x="228601" y="112439"/>
            <a:ext cx="7696200" cy="769441"/>
          </a:xfrm>
          <a:prstGeom prst="rect">
            <a:avLst/>
          </a:prstGeom>
          <a:noFill/>
        </p:spPr>
        <p:txBody>
          <a:bodyPr wrap="square" lIns="228600" tIns="0" rIns="228600" bIns="0" rtlCol="0">
            <a:spAutoFit/>
          </a:bodyPr>
          <a:lstStyle/>
          <a:p>
            <a:r>
              <a:rPr lang="en-US" sz="5000" dirty="0">
                <a:solidFill>
                  <a:schemeClr val="bg1"/>
                </a:solidFill>
                <a:latin typeface="+mj-lt"/>
              </a:rPr>
              <a:t>Templated Slides</a:t>
            </a:r>
          </a:p>
        </p:txBody>
      </p:sp>
      <p:sp>
        <p:nvSpPr>
          <p:cNvPr id="24" name="TextBox 23">
            <a:extLst>
              <a:ext uri="{FF2B5EF4-FFF2-40B4-BE49-F238E27FC236}">
                <a16:creationId xmlns:a16="http://schemas.microsoft.com/office/drawing/2014/main" id="{496CE592-AF52-DEB5-E34E-43D7F5613148}"/>
              </a:ext>
            </a:extLst>
          </p:cNvPr>
          <p:cNvSpPr txBox="1"/>
          <p:nvPr userDrawn="1"/>
        </p:nvSpPr>
        <p:spPr>
          <a:xfrm>
            <a:off x="228599" y="2910304"/>
            <a:ext cx="7696201" cy="1661993"/>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Titles and Sections</a:t>
            </a:r>
          </a:p>
          <a:p>
            <a:r>
              <a:rPr lang="en-US" sz="1200" b="0" i="0" u="none" strike="noStrike" dirty="0">
                <a:solidFill>
                  <a:schemeClr val="bg1"/>
                </a:solidFill>
                <a:effectLst/>
                <a:latin typeface="Alata" pitchFamily="2" charset="77"/>
              </a:rPr>
              <a:t>This set of master slides includes all top-level slides, such as presentation title slides, section dividers, and sub-section dividers. This set also includes conclusion slide options and in-person presentation slides. The ‘Blank’ slide option is typically used for the question and answer portion of a presentation, and the ‘Hold Slide’ option can be used before a presentation begins—usually during set up.</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Body Slides</a:t>
            </a:r>
          </a:p>
          <a:p>
            <a:r>
              <a:rPr lang="en-US" sz="1200" b="0" i="0" u="none" strike="noStrike" dirty="0">
                <a:solidFill>
                  <a:schemeClr val="bg1"/>
                </a:solidFill>
                <a:effectLst/>
                <a:latin typeface="Alata" pitchFamily="2" charset="77"/>
              </a:rPr>
              <a:t>These include a wide variety of templated slides for use with the content of your presentation. Feel free to use the alternate options as well, but be mindful of the visual constancy of your presentation. </a:t>
            </a:r>
            <a:endParaRPr lang="en-US" sz="1200" b="1" i="0" dirty="0">
              <a:solidFill>
                <a:schemeClr val="bg1"/>
              </a:solidFill>
              <a:latin typeface="Campton Book" pitchFamily="2" charset="77"/>
            </a:endParaRPr>
          </a:p>
        </p:txBody>
      </p:sp>
      <p:sp>
        <p:nvSpPr>
          <p:cNvPr id="31" name="TextBox 30">
            <a:extLst>
              <a:ext uri="{FF2B5EF4-FFF2-40B4-BE49-F238E27FC236}">
                <a16:creationId xmlns:a16="http://schemas.microsoft.com/office/drawing/2014/main" id="{54306462-8EC8-0E22-55AE-0E5106CD8485}"/>
              </a:ext>
            </a:extLst>
          </p:cNvPr>
          <p:cNvSpPr txBox="1"/>
          <p:nvPr userDrawn="1"/>
        </p:nvSpPr>
        <p:spPr>
          <a:xfrm>
            <a:off x="228600" y="1073929"/>
            <a:ext cx="7696200" cy="1384995"/>
          </a:xfrm>
          <a:prstGeom prst="rect">
            <a:avLst/>
          </a:prstGeom>
          <a:noFill/>
        </p:spPr>
        <p:txBody>
          <a:bodyPr wrap="square" lIns="228600" tIns="0" rIns="228600" bIns="0" rtlCol="0">
            <a:spAutoFit/>
          </a:bodyPr>
          <a:lstStyle/>
          <a:p>
            <a:r>
              <a:rPr lang="en-US" sz="1800" b="0" i="0" u="none" strike="noStrike" dirty="0">
                <a:solidFill>
                  <a:schemeClr val="bg1"/>
                </a:solidFill>
                <a:effectLst/>
                <a:latin typeface="+mj-lt"/>
              </a:rPr>
              <a:t>The intention of this template is to provide a highly flexible template to build constant decks and presentations. This will help maintain the Copper Lab brand. For the sake of the templates integrity, </a:t>
            </a:r>
            <a:r>
              <a:rPr lang="en-US" sz="1800" b="0" i="0" u="sng" strike="noStrike" dirty="0">
                <a:solidFill>
                  <a:schemeClr val="bg1"/>
                </a:solidFill>
                <a:effectLst/>
                <a:latin typeface="+mj-lt"/>
              </a:rPr>
              <a:t>do not insert elements that are not already built into the page</a:t>
            </a:r>
            <a:r>
              <a:rPr lang="en-US" sz="1800" b="0" i="0" u="none" strike="noStrike" dirty="0">
                <a:solidFill>
                  <a:schemeClr val="bg1"/>
                </a:solidFill>
                <a:effectLst/>
                <a:latin typeface="+mj-lt"/>
              </a:rPr>
              <a:t>—such as text boxes, shapes and images.</a:t>
            </a:r>
            <a:endParaRPr lang="en-US" sz="1800" b="0" i="1" u="sng" strike="noStrike" dirty="0">
              <a:solidFill>
                <a:schemeClr val="bg1"/>
              </a:solidFill>
              <a:effectLst/>
              <a:latin typeface="+mj-lt"/>
            </a:endParaRPr>
          </a:p>
        </p:txBody>
      </p:sp>
      <p:pic>
        <p:nvPicPr>
          <p:cNvPr id="35" name="Picture 34" descr="A white logo in a circle&#10;&#10;Description automatically generated">
            <a:extLst>
              <a:ext uri="{FF2B5EF4-FFF2-40B4-BE49-F238E27FC236}">
                <a16:creationId xmlns:a16="http://schemas.microsoft.com/office/drawing/2014/main" id="{399E34B5-8883-11B4-B925-CBA52D40453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36" name="TextBox 35">
            <a:extLst>
              <a:ext uri="{FF2B5EF4-FFF2-40B4-BE49-F238E27FC236}">
                <a16:creationId xmlns:a16="http://schemas.microsoft.com/office/drawing/2014/main" id="{34CA7094-254C-2E75-5854-43D1C9501CAC}"/>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Campton Book" pitchFamily="2" charset="77"/>
              </a:rPr>
              <a:t>Copper Labs © 2023 • Confidential</a:t>
            </a:r>
          </a:p>
        </p:txBody>
      </p:sp>
      <p:sp>
        <p:nvSpPr>
          <p:cNvPr id="6" name="TextBox 5">
            <a:extLst>
              <a:ext uri="{FF2B5EF4-FFF2-40B4-BE49-F238E27FC236}">
                <a16:creationId xmlns:a16="http://schemas.microsoft.com/office/drawing/2014/main" id="{13F708D9-FDA9-D071-CDEE-C79F4176D990}"/>
              </a:ext>
            </a:extLst>
          </p:cNvPr>
          <p:cNvSpPr txBox="1"/>
          <p:nvPr userDrawn="1"/>
        </p:nvSpPr>
        <p:spPr>
          <a:xfrm>
            <a:off x="251260" y="5094404"/>
            <a:ext cx="2425669" cy="553998"/>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Testimonial Slides</a:t>
            </a:r>
          </a:p>
          <a:p>
            <a:r>
              <a:rPr lang="en-US" sz="1200" b="0" i="0" u="none" strike="noStrike" dirty="0">
                <a:solidFill>
                  <a:schemeClr val="bg1"/>
                </a:solidFill>
                <a:effectLst/>
                <a:latin typeface="Alata" pitchFamily="2" charset="77"/>
              </a:rPr>
              <a:t>These slides are for quotes and user testimonials.</a:t>
            </a:r>
            <a:endParaRPr lang="en-US" sz="1200" b="1" i="0" dirty="0">
              <a:solidFill>
                <a:schemeClr val="bg1"/>
              </a:solidFill>
              <a:latin typeface="Campton Book" pitchFamily="2" charset="77"/>
            </a:endParaRPr>
          </a:p>
        </p:txBody>
      </p:sp>
      <p:sp>
        <p:nvSpPr>
          <p:cNvPr id="7" name="TextBox 6">
            <a:extLst>
              <a:ext uri="{FF2B5EF4-FFF2-40B4-BE49-F238E27FC236}">
                <a16:creationId xmlns:a16="http://schemas.microsoft.com/office/drawing/2014/main" id="{572783EC-0621-1E47-1FC7-1C711F6D6049}"/>
              </a:ext>
            </a:extLst>
          </p:cNvPr>
          <p:cNvSpPr txBox="1"/>
          <p:nvPr userDrawn="1"/>
        </p:nvSpPr>
        <p:spPr>
          <a:xfrm>
            <a:off x="2875180" y="5094404"/>
            <a:ext cx="2425683" cy="553998"/>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Image Slides</a:t>
            </a:r>
          </a:p>
          <a:p>
            <a:r>
              <a:rPr lang="en-US" sz="1200" b="0" i="0" u="none" strike="noStrike" dirty="0">
                <a:solidFill>
                  <a:schemeClr val="bg1"/>
                </a:solidFill>
                <a:effectLst/>
                <a:latin typeface="Alata" pitchFamily="2" charset="77"/>
              </a:rPr>
              <a:t>These are only for images-based slides with no text.</a:t>
            </a:r>
            <a:endParaRPr lang="en-US" sz="1200" b="1" i="0" dirty="0">
              <a:solidFill>
                <a:schemeClr val="bg1"/>
              </a:solidFill>
              <a:latin typeface="Campton Book" pitchFamily="2" charset="77"/>
            </a:endParaRPr>
          </a:p>
        </p:txBody>
      </p:sp>
      <p:sp>
        <p:nvSpPr>
          <p:cNvPr id="8" name="TextBox 7">
            <a:extLst>
              <a:ext uri="{FF2B5EF4-FFF2-40B4-BE49-F238E27FC236}">
                <a16:creationId xmlns:a16="http://schemas.microsoft.com/office/drawing/2014/main" id="{DA5143CC-62B9-3530-0237-86016CDD5E64}"/>
              </a:ext>
            </a:extLst>
          </p:cNvPr>
          <p:cNvSpPr txBox="1"/>
          <p:nvPr userDrawn="1"/>
        </p:nvSpPr>
        <p:spPr>
          <a:xfrm>
            <a:off x="5499115" y="5094404"/>
            <a:ext cx="2425685" cy="553998"/>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Non-Editable Slides</a:t>
            </a:r>
          </a:p>
          <a:p>
            <a:r>
              <a:rPr lang="en-US" sz="1200" b="0" i="0" u="none" strike="noStrike" dirty="0">
                <a:solidFill>
                  <a:schemeClr val="bg1"/>
                </a:solidFill>
                <a:effectLst/>
                <a:latin typeface="Alata" pitchFamily="2" charset="77"/>
              </a:rPr>
              <a:t>These are pre-built slides with generic content.</a:t>
            </a:r>
            <a:endParaRPr lang="en-US" sz="1200" b="1" i="0" dirty="0">
              <a:solidFill>
                <a:schemeClr val="bg1"/>
              </a:solidFill>
              <a:latin typeface="Campton Book" pitchFamily="2" charset="77"/>
            </a:endParaRPr>
          </a:p>
        </p:txBody>
      </p:sp>
    </p:spTree>
    <p:extLst>
      <p:ext uri="{BB962C8B-B14F-4D97-AF65-F5344CB8AC3E}">
        <p14:creationId xmlns:p14="http://schemas.microsoft.com/office/powerpoint/2010/main" val="3976964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anual Page 3">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0D52442-26B6-B22B-3226-F66F19AE8171}"/>
              </a:ext>
            </a:extLst>
          </p:cNvPr>
          <p:cNvCxnSpPr>
            <a:cxnSpLocks/>
          </p:cNvCxnSpPr>
          <p:nvPr userDrawn="1"/>
        </p:nvCxnSpPr>
        <p:spPr>
          <a:xfrm>
            <a:off x="228600" y="254399"/>
            <a:ext cx="0" cy="47863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CCCE82-3998-08EA-E2FE-B091DDD7A4D0}"/>
              </a:ext>
            </a:extLst>
          </p:cNvPr>
          <p:cNvSpPr txBox="1"/>
          <p:nvPr userDrawn="1"/>
        </p:nvSpPr>
        <p:spPr>
          <a:xfrm>
            <a:off x="228601" y="112439"/>
            <a:ext cx="3663947" cy="769441"/>
          </a:xfrm>
          <a:prstGeom prst="rect">
            <a:avLst/>
          </a:prstGeom>
          <a:noFill/>
        </p:spPr>
        <p:txBody>
          <a:bodyPr wrap="square" lIns="228600" tIns="0" rIns="228600" bIns="0" rtlCol="0">
            <a:spAutoFit/>
          </a:bodyPr>
          <a:lstStyle/>
          <a:p>
            <a:r>
              <a:rPr lang="en-US" sz="5000" dirty="0">
                <a:solidFill>
                  <a:schemeClr val="bg1"/>
                </a:solidFill>
                <a:latin typeface="+mj-lt"/>
              </a:rPr>
              <a:t>Approved</a:t>
            </a:r>
          </a:p>
        </p:txBody>
      </p:sp>
      <p:pic>
        <p:nvPicPr>
          <p:cNvPr id="35" name="Picture 34" descr="A white logo in a circle&#10;&#10;Description automatically generated">
            <a:extLst>
              <a:ext uri="{FF2B5EF4-FFF2-40B4-BE49-F238E27FC236}">
                <a16:creationId xmlns:a16="http://schemas.microsoft.com/office/drawing/2014/main" id="{399E34B5-8883-11B4-B925-CBA52D40453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36" name="TextBox 35">
            <a:extLst>
              <a:ext uri="{FF2B5EF4-FFF2-40B4-BE49-F238E27FC236}">
                <a16:creationId xmlns:a16="http://schemas.microsoft.com/office/drawing/2014/main" id="{34CA7094-254C-2E75-5854-43D1C9501CAC}"/>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Campton Book" pitchFamily="2" charset="77"/>
              </a:rPr>
              <a:t>Copper Labs © 2023 • Confidential</a:t>
            </a:r>
          </a:p>
        </p:txBody>
      </p:sp>
      <p:sp>
        <p:nvSpPr>
          <p:cNvPr id="6" name="TextBox 5">
            <a:extLst>
              <a:ext uri="{FF2B5EF4-FFF2-40B4-BE49-F238E27FC236}">
                <a16:creationId xmlns:a16="http://schemas.microsoft.com/office/drawing/2014/main" id="{13F708D9-FDA9-D071-CDEE-C79F4176D990}"/>
              </a:ext>
            </a:extLst>
          </p:cNvPr>
          <p:cNvSpPr txBox="1"/>
          <p:nvPr userDrawn="1"/>
        </p:nvSpPr>
        <p:spPr>
          <a:xfrm>
            <a:off x="228600" y="1767006"/>
            <a:ext cx="3828321" cy="3323987"/>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A. Text box width</a:t>
            </a:r>
            <a:endParaRPr lang="en-US" sz="1200" b="0" i="0" u="none" strike="noStrike" dirty="0">
              <a:solidFill>
                <a:schemeClr val="bg1"/>
              </a:solidFill>
              <a:effectLst/>
              <a:latin typeface="Alata" pitchFamily="2" charset="77"/>
            </a:endParaRPr>
          </a:p>
          <a:p>
            <a:r>
              <a:rPr lang="en-US" sz="1200" b="0" i="0" u="none" strike="noStrike" dirty="0">
                <a:solidFill>
                  <a:schemeClr val="bg1"/>
                </a:solidFill>
                <a:effectLst/>
                <a:latin typeface="Alata" pitchFamily="2" charset="77"/>
              </a:rPr>
              <a:t>Adjustments to the width of a text box to ensure the best visual typography is approved.</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B. Crop and reposition graphics</a:t>
            </a:r>
            <a:endParaRPr lang="en-US" sz="1200" b="0" i="0" u="none" strike="noStrike" dirty="0">
              <a:solidFill>
                <a:schemeClr val="bg1"/>
              </a:solidFill>
              <a:effectLst/>
              <a:latin typeface="Alata" pitchFamily="2" charset="77"/>
            </a:endParaRPr>
          </a:p>
          <a:p>
            <a:r>
              <a:rPr lang="en-US" sz="1200" b="0" i="0" u="none" strike="noStrike" dirty="0">
                <a:solidFill>
                  <a:schemeClr val="bg1"/>
                </a:solidFill>
                <a:effectLst/>
                <a:latin typeface="Alata" pitchFamily="2" charset="77"/>
              </a:rPr>
              <a:t>Adjustments to the position of a graphic or changing the crop of a graphic to have better composition is approved.</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C. Using multiple alternate layouts</a:t>
            </a:r>
            <a:endParaRPr lang="en-US" sz="1200" b="0" i="0" u="none" strike="noStrike" dirty="0">
              <a:solidFill>
                <a:schemeClr val="bg1"/>
              </a:solidFill>
              <a:effectLst/>
              <a:latin typeface="Alata" pitchFamily="2" charset="77"/>
            </a:endParaRPr>
          </a:p>
          <a:p>
            <a:r>
              <a:rPr lang="en-US" sz="1200" b="0" i="0" u="none" strike="noStrike" dirty="0">
                <a:solidFill>
                  <a:schemeClr val="bg1"/>
                </a:solidFill>
                <a:effectLst/>
                <a:latin typeface="Alata" pitchFamily="2" charset="77"/>
              </a:rPr>
              <a:t>Alternate layouts are included for visual slide diversity. As long as one is considering the flow of the presentation, using several options in a presentation is approved</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D. Using images outside of the image library</a:t>
            </a:r>
            <a:endParaRPr lang="en-US" sz="1200" b="0" i="0" u="none" strike="noStrike" dirty="0">
              <a:solidFill>
                <a:schemeClr val="bg1"/>
              </a:solidFill>
              <a:effectLst/>
              <a:latin typeface="Alata" pitchFamily="2" charset="77"/>
            </a:endParaRPr>
          </a:p>
          <a:p>
            <a:r>
              <a:rPr lang="en-US" sz="1200" b="0" i="0" u="none" strike="noStrike" dirty="0">
                <a:solidFill>
                  <a:schemeClr val="bg1"/>
                </a:solidFill>
                <a:effectLst/>
                <a:latin typeface="Alata" pitchFamily="2" charset="77"/>
              </a:rPr>
              <a:t>Using third-party images, or images other than those found in the brand library is approved.</a:t>
            </a:r>
          </a:p>
        </p:txBody>
      </p:sp>
    </p:spTree>
    <p:extLst>
      <p:ext uri="{BB962C8B-B14F-4D97-AF65-F5344CB8AC3E}">
        <p14:creationId xmlns:p14="http://schemas.microsoft.com/office/powerpoint/2010/main" val="444615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Manual Page 4">
    <p:bg>
      <p:bgPr>
        <a:solidFill>
          <a:schemeClr val="tx2"/>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0D52442-26B6-B22B-3226-F66F19AE8171}"/>
              </a:ext>
            </a:extLst>
          </p:cNvPr>
          <p:cNvCxnSpPr>
            <a:cxnSpLocks/>
          </p:cNvCxnSpPr>
          <p:nvPr userDrawn="1"/>
        </p:nvCxnSpPr>
        <p:spPr>
          <a:xfrm>
            <a:off x="228600" y="254399"/>
            <a:ext cx="0" cy="47863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CCCE82-3998-08EA-E2FE-B091DDD7A4D0}"/>
              </a:ext>
            </a:extLst>
          </p:cNvPr>
          <p:cNvSpPr txBox="1"/>
          <p:nvPr userDrawn="1"/>
        </p:nvSpPr>
        <p:spPr>
          <a:xfrm>
            <a:off x="228601" y="112439"/>
            <a:ext cx="7696199" cy="769441"/>
          </a:xfrm>
          <a:prstGeom prst="rect">
            <a:avLst/>
          </a:prstGeom>
          <a:noFill/>
        </p:spPr>
        <p:txBody>
          <a:bodyPr wrap="square" lIns="228600" tIns="0" rIns="228600" bIns="0" rtlCol="0">
            <a:spAutoFit/>
          </a:bodyPr>
          <a:lstStyle/>
          <a:p>
            <a:r>
              <a:rPr lang="en-US" sz="5000" dirty="0">
                <a:solidFill>
                  <a:schemeClr val="bg1"/>
                </a:solidFill>
                <a:latin typeface="+mj-lt"/>
              </a:rPr>
              <a:t>Not Approved</a:t>
            </a:r>
          </a:p>
        </p:txBody>
      </p:sp>
      <p:pic>
        <p:nvPicPr>
          <p:cNvPr id="35" name="Picture 34" descr="A white logo in a circle&#10;&#10;Description automatically generated">
            <a:extLst>
              <a:ext uri="{FF2B5EF4-FFF2-40B4-BE49-F238E27FC236}">
                <a16:creationId xmlns:a16="http://schemas.microsoft.com/office/drawing/2014/main" id="{399E34B5-8883-11B4-B925-CBA52D40453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36" name="TextBox 35">
            <a:extLst>
              <a:ext uri="{FF2B5EF4-FFF2-40B4-BE49-F238E27FC236}">
                <a16:creationId xmlns:a16="http://schemas.microsoft.com/office/drawing/2014/main" id="{34CA7094-254C-2E75-5854-43D1C9501CAC}"/>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Campton Book" pitchFamily="2" charset="77"/>
              </a:rPr>
              <a:t>Copper Labs © 2023 • Confidential</a:t>
            </a:r>
          </a:p>
        </p:txBody>
      </p:sp>
      <p:sp>
        <p:nvSpPr>
          <p:cNvPr id="6" name="TextBox 5">
            <a:extLst>
              <a:ext uri="{FF2B5EF4-FFF2-40B4-BE49-F238E27FC236}">
                <a16:creationId xmlns:a16="http://schemas.microsoft.com/office/drawing/2014/main" id="{13F708D9-FDA9-D071-CDEE-C79F4176D990}"/>
              </a:ext>
            </a:extLst>
          </p:cNvPr>
          <p:cNvSpPr txBox="1"/>
          <p:nvPr userDrawn="1"/>
        </p:nvSpPr>
        <p:spPr>
          <a:xfrm>
            <a:off x="228601" y="1767006"/>
            <a:ext cx="3596840" cy="3323987"/>
          </a:xfrm>
          <a:prstGeom prst="rect">
            <a:avLst/>
          </a:prstGeom>
          <a:noFill/>
        </p:spPr>
        <p:txBody>
          <a:bodyPr wrap="square" lIns="228600" tIns="0" rIns="228600" bIns="0" rtlCol="0" anchor="b" anchorCtr="0">
            <a:spAutoFit/>
          </a:bodyPr>
          <a:lstStyle/>
          <a:p>
            <a:r>
              <a:rPr lang="en-US" sz="1200" b="1" i="0" dirty="0">
                <a:solidFill>
                  <a:schemeClr val="bg1"/>
                </a:solidFill>
                <a:latin typeface="Campton Book" pitchFamily="2" charset="77"/>
              </a:rPr>
              <a:t>A. Other Fonts</a:t>
            </a:r>
          </a:p>
          <a:p>
            <a:r>
              <a:rPr lang="en-US" sz="1200" b="0" i="0" u="none" strike="noStrike" dirty="0">
                <a:solidFill>
                  <a:schemeClr val="bg1"/>
                </a:solidFill>
                <a:effectLst/>
                <a:latin typeface="Alata" pitchFamily="2" charset="77"/>
              </a:rPr>
              <a:t>Do not change the fonts used in this template or change the font theme.</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B. Other Colors</a:t>
            </a:r>
          </a:p>
          <a:p>
            <a:r>
              <a:rPr lang="en-US" sz="1200" b="0" i="0" u="none" strike="noStrike" dirty="0">
                <a:solidFill>
                  <a:schemeClr val="bg1"/>
                </a:solidFill>
                <a:effectLst/>
                <a:latin typeface="Alata" pitchFamily="2" charset="77"/>
              </a:rPr>
              <a:t>Do not change the colors of the presentation or use any other color themes.</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C. Template Modification</a:t>
            </a:r>
          </a:p>
          <a:p>
            <a:r>
              <a:rPr lang="en-US" sz="1200" b="0" i="0" u="none" strike="noStrike" dirty="0">
                <a:solidFill>
                  <a:schemeClr val="bg1"/>
                </a:solidFill>
                <a:effectLst/>
                <a:latin typeface="Alata" pitchFamily="2" charset="77"/>
              </a:rPr>
              <a:t>Do not make changes and/or distribute modified versions of this template.</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D. Slide Modification</a:t>
            </a:r>
          </a:p>
          <a:p>
            <a:r>
              <a:rPr lang="en-US" sz="1200" b="0" i="0" u="none" strike="noStrike" dirty="0">
                <a:solidFill>
                  <a:schemeClr val="bg1"/>
                </a:solidFill>
                <a:effectLst/>
                <a:latin typeface="Alata" pitchFamily="2" charset="77"/>
              </a:rPr>
              <a:t>Do not insert or add new elements to slides.</a:t>
            </a:r>
          </a:p>
          <a:p>
            <a:endParaRPr lang="en-US" sz="1200" b="0" i="0" u="none" strike="noStrike" dirty="0">
              <a:solidFill>
                <a:schemeClr val="bg1"/>
              </a:solidFill>
              <a:effectLst/>
              <a:latin typeface="Alata" pitchFamily="2" charset="77"/>
            </a:endParaRPr>
          </a:p>
          <a:p>
            <a:r>
              <a:rPr lang="en-US" sz="1200" b="1" i="0" dirty="0">
                <a:solidFill>
                  <a:schemeClr val="bg1"/>
                </a:solidFill>
                <a:latin typeface="Campton Book" pitchFamily="2" charset="77"/>
              </a:rPr>
              <a:t>E. Master Slide Adjustment</a:t>
            </a:r>
          </a:p>
          <a:p>
            <a:r>
              <a:rPr lang="en-US" sz="1200" b="0" i="0" u="none" strike="noStrike" dirty="0">
                <a:solidFill>
                  <a:schemeClr val="bg1"/>
                </a:solidFill>
                <a:effectLst/>
                <a:latin typeface="Alata" pitchFamily="2" charset="77"/>
              </a:rPr>
              <a:t>Make no changes to any of elements in the master slides.</a:t>
            </a:r>
          </a:p>
        </p:txBody>
      </p:sp>
    </p:spTree>
    <p:extLst>
      <p:ext uri="{BB962C8B-B14F-4D97-AF65-F5344CB8AC3E}">
        <p14:creationId xmlns:p14="http://schemas.microsoft.com/office/powerpoint/2010/main" val="365334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Manual Page 5">
    <p:bg>
      <p:bgPr>
        <a:solidFill>
          <a:schemeClr val="accent4"/>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0D52442-26B6-B22B-3226-F66F19AE8171}"/>
              </a:ext>
            </a:extLst>
          </p:cNvPr>
          <p:cNvCxnSpPr>
            <a:cxnSpLocks/>
          </p:cNvCxnSpPr>
          <p:nvPr userDrawn="1"/>
        </p:nvCxnSpPr>
        <p:spPr>
          <a:xfrm>
            <a:off x="228600" y="254399"/>
            <a:ext cx="0" cy="59207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CCCE82-3998-08EA-E2FE-B091DDD7A4D0}"/>
              </a:ext>
            </a:extLst>
          </p:cNvPr>
          <p:cNvSpPr txBox="1"/>
          <p:nvPr userDrawn="1"/>
        </p:nvSpPr>
        <p:spPr>
          <a:xfrm>
            <a:off x="228601" y="112439"/>
            <a:ext cx="7696200" cy="769441"/>
          </a:xfrm>
          <a:prstGeom prst="rect">
            <a:avLst/>
          </a:prstGeom>
          <a:noFill/>
        </p:spPr>
        <p:txBody>
          <a:bodyPr wrap="square" lIns="228600" tIns="0" rIns="228600" bIns="0" rtlCol="0">
            <a:spAutoFit/>
          </a:bodyPr>
          <a:lstStyle/>
          <a:p>
            <a:r>
              <a:rPr lang="en-US" sz="5000" dirty="0">
                <a:solidFill>
                  <a:schemeClr val="bg1"/>
                </a:solidFill>
                <a:latin typeface="+mj-lt"/>
              </a:rPr>
              <a:t>How-To</a:t>
            </a:r>
          </a:p>
        </p:txBody>
      </p:sp>
      <p:sp>
        <p:nvSpPr>
          <p:cNvPr id="24" name="TextBox 23">
            <a:extLst>
              <a:ext uri="{FF2B5EF4-FFF2-40B4-BE49-F238E27FC236}">
                <a16:creationId xmlns:a16="http://schemas.microsoft.com/office/drawing/2014/main" id="{496CE592-AF52-DEB5-E34E-43D7F5613148}"/>
              </a:ext>
            </a:extLst>
          </p:cNvPr>
          <p:cNvSpPr txBox="1"/>
          <p:nvPr userDrawn="1"/>
        </p:nvSpPr>
        <p:spPr>
          <a:xfrm>
            <a:off x="228599" y="1227600"/>
            <a:ext cx="3619501" cy="1107996"/>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A. Grids &amp; Guides</a:t>
            </a:r>
          </a:p>
          <a:p>
            <a:r>
              <a:rPr lang="en-US" sz="1200" b="0" i="0" u="none" strike="noStrike" dirty="0">
                <a:solidFill>
                  <a:schemeClr val="bg1"/>
                </a:solidFill>
                <a:effectLst/>
                <a:latin typeface="Alata" pitchFamily="2" charset="77"/>
              </a:rPr>
              <a:t>This template is built from a there column grid. This helps guide the alignment of the elements in the document for visual cohesion. To view this grid select </a:t>
            </a:r>
            <a:r>
              <a:rPr lang="en-US" sz="1200" b="0" i="1" u="none" strike="noStrike" dirty="0">
                <a:solidFill>
                  <a:schemeClr val="bg1"/>
                </a:solidFill>
                <a:effectLst/>
                <a:latin typeface="Alata" pitchFamily="2" charset="77"/>
              </a:rPr>
              <a:t>View → Grids and Guides → Guides</a:t>
            </a:r>
            <a:r>
              <a:rPr lang="en-US" sz="1200" b="0" i="0" u="none" strike="noStrike" dirty="0">
                <a:solidFill>
                  <a:schemeClr val="bg1"/>
                </a:solidFill>
                <a:effectLst/>
                <a:latin typeface="Alata" pitchFamily="2" charset="77"/>
              </a:rPr>
              <a:t>.</a:t>
            </a:r>
          </a:p>
        </p:txBody>
      </p:sp>
      <p:pic>
        <p:nvPicPr>
          <p:cNvPr id="35" name="Picture 34" descr="A white logo in a circle&#10;&#10;Description automatically generated">
            <a:extLst>
              <a:ext uri="{FF2B5EF4-FFF2-40B4-BE49-F238E27FC236}">
                <a16:creationId xmlns:a16="http://schemas.microsoft.com/office/drawing/2014/main" id="{399E34B5-8883-11B4-B925-CBA52D40453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281781"/>
            <a:ext cx="365760" cy="365760"/>
          </a:xfrm>
          <a:prstGeom prst="rect">
            <a:avLst/>
          </a:prstGeom>
        </p:spPr>
      </p:pic>
      <p:sp>
        <p:nvSpPr>
          <p:cNvPr id="36" name="TextBox 35">
            <a:extLst>
              <a:ext uri="{FF2B5EF4-FFF2-40B4-BE49-F238E27FC236}">
                <a16:creationId xmlns:a16="http://schemas.microsoft.com/office/drawing/2014/main" id="{34CA7094-254C-2E75-5854-43D1C9501CAC}"/>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Campton Book" pitchFamily="2" charset="77"/>
              </a:rPr>
              <a:t>Copper Labs © 2023 • Confidential</a:t>
            </a:r>
          </a:p>
        </p:txBody>
      </p:sp>
      <p:sp>
        <p:nvSpPr>
          <p:cNvPr id="3" name="TextBox 2">
            <a:extLst>
              <a:ext uri="{FF2B5EF4-FFF2-40B4-BE49-F238E27FC236}">
                <a16:creationId xmlns:a16="http://schemas.microsoft.com/office/drawing/2014/main" id="{6AAB5EC9-24AC-C5A2-F7E9-72A67E4C6468}"/>
              </a:ext>
            </a:extLst>
          </p:cNvPr>
          <p:cNvSpPr txBox="1"/>
          <p:nvPr userDrawn="1"/>
        </p:nvSpPr>
        <p:spPr>
          <a:xfrm>
            <a:off x="4001463" y="4171971"/>
            <a:ext cx="3923338" cy="553998"/>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F. Text Box Width</a:t>
            </a:r>
          </a:p>
          <a:p>
            <a:r>
              <a:rPr lang="en-US" sz="1200" b="0" i="0" u="none" strike="noStrike" dirty="0">
                <a:solidFill>
                  <a:schemeClr val="bg1"/>
                </a:solidFill>
                <a:effectLst/>
                <a:latin typeface="Alata" pitchFamily="2" charset="77"/>
              </a:rPr>
              <a:t>To adjust the width of a text box, select it and drag the right-middle box handle left or right.</a:t>
            </a:r>
          </a:p>
        </p:txBody>
      </p:sp>
      <p:sp>
        <p:nvSpPr>
          <p:cNvPr id="4" name="TextBox 3">
            <a:extLst>
              <a:ext uri="{FF2B5EF4-FFF2-40B4-BE49-F238E27FC236}">
                <a16:creationId xmlns:a16="http://schemas.microsoft.com/office/drawing/2014/main" id="{1EEE638B-92FE-54AC-C08C-6F6B8DD60E99}"/>
              </a:ext>
            </a:extLst>
          </p:cNvPr>
          <p:cNvSpPr txBox="1"/>
          <p:nvPr userDrawn="1"/>
        </p:nvSpPr>
        <p:spPr>
          <a:xfrm>
            <a:off x="8007565" y="1227600"/>
            <a:ext cx="3962877" cy="2585323"/>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G. Text Overflow</a:t>
            </a:r>
          </a:p>
          <a:p>
            <a:r>
              <a:rPr lang="en-US" sz="1200" b="0" i="0" u="none" strike="noStrike" dirty="0">
                <a:solidFill>
                  <a:schemeClr val="bg1"/>
                </a:solidFill>
                <a:effectLst/>
                <a:latin typeface="Alata" pitchFamily="2" charset="77"/>
              </a:rPr>
              <a:t>In certain cases, your text may not fit into a text box. The result is text that overflows or disrupts the slide layout. If this is the case, please follow one of the two steps:</a:t>
            </a:r>
          </a:p>
          <a:p>
            <a:endParaRPr lang="en-US" sz="1200" b="0" i="0" u="none" strike="noStrike" dirty="0">
              <a:solidFill>
                <a:schemeClr val="bg1"/>
              </a:solidFill>
              <a:effectLst/>
              <a:latin typeface="Alata" pitchFamily="2" charset="77"/>
            </a:endParaRPr>
          </a:p>
          <a:p>
            <a:pPr marL="228600" indent="-228600">
              <a:buFont typeface="+mj-lt"/>
              <a:buAutoNum type="arabicPeriod"/>
            </a:pPr>
            <a:r>
              <a:rPr lang="en-US" sz="1200" b="0" i="0" u="none" strike="noStrike" dirty="0">
                <a:solidFill>
                  <a:schemeClr val="bg1"/>
                </a:solidFill>
                <a:effectLst/>
                <a:latin typeface="Alata" pitchFamily="2" charset="77"/>
              </a:rPr>
              <a:t>Rework content to be more concise. </a:t>
            </a:r>
            <a:r>
              <a:rPr lang="en-US" sz="1200" b="0" i="1" u="none" strike="noStrike" dirty="0">
                <a:solidFill>
                  <a:schemeClr val="accent2"/>
                </a:solidFill>
                <a:effectLst/>
                <a:latin typeface="Alata" pitchFamily="2" charset="77"/>
              </a:rPr>
              <a:t>(Recommended)</a:t>
            </a:r>
          </a:p>
          <a:p>
            <a:pPr marL="228600" indent="-228600">
              <a:buFont typeface="+mj-lt"/>
              <a:buAutoNum type="arabicPeriod"/>
            </a:pPr>
            <a:endParaRPr lang="en-US" sz="1200" b="0" i="1" u="none" strike="noStrike" dirty="0">
              <a:solidFill>
                <a:schemeClr val="accent2"/>
              </a:solidFill>
              <a:effectLst/>
              <a:latin typeface="Alata" pitchFamily="2" charset="77"/>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dirty="0">
                <a:solidFill>
                  <a:schemeClr val="bg1"/>
                </a:solidFill>
                <a:effectLst/>
                <a:latin typeface="Alata" pitchFamily="2" charset="77"/>
              </a:rPr>
              <a:t>Choose a new slide layout with more room for your text.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u="none" strike="noStrike" dirty="0">
              <a:solidFill>
                <a:schemeClr val="accent2"/>
              </a:solidFill>
              <a:effectLst/>
              <a:latin typeface="Alata" pitchFamily="2" charset="77"/>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dirty="0">
                <a:solidFill>
                  <a:schemeClr val="bg1"/>
                </a:solidFill>
                <a:effectLst/>
                <a:latin typeface="Alata" pitchFamily="2" charset="77"/>
              </a:rPr>
              <a:t>Rework slide layout and have overflow text extend to a new slide.</a:t>
            </a:r>
            <a:endParaRPr lang="en-US" sz="1200" b="0" i="1" u="none" strike="noStrike" dirty="0">
              <a:solidFill>
                <a:schemeClr val="accent2"/>
              </a:solidFill>
              <a:effectLst/>
              <a:latin typeface="Alata" pitchFamily="2" charset="77"/>
            </a:endParaRPr>
          </a:p>
        </p:txBody>
      </p:sp>
      <p:sp>
        <p:nvSpPr>
          <p:cNvPr id="5" name="TextBox 4">
            <a:extLst>
              <a:ext uri="{FF2B5EF4-FFF2-40B4-BE49-F238E27FC236}">
                <a16:creationId xmlns:a16="http://schemas.microsoft.com/office/drawing/2014/main" id="{FF97EF6E-5F42-59B3-7603-5A17AA4AC5DC}"/>
              </a:ext>
            </a:extLst>
          </p:cNvPr>
          <p:cNvSpPr txBox="1"/>
          <p:nvPr userDrawn="1"/>
        </p:nvSpPr>
        <p:spPr>
          <a:xfrm>
            <a:off x="228598" y="3710306"/>
            <a:ext cx="3619501" cy="923330"/>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C. Easy Slide Layout Change</a:t>
            </a:r>
          </a:p>
          <a:p>
            <a:r>
              <a:rPr lang="en-US" sz="1200" b="0" i="0" u="none" strike="noStrike" dirty="0">
                <a:solidFill>
                  <a:schemeClr val="bg1"/>
                </a:solidFill>
                <a:effectLst/>
                <a:latin typeface="Alata" pitchFamily="2" charset="77"/>
              </a:rPr>
              <a:t>To change a slide layout without losing content, navigate to the top ribbon and select </a:t>
            </a:r>
            <a:r>
              <a:rPr lang="en-US" sz="1200" b="0" i="1" u="none" strike="noStrike" dirty="0">
                <a:solidFill>
                  <a:schemeClr val="bg1"/>
                </a:solidFill>
                <a:effectLst/>
                <a:latin typeface="Alata" pitchFamily="2" charset="77"/>
              </a:rPr>
              <a:t>Home → Layout</a:t>
            </a:r>
            <a:r>
              <a:rPr lang="en-US" sz="1200" b="0" i="0" u="none" strike="noStrike" dirty="0">
                <a:solidFill>
                  <a:schemeClr val="bg1"/>
                </a:solidFill>
                <a:effectLst/>
                <a:latin typeface="Alata" pitchFamily="2" charset="77"/>
              </a:rPr>
              <a:t> and select the desired layout.</a:t>
            </a:r>
          </a:p>
        </p:txBody>
      </p:sp>
      <p:sp>
        <p:nvSpPr>
          <p:cNvPr id="11" name="TextBox 10">
            <a:extLst>
              <a:ext uri="{FF2B5EF4-FFF2-40B4-BE49-F238E27FC236}">
                <a16:creationId xmlns:a16="http://schemas.microsoft.com/office/drawing/2014/main" id="{4CE68A91-64A0-B06D-D57C-41F79B880740}"/>
              </a:ext>
            </a:extLst>
          </p:cNvPr>
          <p:cNvSpPr txBox="1"/>
          <p:nvPr userDrawn="1"/>
        </p:nvSpPr>
        <p:spPr>
          <a:xfrm>
            <a:off x="228598" y="2561286"/>
            <a:ext cx="3619501" cy="923330"/>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B. Insert Slide</a:t>
            </a:r>
          </a:p>
          <a:p>
            <a:r>
              <a:rPr lang="en-US" sz="1200" b="0" i="0" u="none" strike="noStrike" dirty="0">
                <a:solidFill>
                  <a:schemeClr val="bg1"/>
                </a:solidFill>
                <a:effectLst/>
                <a:latin typeface="Alata" pitchFamily="2" charset="77"/>
              </a:rPr>
              <a:t>To insert a new slide, navigate to the top ribbon and select </a:t>
            </a:r>
            <a:r>
              <a:rPr lang="en-US" sz="1200" b="0" i="1" u="none" strike="noStrike" dirty="0">
                <a:solidFill>
                  <a:schemeClr val="bg1"/>
                </a:solidFill>
                <a:effectLst/>
                <a:latin typeface="Alata" pitchFamily="2" charset="77"/>
              </a:rPr>
              <a:t>Home → New Slide</a:t>
            </a:r>
            <a:r>
              <a:rPr lang="en-US" sz="1200" b="0" i="0" u="none" strike="noStrike" dirty="0">
                <a:solidFill>
                  <a:schemeClr val="bg1"/>
                </a:solidFill>
                <a:effectLst/>
                <a:latin typeface="Alata" pitchFamily="2" charset="77"/>
              </a:rPr>
              <a:t> and select the down arrow. From there, select the desired slide.</a:t>
            </a:r>
          </a:p>
        </p:txBody>
      </p:sp>
      <p:sp>
        <p:nvSpPr>
          <p:cNvPr id="6" name="TextBox 5">
            <a:extLst>
              <a:ext uri="{FF2B5EF4-FFF2-40B4-BE49-F238E27FC236}">
                <a16:creationId xmlns:a16="http://schemas.microsoft.com/office/drawing/2014/main" id="{24B129C7-2607-6110-731A-8920186C974C}"/>
              </a:ext>
            </a:extLst>
          </p:cNvPr>
          <p:cNvSpPr txBox="1"/>
          <p:nvPr userDrawn="1"/>
        </p:nvSpPr>
        <p:spPr>
          <a:xfrm>
            <a:off x="4001462" y="2476090"/>
            <a:ext cx="3962886" cy="1477328"/>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E. Image Library Use</a:t>
            </a:r>
          </a:p>
          <a:p>
            <a:r>
              <a:rPr lang="en-US" sz="1200" b="0" i="0" u="none" strike="noStrike" dirty="0">
                <a:solidFill>
                  <a:schemeClr val="bg1"/>
                </a:solidFill>
                <a:effectLst/>
                <a:latin typeface="Alata" pitchFamily="2" charset="77"/>
              </a:rPr>
              <a:t>When selecting a image or illustration to use in your presentation, please consider the following:</a:t>
            </a:r>
            <a:br>
              <a:rPr lang="en-US" sz="1200" b="0" i="0" u="none" strike="noStrike" dirty="0">
                <a:solidFill>
                  <a:schemeClr val="bg1"/>
                </a:solidFill>
                <a:effectLst/>
                <a:latin typeface="Alata" pitchFamily="2" charset="77"/>
              </a:rPr>
            </a:br>
            <a:endParaRPr lang="en-US" sz="1200" b="0" i="0" u="none" strike="noStrike" dirty="0">
              <a:solidFill>
                <a:schemeClr val="bg1"/>
              </a:solidFill>
              <a:effectLst/>
              <a:latin typeface="Alata" pitchFamily="2" charset="77"/>
            </a:endParaRPr>
          </a:p>
          <a:p>
            <a:pPr marL="228600" indent="-228600">
              <a:buFont typeface="+mj-lt"/>
              <a:buAutoNum type="arabicPeriod"/>
            </a:pPr>
            <a:r>
              <a:rPr lang="en-US" sz="1200" b="0" i="0" u="none" strike="noStrike" dirty="0">
                <a:solidFill>
                  <a:schemeClr val="bg1"/>
                </a:solidFill>
                <a:effectLst/>
                <a:latin typeface="Alata" pitchFamily="2" charset="77"/>
              </a:rPr>
              <a:t>Does the image make sense with the text?</a:t>
            </a:r>
          </a:p>
          <a:p>
            <a:pPr marL="228600" indent="-228600">
              <a:buFont typeface="+mj-lt"/>
              <a:buAutoNum type="arabicPeriod"/>
            </a:pPr>
            <a:endParaRPr lang="en-US" sz="1200" b="0" i="0" u="none" strike="noStrike" dirty="0">
              <a:solidFill>
                <a:schemeClr val="bg1"/>
              </a:solidFill>
              <a:effectLst/>
              <a:latin typeface="Alata" pitchFamily="2" charset="77"/>
            </a:endParaRPr>
          </a:p>
          <a:p>
            <a:pPr marL="228600" indent="-228600">
              <a:buFont typeface="+mj-lt"/>
              <a:buAutoNum type="arabicPeriod"/>
            </a:pPr>
            <a:r>
              <a:rPr lang="en-US" sz="1200" b="0" i="0" u="none" strike="noStrike" dirty="0">
                <a:solidFill>
                  <a:schemeClr val="bg1"/>
                </a:solidFill>
                <a:effectLst/>
                <a:latin typeface="Alata" pitchFamily="2" charset="77"/>
              </a:rPr>
              <a:t>Does the image work against the layout, does it feel unnecessary, or is it distracting? </a:t>
            </a:r>
          </a:p>
        </p:txBody>
      </p:sp>
      <p:sp>
        <p:nvSpPr>
          <p:cNvPr id="2" name="TextBox 1">
            <a:extLst>
              <a:ext uri="{FF2B5EF4-FFF2-40B4-BE49-F238E27FC236}">
                <a16:creationId xmlns:a16="http://schemas.microsoft.com/office/drawing/2014/main" id="{87367B76-FB81-2795-04DC-D8E9BFD3EE13}"/>
              </a:ext>
            </a:extLst>
          </p:cNvPr>
          <p:cNvSpPr txBox="1"/>
          <p:nvPr userDrawn="1"/>
        </p:nvSpPr>
        <p:spPr>
          <a:xfrm>
            <a:off x="4001462" y="1227600"/>
            <a:ext cx="3619501" cy="923330"/>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D. Crop Images</a:t>
            </a:r>
          </a:p>
          <a:p>
            <a:r>
              <a:rPr lang="en-US" sz="1200" b="0" i="0" u="none" strike="noStrike" dirty="0">
                <a:solidFill>
                  <a:schemeClr val="bg1"/>
                </a:solidFill>
                <a:effectLst/>
                <a:latin typeface="Alata" pitchFamily="2" charset="77"/>
              </a:rPr>
              <a:t>To change the composition or size of an image within the placeholder, navigate to the top ribbon and select </a:t>
            </a:r>
            <a:r>
              <a:rPr lang="en-US" sz="1200" b="0" i="1" u="none" strike="noStrike" dirty="0">
                <a:solidFill>
                  <a:schemeClr val="bg1"/>
                </a:solidFill>
                <a:effectLst/>
                <a:latin typeface="Alata" pitchFamily="2" charset="77"/>
              </a:rPr>
              <a:t>Picture Format → Crop </a:t>
            </a:r>
            <a:r>
              <a:rPr lang="en-US" sz="1200" b="0" i="0" u="none" strike="noStrike" dirty="0">
                <a:solidFill>
                  <a:schemeClr val="bg1"/>
                </a:solidFill>
                <a:effectLst/>
                <a:latin typeface="Alata" pitchFamily="2" charset="77"/>
              </a:rPr>
              <a:t> and resize/reposition image</a:t>
            </a:r>
          </a:p>
        </p:txBody>
      </p:sp>
      <p:sp>
        <p:nvSpPr>
          <p:cNvPr id="7" name="TextBox 6">
            <a:extLst>
              <a:ext uri="{FF2B5EF4-FFF2-40B4-BE49-F238E27FC236}">
                <a16:creationId xmlns:a16="http://schemas.microsoft.com/office/drawing/2014/main" id="{2C25AAEA-F92D-4EEE-C462-52B1B025576B}"/>
              </a:ext>
            </a:extLst>
          </p:cNvPr>
          <p:cNvSpPr txBox="1"/>
          <p:nvPr userDrawn="1"/>
        </p:nvSpPr>
        <p:spPr>
          <a:xfrm>
            <a:off x="8007565" y="4070805"/>
            <a:ext cx="3923338" cy="738664"/>
          </a:xfrm>
          <a:prstGeom prst="rect">
            <a:avLst/>
          </a:prstGeom>
          <a:noFill/>
        </p:spPr>
        <p:txBody>
          <a:bodyPr wrap="square" lIns="228600" tIns="0" rIns="228600" bIns="0" rtlCol="0" anchor="t" anchorCtr="0">
            <a:spAutoFit/>
          </a:bodyPr>
          <a:lstStyle/>
          <a:p>
            <a:r>
              <a:rPr lang="en-US" sz="1200" b="1" i="0" dirty="0">
                <a:solidFill>
                  <a:schemeClr val="bg1"/>
                </a:solidFill>
                <a:latin typeface="Campton Book" pitchFamily="2" charset="77"/>
              </a:rPr>
              <a:t>H. Text Underline Style</a:t>
            </a:r>
          </a:p>
          <a:p>
            <a:r>
              <a:rPr lang="en-US" sz="1200" b="0" i="0" u="none" strike="noStrike" dirty="0">
                <a:solidFill>
                  <a:schemeClr val="bg1"/>
                </a:solidFill>
                <a:effectLst/>
                <a:latin typeface="Alata" pitchFamily="2" charset="77"/>
              </a:rPr>
              <a:t>To remove the monarch colored underline from slides, simply fully remove the underline in the ‘Font’ section, located on the ‘Home’ tab.</a:t>
            </a:r>
          </a:p>
        </p:txBody>
      </p:sp>
    </p:spTree>
    <p:extLst>
      <p:ext uri="{BB962C8B-B14F-4D97-AF65-F5344CB8AC3E}">
        <p14:creationId xmlns:p14="http://schemas.microsoft.com/office/powerpoint/2010/main" val="1532373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FDE1F7-2B26-4E27-495B-029062D38596}"/>
              </a:ext>
            </a:extLst>
          </p:cNvPr>
          <p:cNvSpPr>
            <a:spLocks noGrp="1"/>
          </p:cNvSpPr>
          <p:nvPr>
            <p:ph type="pic" sz="quarter" idx="13" hasCustomPrompt="1"/>
          </p:nvPr>
        </p:nvSpPr>
        <p:spPr>
          <a:xfrm>
            <a:off x="0" y="0"/>
            <a:ext cx="12188952" cy="6172200"/>
          </a:xfrm>
        </p:spPr>
        <p:txBody>
          <a:bodyPr rIns="1143000" anchor="ctr" anchorCtr="0"/>
          <a:lstStyle>
            <a:lvl1pPr algn="r">
              <a:defRPr>
                <a:solidFill>
                  <a:schemeClr val="tx1">
                    <a:lumMod val="65000"/>
                    <a:lumOff val="35000"/>
                  </a:schemeClr>
                </a:solidFill>
              </a:defRPr>
            </a:lvl1pPr>
          </a:lstStyle>
          <a:p>
            <a:r>
              <a:rPr lang="en-US" dirty="0"/>
              <a:t>Image</a:t>
            </a:r>
          </a:p>
        </p:txBody>
      </p:sp>
      <p:sp>
        <p:nvSpPr>
          <p:cNvPr id="7" name="Title 1">
            <a:extLst>
              <a:ext uri="{FF2B5EF4-FFF2-40B4-BE49-F238E27FC236}">
                <a16:creationId xmlns:a16="http://schemas.microsoft.com/office/drawing/2014/main" id="{FAF10F96-5294-BAC9-9D85-7E5514FEA2B0}"/>
              </a:ext>
            </a:extLst>
          </p:cNvPr>
          <p:cNvSpPr>
            <a:spLocks noGrp="1"/>
          </p:cNvSpPr>
          <p:nvPr>
            <p:ph type="title"/>
          </p:nvPr>
        </p:nvSpPr>
        <p:spPr>
          <a:xfrm>
            <a:off x="228600" y="3725773"/>
            <a:ext cx="7696200" cy="1325563"/>
          </a:xfrm>
        </p:spPr>
        <p:txBody>
          <a:bodyPr lIns="0">
            <a:noAutofit/>
          </a:bodyPr>
          <a:lstStyle>
            <a:lvl1pPr>
              <a:defRPr>
                <a:solidFill>
                  <a:schemeClr val="bg1"/>
                </a:solidFill>
                <a:effectLst>
                  <a:glow rad="202649">
                    <a:schemeClr val="tx1">
                      <a:alpha val="14980"/>
                    </a:schemeClr>
                  </a:glow>
                </a:effectLst>
              </a:defRPr>
            </a:lvl1pPr>
          </a:lstStyle>
          <a:p>
            <a:r>
              <a:rPr lang="en-US" dirty="0"/>
              <a:t>Click to edit Master title style</a:t>
            </a:r>
          </a:p>
        </p:txBody>
      </p:sp>
      <p:sp>
        <p:nvSpPr>
          <p:cNvPr id="2" name="Date Placeholder 1">
            <a:extLst>
              <a:ext uri="{FF2B5EF4-FFF2-40B4-BE49-F238E27FC236}">
                <a16:creationId xmlns:a16="http://schemas.microsoft.com/office/drawing/2014/main" id="{E863EE67-9FD4-25DE-1B54-7D03CFE0E581}"/>
              </a:ext>
            </a:extLst>
          </p:cNvPr>
          <p:cNvSpPr>
            <a:spLocks noGrp="1"/>
          </p:cNvSpPr>
          <p:nvPr>
            <p:ph type="dt" sz="half" idx="14"/>
          </p:nvPr>
        </p:nvSpPr>
        <p:spPr/>
        <p:txBody>
          <a:bodyPr/>
          <a:lstStyle/>
          <a:p>
            <a:fld id="{60187287-E200-DC43-A552-84DC18983796}" type="datetime4">
              <a:rPr lang="en-US" smtClean="0"/>
              <a:pPr/>
              <a:t>May 15, 2024</a:t>
            </a:fld>
            <a:endParaRPr lang="en-US"/>
          </a:p>
        </p:txBody>
      </p:sp>
      <p:sp>
        <p:nvSpPr>
          <p:cNvPr id="8" name="Footer Placeholder 7">
            <a:extLst>
              <a:ext uri="{FF2B5EF4-FFF2-40B4-BE49-F238E27FC236}">
                <a16:creationId xmlns:a16="http://schemas.microsoft.com/office/drawing/2014/main" id="{B77005B7-822B-DBCF-CEFA-4BCD66601B83}"/>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42B5FF41-FE3C-2189-1D88-154C412570D6}"/>
              </a:ext>
            </a:extLst>
          </p:cNvPr>
          <p:cNvSpPr>
            <a:spLocks noGrp="1"/>
          </p:cNvSpPr>
          <p:nvPr>
            <p:ph type="sldNum" sz="quarter" idx="16"/>
          </p:nvPr>
        </p:nvSpPr>
        <p:spPr/>
        <p:txBody>
          <a:bodyPr/>
          <a:lstStyle/>
          <a:p>
            <a:fld id="{70485D3D-2785-A54B-8178-98E2341B432F}" type="slidenum">
              <a:rPr lang="en-US" smtClean="0"/>
              <a:pPr/>
              <a:t>‹#›</a:t>
            </a:fld>
            <a:endParaRPr lang="en-US" dirty="0"/>
          </a:p>
        </p:txBody>
      </p:sp>
    </p:spTree>
    <p:extLst>
      <p:ext uri="{BB962C8B-B14F-4D97-AF65-F5344CB8AC3E}">
        <p14:creationId xmlns:p14="http://schemas.microsoft.com/office/powerpoint/2010/main" val="3360739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Graphic">
    <p:bg>
      <p:bgPr>
        <a:solidFill>
          <a:schemeClr val="accent6"/>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FDE1F7-2B26-4E27-495B-029062D38596}"/>
              </a:ext>
            </a:extLst>
          </p:cNvPr>
          <p:cNvSpPr>
            <a:spLocks noGrp="1"/>
          </p:cNvSpPr>
          <p:nvPr>
            <p:ph type="pic" sz="quarter" idx="13" hasCustomPrompt="1"/>
          </p:nvPr>
        </p:nvSpPr>
        <p:spPr>
          <a:xfrm>
            <a:off x="0" y="0"/>
            <a:ext cx="12188952" cy="6172200"/>
          </a:xfrm>
        </p:spPr>
        <p:txBody>
          <a:bodyPr rIns="1143000" anchor="ctr" anchorCtr="0"/>
          <a:lstStyle>
            <a:lvl1pPr algn="r">
              <a:defRPr>
                <a:solidFill>
                  <a:schemeClr val="tx1">
                    <a:lumMod val="65000"/>
                    <a:lumOff val="35000"/>
                  </a:schemeClr>
                </a:solidFill>
              </a:defRPr>
            </a:lvl1pPr>
          </a:lstStyle>
          <a:p>
            <a:r>
              <a:rPr lang="en-US" dirty="0"/>
              <a:t>Image</a:t>
            </a:r>
          </a:p>
        </p:txBody>
      </p:sp>
      <p:sp>
        <p:nvSpPr>
          <p:cNvPr id="7" name="Title 1">
            <a:extLst>
              <a:ext uri="{FF2B5EF4-FFF2-40B4-BE49-F238E27FC236}">
                <a16:creationId xmlns:a16="http://schemas.microsoft.com/office/drawing/2014/main" id="{FAF10F96-5294-BAC9-9D85-7E5514FEA2B0}"/>
              </a:ext>
            </a:extLst>
          </p:cNvPr>
          <p:cNvSpPr>
            <a:spLocks noGrp="1"/>
          </p:cNvSpPr>
          <p:nvPr>
            <p:ph type="title"/>
          </p:nvPr>
        </p:nvSpPr>
        <p:spPr>
          <a:xfrm>
            <a:off x="228600" y="3725773"/>
            <a:ext cx="7696200" cy="1325563"/>
          </a:xfrm>
        </p:spPr>
        <p:txBody>
          <a:bodyPr lIns="0">
            <a:noAutofit/>
          </a:bodyPr>
          <a:lstStyle>
            <a:lvl1pPr>
              <a:defRPr b="1">
                <a:solidFill>
                  <a:schemeClr val="bg1"/>
                </a:solidFill>
                <a:effectLst>
                  <a:glow rad="202649">
                    <a:schemeClr val="tx1">
                      <a:alpha val="14980"/>
                    </a:schemeClr>
                  </a:glow>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2" name="Date Placeholder 1">
            <a:extLst>
              <a:ext uri="{FF2B5EF4-FFF2-40B4-BE49-F238E27FC236}">
                <a16:creationId xmlns:a16="http://schemas.microsoft.com/office/drawing/2014/main" id="{E863EE67-9FD4-25DE-1B54-7D03CFE0E581}"/>
              </a:ext>
            </a:extLst>
          </p:cNvPr>
          <p:cNvSpPr>
            <a:spLocks noGrp="1"/>
          </p:cNvSpPr>
          <p:nvPr>
            <p:ph type="dt" sz="half" idx="14"/>
          </p:nvPr>
        </p:nvSpPr>
        <p:spPr/>
        <p:txBody>
          <a:bodyPr/>
          <a:lstStyle>
            <a:lvl1pPr>
              <a:defRPr b="1">
                <a:solidFill>
                  <a:schemeClr val="bg1">
                    <a:alpha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60187287-E200-DC43-A552-84DC18983796}" type="datetime4">
              <a:rPr lang="en-US" smtClean="0"/>
              <a:pPr/>
              <a:t>May 15, 2024</a:t>
            </a:fld>
            <a:endParaRPr lang="en-US" dirty="0"/>
          </a:p>
        </p:txBody>
      </p:sp>
      <p:sp>
        <p:nvSpPr>
          <p:cNvPr id="8" name="Footer Placeholder 7">
            <a:extLst>
              <a:ext uri="{FF2B5EF4-FFF2-40B4-BE49-F238E27FC236}">
                <a16:creationId xmlns:a16="http://schemas.microsoft.com/office/drawing/2014/main" id="{B77005B7-822B-DBCF-CEFA-4BCD66601B83}"/>
              </a:ext>
            </a:extLst>
          </p:cNvPr>
          <p:cNvSpPr>
            <a:spLocks noGrp="1"/>
          </p:cNvSpPr>
          <p:nvPr>
            <p:ph type="ftr" sz="quarter" idx="15"/>
          </p:nvPr>
        </p:nvSpPr>
        <p:spPr/>
        <p:txBody>
          <a:bodyPr/>
          <a:lstStyle>
            <a:lvl1pPr>
              <a:defRPr>
                <a:solidFill>
                  <a:schemeClr val="bg1">
                    <a:alpha val="50000"/>
                  </a:schemeClr>
                </a:solidFill>
              </a:defRPr>
            </a:lvl1pPr>
          </a:lstStyle>
          <a:p>
            <a:endParaRPr lang="en-US" dirty="0"/>
          </a:p>
        </p:txBody>
      </p:sp>
      <p:sp>
        <p:nvSpPr>
          <p:cNvPr id="9" name="Slide Number Placeholder 8">
            <a:extLst>
              <a:ext uri="{FF2B5EF4-FFF2-40B4-BE49-F238E27FC236}">
                <a16:creationId xmlns:a16="http://schemas.microsoft.com/office/drawing/2014/main" id="{42B5FF41-FE3C-2189-1D88-154C412570D6}"/>
              </a:ext>
            </a:extLst>
          </p:cNvPr>
          <p:cNvSpPr>
            <a:spLocks noGrp="1"/>
          </p:cNvSpPr>
          <p:nvPr>
            <p:ph type="sldNum" sz="quarter" idx="16"/>
          </p:nvPr>
        </p:nvSpPr>
        <p:spPr/>
        <p:txBody>
          <a:bodyPr/>
          <a:lstStyle>
            <a:lvl1pPr>
              <a:defRPr>
                <a:solidFill>
                  <a:schemeClr val="bg1">
                    <a:alpha val="50000"/>
                  </a:schemeClr>
                </a:solidFill>
              </a:defRPr>
            </a:lvl1pPr>
          </a:lstStyle>
          <a:p>
            <a:fld id="{70485D3D-2785-A54B-8178-98E2341B432F}" type="slidenum">
              <a:rPr lang="en-US" smtClean="0"/>
              <a:pPr/>
              <a:t>‹#›</a:t>
            </a:fld>
            <a:endParaRPr lang="en-US" dirty="0"/>
          </a:p>
        </p:txBody>
      </p:sp>
      <p:sp>
        <p:nvSpPr>
          <p:cNvPr id="3" name="TextBox 2">
            <a:extLst>
              <a:ext uri="{FF2B5EF4-FFF2-40B4-BE49-F238E27FC236}">
                <a16:creationId xmlns:a16="http://schemas.microsoft.com/office/drawing/2014/main" id="{14F696A2-516E-5A53-7ECF-BDE4D87BCEAD}"/>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4" name="Picture 3" descr="A white logo in a circle&#10;&#10;Description automatically generated">
            <a:extLst>
              <a:ext uri="{FF2B5EF4-FFF2-40B4-BE49-F238E27FC236}">
                <a16:creationId xmlns:a16="http://schemas.microsoft.com/office/drawing/2014/main" id="{DA49EFD8-B798-458A-5F5C-A67164AEE61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Tree>
    <p:extLst>
      <p:ext uri="{BB962C8B-B14F-4D97-AF65-F5344CB8AC3E}">
        <p14:creationId xmlns:p14="http://schemas.microsoft.com/office/powerpoint/2010/main" val="1986128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ng Form and Graphic">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824A1A7-85CF-904B-C754-596ED641F906}"/>
              </a:ext>
            </a:extLst>
          </p:cNvPr>
          <p:cNvSpPr>
            <a:spLocks noGrp="1"/>
          </p:cNvSpPr>
          <p:nvPr>
            <p:ph type="pic" sz="quarter" idx="13" hasCustomPrompt="1"/>
          </p:nvPr>
        </p:nvSpPr>
        <p:spPr>
          <a:xfrm>
            <a:off x="0" y="0"/>
            <a:ext cx="12188952" cy="6172200"/>
          </a:xfrm>
        </p:spPr>
        <p:txBody>
          <a:bodyPr rIns="1143000" anchor="ctr" anchorCtr="0"/>
          <a:lstStyle>
            <a:lvl1pPr algn="r">
              <a:defRPr>
                <a:solidFill>
                  <a:schemeClr val="tx1">
                    <a:lumMod val="65000"/>
                    <a:lumOff val="35000"/>
                  </a:schemeClr>
                </a:solidFill>
              </a:defRPr>
            </a:lvl1pPr>
          </a:lstStyle>
          <a:p>
            <a:r>
              <a:rPr lang="en-US" dirty="0"/>
              <a:t>Image</a:t>
            </a:r>
          </a:p>
        </p:txBody>
      </p:sp>
      <p:sp>
        <p:nvSpPr>
          <p:cNvPr id="7" name="Text Placeholder 2">
            <a:extLst>
              <a:ext uri="{FF2B5EF4-FFF2-40B4-BE49-F238E27FC236}">
                <a16:creationId xmlns:a16="http://schemas.microsoft.com/office/drawing/2014/main" id="{16E310C6-B727-8794-501B-BED82E5BE6B2}"/>
              </a:ext>
            </a:extLst>
          </p:cNvPr>
          <p:cNvSpPr>
            <a:spLocks noGrp="1"/>
          </p:cNvSpPr>
          <p:nvPr>
            <p:ph type="body" idx="1"/>
          </p:nvPr>
        </p:nvSpPr>
        <p:spPr>
          <a:xfrm>
            <a:off x="228600" y="3725773"/>
            <a:ext cx="7696200" cy="1500187"/>
          </a:xfrm>
        </p:spPr>
        <p:txBody>
          <a:bodyPr lIns="0" anchor="b" anchorCtr="0"/>
          <a:lstStyle>
            <a:lvl1pPr marL="0" indent="0">
              <a:buNone/>
              <a:defRPr sz="2400">
                <a:solidFill>
                  <a:schemeClr val="bg1"/>
                </a:solidFill>
                <a:effectLst>
                  <a:glow rad="190500">
                    <a:schemeClr val="tx1">
                      <a:alpha val="15000"/>
                    </a:schemeClr>
                  </a:glo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Date Placeholder 1">
            <a:extLst>
              <a:ext uri="{FF2B5EF4-FFF2-40B4-BE49-F238E27FC236}">
                <a16:creationId xmlns:a16="http://schemas.microsoft.com/office/drawing/2014/main" id="{87D5913A-4088-0133-0AAE-683DAAF39CA8}"/>
              </a:ext>
            </a:extLst>
          </p:cNvPr>
          <p:cNvSpPr>
            <a:spLocks noGrp="1"/>
          </p:cNvSpPr>
          <p:nvPr>
            <p:ph type="dt" sz="half" idx="14"/>
          </p:nvPr>
        </p:nvSpPr>
        <p:spPr/>
        <p:txBody>
          <a:bodyPr/>
          <a:lstStyle/>
          <a:p>
            <a:fld id="{60187287-E200-DC43-A552-84DC18983796}" type="datetime4">
              <a:rPr lang="en-US" smtClean="0"/>
              <a:pPr/>
              <a:t>May 15, 2024</a:t>
            </a:fld>
            <a:endParaRPr lang="en-US"/>
          </a:p>
        </p:txBody>
      </p:sp>
      <p:sp>
        <p:nvSpPr>
          <p:cNvPr id="8" name="Footer Placeholder 7">
            <a:extLst>
              <a:ext uri="{FF2B5EF4-FFF2-40B4-BE49-F238E27FC236}">
                <a16:creationId xmlns:a16="http://schemas.microsoft.com/office/drawing/2014/main" id="{7F8C32D3-1601-4FF8-8B86-2D80F97AEBCA}"/>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489A0B51-68F3-E1C1-00BF-BEBC4DA443EC}"/>
              </a:ext>
            </a:extLst>
          </p:cNvPr>
          <p:cNvSpPr>
            <a:spLocks noGrp="1"/>
          </p:cNvSpPr>
          <p:nvPr>
            <p:ph type="sldNum" sz="quarter" idx="16"/>
          </p:nvPr>
        </p:nvSpPr>
        <p:spPr/>
        <p:txBody>
          <a:bodyPr/>
          <a:lstStyle/>
          <a:p>
            <a:fld id="{70485D3D-2785-A54B-8178-98E2341B432F}" type="slidenum">
              <a:rPr lang="en-US" smtClean="0"/>
              <a:pPr/>
              <a:t>‹#›</a:t>
            </a:fld>
            <a:endParaRPr lang="en-US" dirty="0"/>
          </a:p>
        </p:txBody>
      </p:sp>
    </p:spTree>
    <p:extLst>
      <p:ext uri="{BB962C8B-B14F-4D97-AF65-F5344CB8AC3E}">
        <p14:creationId xmlns:p14="http://schemas.microsoft.com/office/powerpoint/2010/main" val="282150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Electricity">
    <p:bg>
      <p:bgPr>
        <a:solidFill>
          <a:schemeClr val="accent3"/>
        </a:solidFill>
        <a:effectLst/>
      </p:bgPr>
    </p:bg>
    <p:spTree>
      <p:nvGrpSpPr>
        <p:cNvPr id="1" name=""/>
        <p:cNvGrpSpPr/>
        <p:nvPr/>
      </p:nvGrpSpPr>
      <p:grpSpPr>
        <a:xfrm>
          <a:off x="0" y="0"/>
          <a:ext cx="0" cy="0"/>
          <a:chOff x="0" y="0"/>
          <a:chExt cx="0" cy="0"/>
        </a:xfrm>
      </p:grpSpPr>
      <p:pic>
        <p:nvPicPr>
          <p:cNvPr id="13" name="Picture 12" descr="A landscape with a blue sky&#10;&#10;Description automatically generated">
            <a:extLst>
              <a:ext uri="{FF2B5EF4-FFF2-40B4-BE49-F238E27FC236}">
                <a16:creationId xmlns:a16="http://schemas.microsoft.com/office/drawing/2014/main" id="{3421923F-22E2-D9B5-0FD6-FFD2C6D31ADD}"/>
              </a:ext>
            </a:extLst>
          </p:cNvPr>
          <p:cNvPicPr>
            <a:picLocks noChangeAspect="1"/>
          </p:cNvPicPr>
          <p:nvPr userDrawn="1"/>
        </p:nvPicPr>
        <p:blipFill>
          <a:blip r:embed="rId2">
            <a:alphaModFix amt="65000"/>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A4A3E6F-D772-57AC-DA9D-4186DDFAFA40}"/>
              </a:ext>
            </a:extLst>
          </p:cNvPr>
          <p:cNvSpPr>
            <a:spLocks noGrp="1"/>
          </p:cNvSpPr>
          <p:nvPr>
            <p:ph type="dt" sz="half" idx="10"/>
          </p:nvPr>
        </p:nvSpPr>
        <p:spPr/>
        <p:txBody>
          <a:bodyPr/>
          <a:lstStyle>
            <a:lvl1pPr>
              <a:defRPr>
                <a:solidFill>
                  <a:schemeClr val="bg1"/>
                </a:solidFill>
              </a:defRPr>
            </a:lvl1pPr>
          </a:lstStyle>
          <a:p>
            <a:fld id="{93A317C6-7FED-EE44-A416-615EE58FC7D9}" type="datetime4">
              <a:rPr lang="en-US" smtClean="0"/>
              <a:t>May 15, 2024</a:t>
            </a:fld>
            <a:endParaRPr lang="en-US" dirty="0"/>
          </a:p>
        </p:txBody>
      </p:sp>
      <p:sp>
        <p:nvSpPr>
          <p:cNvPr id="9" name="TextBox 8">
            <a:extLst>
              <a:ext uri="{FF2B5EF4-FFF2-40B4-BE49-F238E27FC236}">
                <a16:creationId xmlns:a16="http://schemas.microsoft.com/office/drawing/2014/main" id="{63ABCF2B-6685-BAFF-15AD-C526599BE82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11" name="Picture 10" descr="A white text on a black background&#10;&#10;Description automatically generated">
            <a:extLst>
              <a:ext uri="{FF2B5EF4-FFF2-40B4-BE49-F238E27FC236}">
                <a16:creationId xmlns:a16="http://schemas.microsoft.com/office/drawing/2014/main" id="{0F4CC69C-8347-FE82-938F-138664F31C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5" name="Title 1">
            <a:extLst>
              <a:ext uri="{FF2B5EF4-FFF2-40B4-BE49-F238E27FC236}">
                <a16:creationId xmlns:a16="http://schemas.microsoft.com/office/drawing/2014/main" id="{700C6DB2-3FD5-614A-005E-6C0FC5B8347B}"/>
              </a:ext>
            </a:extLst>
          </p:cNvPr>
          <p:cNvSpPr>
            <a:spLocks noGrp="1"/>
          </p:cNvSpPr>
          <p:nvPr>
            <p:ph type="title"/>
          </p:nvPr>
        </p:nvSpPr>
        <p:spPr>
          <a:xfrm>
            <a:off x="228600" y="2945193"/>
            <a:ext cx="7696200" cy="1298336"/>
          </a:xfrm>
        </p:spPr>
        <p:txBody>
          <a:bodyPr anchor="t" anchorCtr="0">
            <a:noAutofit/>
          </a:bodyPr>
          <a:lstStyle>
            <a:lvl1pPr>
              <a:defRPr sz="5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FAD56E36-28F0-EFFB-81A5-AB22A39075CE}"/>
              </a:ext>
            </a:extLst>
          </p:cNvPr>
          <p:cNvCxnSpPr>
            <a:cxnSpLocks/>
          </p:cNvCxnSpPr>
          <p:nvPr userDrawn="1"/>
        </p:nvCxnSpPr>
        <p:spPr>
          <a:xfrm>
            <a:off x="228600" y="2698611"/>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4326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C94A21A-883F-8EE1-B6DC-087EA76B7DA2}"/>
              </a:ext>
            </a:extLst>
          </p:cNvPr>
          <p:cNvSpPr>
            <a:spLocks noGrp="1"/>
          </p:cNvSpPr>
          <p:nvPr>
            <p:ph type="pic" sz="quarter" idx="13" hasCustomPrompt="1"/>
          </p:nvPr>
        </p:nvSpPr>
        <p:spPr>
          <a:xfrm>
            <a:off x="0" y="0"/>
            <a:ext cx="12192000" cy="6172200"/>
          </a:xfrm>
        </p:spPr>
        <p:txBody>
          <a:bodyPr rIns="1143000" anchor="ctr" anchorCtr="1"/>
          <a:lstStyle>
            <a:lvl1pPr algn="r">
              <a:defRPr>
                <a:solidFill>
                  <a:schemeClr val="tx1">
                    <a:lumMod val="65000"/>
                    <a:lumOff val="35000"/>
                  </a:schemeClr>
                </a:solidFill>
              </a:defRPr>
            </a:lvl1pPr>
          </a:lstStyle>
          <a:p>
            <a:r>
              <a:rPr lang="en-US" dirty="0"/>
              <a:t>Image</a:t>
            </a:r>
          </a:p>
        </p:txBody>
      </p:sp>
      <p:sp>
        <p:nvSpPr>
          <p:cNvPr id="2" name="Date Placeholder 1">
            <a:extLst>
              <a:ext uri="{FF2B5EF4-FFF2-40B4-BE49-F238E27FC236}">
                <a16:creationId xmlns:a16="http://schemas.microsoft.com/office/drawing/2014/main" id="{0869B7D2-619F-571E-01B6-18D5B7C14AB1}"/>
              </a:ext>
            </a:extLst>
          </p:cNvPr>
          <p:cNvSpPr>
            <a:spLocks noGrp="1"/>
          </p:cNvSpPr>
          <p:nvPr>
            <p:ph type="dt" sz="half" idx="14"/>
          </p:nvPr>
        </p:nvSpPr>
        <p:spPr/>
        <p:txBody>
          <a:bodyPr/>
          <a:lstStyle/>
          <a:p>
            <a:fld id="{60187287-E200-DC43-A552-84DC18983796}" type="datetime4">
              <a:rPr lang="en-US" smtClean="0"/>
              <a:pPr/>
              <a:t>May 15, 2024</a:t>
            </a:fld>
            <a:endParaRPr lang="en-US"/>
          </a:p>
        </p:txBody>
      </p:sp>
      <p:sp>
        <p:nvSpPr>
          <p:cNvPr id="7" name="Footer Placeholder 6">
            <a:extLst>
              <a:ext uri="{FF2B5EF4-FFF2-40B4-BE49-F238E27FC236}">
                <a16:creationId xmlns:a16="http://schemas.microsoft.com/office/drawing/2014/main" id="{13A1A66C-1113-D2FF-67B1-388A3F5E29E8}"/>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5418BCE5-1CB2-0A6B-9ADF-12B453AA47B1}"/>
              </a:ext>
            </a:extLst>
          </p:cNvPr>
          <p:cNvSpPr>
            <a:spLocks noGrp="1"/>
          </p:cNvSpPr>
          <p:nvPr>
            <p:ph type="sldNum" sz="quarter" idx="16"/>
          </p:nvPr>
        </p:nvSpPr>
        <p:spPr/>
        <p:txBody>
          <a:bodyPr/>
          <a:lstStyle/>
          <a:p>
            <a:fld id="{70485D3D-2785-A54B-8178-98E2341B432F}" type="slidenum">
              <a:rPr lang="en-US" smtClean="0"/>
              <a:pPr/>
              <a:t>‹#›</a:t>
            </a:fld>
            <a:endParaRPr lang="en-US" dirty="0"/>
          </a:p>
        </p:txBody>
      </p:sp>
    </p:spTree>
    <p:extLst>
      <p:ext uri="{BB962C8B-B14F-4D97-AF65-F5344CB8AC3E}">
        <p14:creationId xmlns:p14="http://schemas.microsoft.com/office/powerpoint/2010/main" val="329528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Gas">
    <p:bg>
      <p:bgPr>
        <a:solidFill>
          <a:schemeClr val="accent3"/>
        </a:solidFill>
        <a:effectLst/>
      </p:bgPr>
    </p:bg>
    <p:spTree>
      <p:nvGrpSpPr>
        <p:cNvPr id="1" name=""/>
        <p:cNvGrpSpPr/>
        <p:nvPr/>
      </p:nvGrpSpPr>
      <p:grpSpPr>
        <a:xfrm>
          <a:off x="0" y="0"/>
          <a:ext cx="0" cy="0"/>
          <a:chOff x="0" y="0"/>
          <a:chExt cx="0" cy="0"/>
        </a:xfrm>
      </p:grpSpPr>
      <p:pic>
        <p:nvPicPr>
          <p:cNvPr id="12" name="Picture 11" descr="A city landscape with snowflakes&#10;&#10;Description automatically generated">
            <a:extLst>
              <a:ext uri="{FF2B5EF4-FFF2-40B4-BE49-F238E27FC236}">
                <a16:creationId xmlns:a16="http://schemas.microsoft.com/office/drawing/2014/main" id="{D48C6E0C-06DF-DF44-5489-F4477638F8E3}"/>
              </a:ext>
            </a:extLst>
          </p:cNvPr>
          <p:cNvPicPr>
            <a:picLocks noChangeAspect="1"/>
          </p:cNvPicPr>
          <p:nvPr userDrawn="1"/>
        </p:nvPicPr>
        <p:blipFill>
          <a:blip r:embed="rId2">
            <a:alphaModFix amt="65000"/>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A4A3E6F-D772-57AC-DA9D-4186DDFAFA40}"/>
              </a:ext>
            </a:extLst>
          </p:cNvPr>
          <p:cNvSpPr>
            <a:spLocks noGrp="1"/>
          </p:cNvSpPr>
          <p:nvPr>
            <p:ph type="dt" sz="half" idx="10"/>
          </p:nvPr>
        </p:nvSpPr>
        <p:spPr/>
        <p:txBody>
          <a:bodyPr/>
          <a:lstStyle>
            <a:lvl1pPr>
              <a:defRPr>
                <a:solidFill>
                  <a:schemeClr val="bg1"/>
                </a:solidFill>
              </a:defRPr>
            </a:lvl1pPr>
          </a:lstStyle>
          <a:p>
            <a:fld id="{93A317C6-7FED-EE44-A416-615EE58FC7D9}" type="datetime4">
              <a:rPr lang="en-US" smtClean="0"/>
              <a:t>May 15, 2024</a:t>
            </a:fld>
            <a:endParaRPr lang="en-US"/>
          </a:p>
        </p:txBody>
      </p:sp>
      <p:sp>
        <p:nvSpPr>
          <p:cNvPr id="9" name="TextBox 8">
            <a:extLst>
              <a:ext uri="{FF2B5EF4-FFF2-40B4-BE49-F238E27FC236}">
                <a16:creationId xmlns:a16="http://schemas.microsoft.com/office/drawing/2014/main" id="{63ABCF2B-6685-BAFF-15AD-C526599BE82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11" name="Picture 10" descr="A white text on a black background&#10;&#10;Description automatically generated">
            <a:extLst>
              <a:ext uri="{FF2B5EF4-FFF2-40B4-BE49-F238E27FC236}">
                <a16:creationId xmlns:a16="http://schemas.microsoft.com/office/drawing/2014/main" id="{0F4CC69C-8347-FE82-938F-138664F31C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2" name="Title 1">
            <a:extLst>
              <a:ext uri="{FF2B5EF4-FFF2-40B4-BE49-F238E27FC236}">
                <a16:creationId xmlns:a16="http://schemas.microsoft.com/office/drawing/2014/main" id="{2FBEE475-1951-6BBA-3761-CB7C09BEFD18}"/>
              </a:ext>
            </a:extLst>
          </p:cNvPr>
          <p:cNvSpPr>
            <a:spLocks noGrp="1"/>
          </p:cNvSpPr>
          <p:nvPr>
            <p:ph type="title"/>
          </p:nvPr>
        </p:nvSpPr>
        <p:spPr>
          <a:xfrm>
            <a:off x="228600" y="2945193"/>
            <a:ext cx="7696200" cy="1298336"/>
          </a:xfrm>
        </p:spPr>
        <p:txBody>
          <a:bodyPr anchor="t" anchorCtr="0">
            <a:noAutofit/>
          </a:bodyPr>
          <a:lstStyle>
            <a:lvl1pPr>
              <a:defRPr sz="5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C6CE55B7-9124-3D6A-77F4-3368437E91E5}"/>
              </a:ext>
            </a:extLst>
          </p:cNvPr>
          <p:cNvCxnSpPr>
            <a:cxnSpLocks/>
          </p:cNvCxnSpPr>
          <p:nvPr userDrawn="1"/>
        </p:nvCxnSpPr>
        <p:spPr>
          <a:xfrm>
            <a:off x="228600" y="2698611"/>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46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ater w/ Caption">
    <p:bg>
      <p:bgPr>
        <a:solidFill>
          <a:schemeClr val="accent3"/>
        </a:solidFill>
        <a:effectLst/>
      </p:bgPr>
    </p:bg>
    <p:spTree>
      <p:nvGrpSpPr>
        <p:cNvPr id="1" name=""/>
        <p:cNvGrpSpPr/>
        <p:nvPr/>
      </p:nvGrpSpPr>
      <p:grpSpPr>
        <a:xfrm>
          <a:off x="0" y="0"/>
          <a:ext cx="0" cy="0"/>
          <a:chOff x="0" y="0"/>
          <a:chExt cx="0" cy="0"/>
        </a:xfrm>
      </p:grpSpPr>
      <p:pic>
        <p:nvPicPr>
          <p:cNvPr id="7" name="Picture 6" descr="A blue sky with clouds and a city&#10;&#10;Description automatically generated">
            <a:extLst>
              <a:ext uri="{FF2B5EF4-FFF2-40B4-BE49-F238E27FC236}">
                <a16:creationId xmlns:a16="http://schemas.microsoft.com/office/drawing/2014/main" id="{5151BF28-DFE8-55C2-ABCB-A25EE56B4F32}"/>
              </a:ext>
            </a:extLst>
          </p:cNvPr>
          <p:cNvPicPr>
            <a:picLocks noChangeAspect="1"/>
          </p:cNvPicPr>
          <p:nvPr userDrawn="1"/>
        </p:nvPicPr>
        <p:blipFill>
          <a:blip r:embed="rId2">
            <a:alphaModFix amt="65000"/>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A4A3E6F-D772-57AC-DA9D-4186DDFAFA40}"/>
              </a:ext>
            </a:extLst>
          </p:cNvPr>
          <p:cNvSpPr>
            <a:spLocks noGrp="1"/>
          </p:cNvSpPr>
          <p:nvPr>
            <p:ph type="dt" sz="half" idx="10"/>
          </p:nvPr>
        </p:nvSpPr>
        <p:spPr/>
        <p:txBody>
          <a:bodyPr/>
          <a:lstStyle>
            <a:lvl1pPr>
              <a:defRPr>
                <a:solidFill>
                  <a:schemeClr val="bg1"/>
                </a:solidFill>
              </a:defRPr>
            </a:lvl1pPr>
          </a:lstStyle>
          <a:p>
            <a:fld id="{93A317C6-7FED-EE44-A416-615EE58FC7D9}" type="datetime4">
              <a:rPr lang="en-US" smtClean="0"/>
              <a:t>May 15, 2024</a:t>
            </a:fld>
            <a:endParaRPr lang="en-US"/>
          </a:p>
        </p:txBody>
      </p:sp>
      <p:sp>
        <p:nvSpPr>
          <p:cNvPr id="9" name="TextBox 8">
            <a:extLst>
              <a:ext uri="{FF2B5EF4-FFF2-40B4-BE49-F238E27FC236}">
                <a16:creationId xmlns:a16="http://schemas.microsoft.com/office/drawing/2014/main" id="{63ABCF2B-6685-BAFF-15AD-C526599BE821}"/>
              </a:ext>
            </a:extLst>
          </p:cNvPr>
          <p:cNvSpPr txBox="1"/>
          <p:nvPr userDrawn="1"/>
        </p:nvSpPr>
        <p:spPr>
          <a:xfrm>
            <a:off x="8839413"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11" name="Picture 10" descr="A white text on a black background&#10;&#10;Description automatically generated">
            <a:extLst>
              <a:ext uri="{FF2B5EF4-FFF2-40B4-BE49-F238E27FC236}">
                <a16:creationId xmlns:a16="http://schemas.microsoft.com/office/drawing/2014/main" id="{0F4CC69C-8347-FE82-938F-138664F31C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8600" y="210753"/>
            <a:ext cx="2404872" cy="577169"/>
          </a:xfrm>
          <a:prstGeom prst="rect">
            <a:avLst/>
          </a:prstGeom>
        </p:spPr>
      </p:pic>
      <p:sp>
        <p:nvSpPr>
          <p:cNvPr id="8" name="Title 1">
            <a:extLst>
              <a:ext uri="{FF2B5EF4-FFF2-40B4-BE49-F238E27FC236}">
                <a16:creationId xmlns:a16="http://schemas.microsoft.com/office/drawing/2014/main" id="{49C4C1BF-AF62-B4EF-A2C5-CF15791FA917}"/>
              </a:ext>
            </a:extLst>
          </p:cNvPr>
          <p:cNvSpPr>
            <a:spLocks noGrp="1"/>
          </p:cNvSpPr>
          <p:nvPr>
            <p:ph type="title"/>
          </p:nvPr>
        </p:nvSpPr>
        <p:spPr>
          <a:xfrm>
            <a:off x="228600" y="2945193"/>
            <a:ext cx="7696200" cy="1298336"/>
          </a:xfrm>
        </p:spPr>
        <p:txBody>
          <a:bodyPr anchor="t" anchorCtr="0">
            <a:noAutofit/>
          </a:bodyPr>
          <a:lstStyle>
            <a:lvl1pPr>
              <a:defRPr sz="5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AD57F132-7F33-BA0B-013A-DFE4D6F79120}"/>
              </a:ext>
            </a:extLst>
          </p:cNvPr>
          <p:cNvCxnSpPr>
            <a:cxnSpLocks/>
          </p:cNvCxnSpPr>
          <p:nvPr userDrawn="1"/>
        </p:nvCxnSpPr>
        <p:spPr>
          <a:xfrm>
            <a:off x="228600" y="2698611"/>
            <a:ext cx="117347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17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7.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35145"/>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25625"/>
            <a:ext cx="11734800" cy="4351338"/>
          </a:xfrm>
          <a:prstGeom prst="rect">
            <a:avLst/>
          </a:prstGeom>
        </p:spPr>
        <p:txBody>
          <a:bodyPr vert="horz" lIns="0" tIns="0" rIns="0" bIns="0" rtlCol="0">
            <a:normAutofit/>
          </a:bodyPr>
          <a:lstStyle/>
          <a:p>
            <a:pPr lvl="0"/>
            <a:r>
              <a:rPr lang="en-US" dirty="0"/>
              <a:t>Body 1</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b="1">
                <a:solidFill>
                  <a:srgbClr val="C7C9CA"/>
                </a:solidFill>
                <a:latin typeface="Verdana" panose="020B0604030504040204" pitchFamily="34" charset="0"/>
                <a:ea typeface="Verdana" panose="020B0604030504040204" pitchFamily="34" charset="0"/>
                <a:cs typeface="Verdana" panose="020B0604030504040204" pitchFamily="34" charset="0"/>
              </a:defRPr>
            </a:lvl1pPr>
          </a:lstStyle>
          <a:p>
            <a:fld id="{9351D819-FF1C-3841-B76C-29FFBA80C44B}" type="datetime4">
              <a:rPr lang="en-US" smtClean="0"/>
              <a:pPr/>
              <a:t>May 15, 2024</a:t>
            </a:fld>
            <a:endParaRPr lang="en-US"/>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b="1">
                <a:solidFill>
                  <a:srgbClr val="C7C9CA"/>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b="1">
                <a:solidFill>
                  <a:srgbClr val="C7C9CA"/>
                </a:solidFill>
                <a:latin typeface="Verdana" panose="020B0604030504040204" pitchFamily="34" charset="0"/>
                <a:ea typeface="Verdana" panose="020B0604030504040204" pitchFamily="34" charset="0"/>
                <a:cs typeface="Verdana" panose="020B0604030504040204" pitchFamily="34" charset="0"/>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rgbClr val="C7C9CA"/>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65" name="Picture 64" descr="A black background with a black square&#10;&#10;Description automatically generated">
            <a:extLst>
              <a:ext uri="{FF2B5EF4-FFF2-40B4-BE49-F238E27FC236}">
                <a16:creationId xmlns:a16="http://schemas.microsoft.com/office/drawing/2014/main" id="{667ED66D-D5B9-80FF-CBD7-EEA3268A70F8}"/>
              </a:ext>
            </a:extLst>
          </p:cNvPr>
          <p:cNvPicPr>
            <a:picLocks noChangeAspect="1"/>
          </p:cNvPicPr>
          <p:nvPr userDrawn="1"/>
        </p:nvPicPr>
        <p:blipFill>
          <a:blip r:embed="rId19" cstate="hqprint">
            <a:extLst>
              <a:ext uri="{28A0092B-C50C-407E-A947-70E740481C1C}">
                <a14:useLocalDpi xmlns:a14="http://schemas.microsoft.com/office/drawing/2010/main"/>
              </a:ext>
            </a:extLst>
          </a:blip>
          <a:stretch>
            <a:fillRect/>
          </a:stretch>
        </p:blipFill>
        <p:spPr>
          <a:xfrm>
            <a:off x="11575611" y="6282417"/>
            <a:ext cx="365125" cy="365125"/>
          </a:xfrm>
          <a:prstGeom prst="rect">
            <a:avLst/>
          </a:prstGeom>
        </p:spPr>
      </p:pic>
    </p:spTree>
    <p:extLst>
      <p:ext uri="{BB962C8B-B14F-4D97-AF65-F5344CB8AC3E}">
        <p14:creationId xmlns:p14="http://schemas.microsoft.com/office/powerpoint/2010/main" val="3218008729"/>
      </p:ext>
    </p:extLst>
  </p:cSld>
  <p:clrMap bg1="lt1" tx1="dk1" bg2="lt2" tx2="dk2" accent1="accent1" accent2="accent2" accent3="accent3" accent4="accent4" accent5="accent5" accent6="accent6" hlink="hlink" folHlink="folHlink"/>
  <p:sldLayoutIdLst>
    <p:sldLayoutId id="2147483699" r:id="rId1"/>
    <p:sldLayoutId id="2147483688" r:id="rId2"/>
    <p:sldLayoutId id="2147483828" r:id="rId3"/>
    <p:sldLayoutId id="2147483676" r:id="rId4"/>
    <p:sldLayoutId id="2147483697" r:id="rId5"/>
    <p:sldLayoutId id="2147483738" r:id="rId6"/>
    <p:sldLayoutId id="2147483820" r:id="rId7"/>
    <p:sldLayoutId id="2147483821" r:id="rId8"/>
    <p:sldLayoutId id="2147483740" r:id="rId9"/>
    <p:sldLayoutId id="2147483719" r:id="rId10"/>
    <p:sldLayoutId id="2147483744" r:id="rId11"/>
    <p:sldLayoutId id="2147483741" r:id="rId12"/>
    <p:sldLayoutId id="2147483742" r:id="rId13"/>
    <p:sldLayoutId id="2147483743" r:id="rId14"/>
    <p:sldLayoutId id="2147483690" r:id="rId15"/>
    <p:sldLayoutId id="2147483933" r:id="rId16"/>
    <p:sldLayoutId id="2147483861" r:id="rId17"/>
  </p:sldLayoutIdLst>
  <p:hf hdr="0"/>
  <p:txStyles>
    <p:titleStyle>
      <a:lvl1pPr algn="l" defTabSz="914400" rtl="0" eaLnBrk="1" latinLnBrk="0" hangingPunct="1">
        <a:lnSpc>
          <a:spcPts val="5000"/>
        </a:lnSpc>
        <a:spcBef>
          <a:spcPct val="0"/>
        </a:spcBef>
        <a:buNone/>
        <a:defRPr sz="5000"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kern="1200" spc="-20" baseline="0">
          <a:solidFill>
            <a:schemeClr val="tx1"/>
          </a:solidFill>
          <a:latin typeface="+mj-lt"/>
          <a:ea typeface="+mn-ea"/>
          <a:cs typeface="+mn-cs"/>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kern="1200">
          <a:solidFill>
            <a:schemeClr val="tx1"/>
          </a:solidFill>
          <a:latin typeface="+mj-lt"/>
          <a:ea typeface="+mn-ea"/>
          <a:cs typeface="+mn-cs"/>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kern="1200">
          <a:solidFill>
            <a:schemeClr val="tx1"/>
          </a:solidFill>
          <a:latin typeface="+mj-lt"/>
          <a:ea typeface="+mn-ea"/>
          <a:cs typeface="+mn-cs"/>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A4A3A4"/>
          </p15:clr>
        </p15:guide>
        <p15:guide id="2" pos="144" userDrawn="1">
          <p15:clr>
            <a:srgbClr val="A4A3A4"/>
          </p15:clr>
        </p15:guide>
        <p15:guide id="3" pos="7536" userDrawn="1">
          <p15:clr>
            <a:srgbClr val="A4A3A4"/>
          </p15:clr>
        </p15:guide>
        <p15:guide id="4" orient="horz" pos="144" userDrawn="1">
          <p15:clr>
            <a:srgbClr val="A4A3A4"/>
          </p15:clr>
        </p15:guide>
        <p15:guide id="12" pos="2472" userDrawn="1">
          <p15:clr>
            <a:srgbClr val="A4A3A4"/>
          </p15:clr>
        </p15:guide>
        <p15:guide id="13" pos="2664" userDrawn="1">
          <p15:clr>
            <a:srgbClr val="A4A3A4"/>
          </p15:clr>
        </p15:guide>
        <p15:guide id="20" pos="4992" userDrawn="1">
          <p15:clr>
            <a:srgbClr val="A4A3A4"/>
          </p15:clr>
        </p15:guide>
        <p15:guide id="21" pos="5184" userDrawn="1">
          <p15:clr>
            <a:srgbClr val="A4A3A4"/>
          </p15:clr>
        </p15:guide>
        <p15:guide id="22" orient="horz" pos="3888"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ack and white background&#10;&#10;Description automatically generated">
            <a:extLst>
              <a:ext uri="{FF2B5EF4-FFF2-40B4-BE49-F238E27FC236}">
                <a16:creationId xmlns:a16="http://schemas.microsoft.com/office/drawing/2014/main" id="{23846B33-11C2-F788-96C8-8B71CDFBDBAF}"/>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35145"/>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28800"/>
            <a:ext cx="11734800" cy="4351338"/>
          </a:xfrm>
          <a:prstGeom prst="rect">
            <a:avLst/>
          </a:prstGeom>
        </p:spPr>
        <p:txBody>
          <a:bodyPr vert="horz" lIns="0" tIns="0" rIns="0" bIns="0" rtlCol="0">
            <a:normAutofit/>
          </a:bodyPr>
          <a:lstStyle/>
          <a:p>
            <a:pPr lvl="0"/>
            <a:r>
              <a:rPr lang="en-US" dirty="0"/>
              <a:t>Body 1</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a:solidFill>
                  <a:srgbClr val="C7C9CA"/>
                </a:solidFill>
                <a:latin typeface="+mj-lt"/>
              </a:defRPr>
            </a:lvl1pPr>
          </a:lstStyle>
          <a:p>
            <a:fld id="{9351D819-FF1C-3841-B76C-29FFBA80C44B}" type="datetime4">
              <a:rPr lang="en-US" smtClean="0"/>
              <a:t>May 15, 2024</a:t>
            </a:fld>
            <a:endParaRPr lang="en-US"/>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a:solidFill>
                  <a:srgbClr val="C7C9CA"/>
                </a:solidFill>
                <a:latin typeface="+mj-lt"/>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a:solidFill>
                  <a:srgbClr val="C7C9CA"/>
                </a:solidFill>
                <a:latin typeface="+mj-lt"/>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rgbClr val="C7C9CA"/>
                </a:solidFill>
                <a:latin typeface="Campton Book" pitchFamily="2" charset="77"/>
              </a:rPr>
              <a:t>Copper Labs © 2024 • Confidential</a:t>
            </a:r>
          </a:p>
        </p:txBody>
      </p:sp>
      <p:pic>
        <p:nvPicPr>
          <p:cNvPr id="65" name="Picture 64" descr="A black background with a black square&#10;&#10;Description automatically generated">
            <a:extLst>
              <a:ext uri="{FF2B5EF4-FFF2-40B4-BE49-F238E27FC236}">
                <a16:creationId xmlns:a16="http://schemas.microsoft.com/office/drawing/2014/main" id="{667ED66D-D5B9-80FF-CBD7-EEA3268A70F8}"/>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11575611" y="6282417"/>
            <a:ext cx="365125" cy="365125"/>
          </a:xfrm>
          <a:prstGeom prst="rect">
            <a:avLst/>
          </a:prstGeom>
        </p:spPr>
      </p:pic>
    </p:spTree>
    <p:extLst>
      <p:ext uri="{BB962C8B-B14F-4D97-AF65-F5344CB8AC3E}">
        <p14:creationId xmlns:p14="http://schemas.microsoft.com/office/powerpoint/2010/main" val="222694308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Lst>
  <p:hf hdr="0"/>
  <p:txStyles>
    <p:titleStyle>
      <a:lvl1pPr algn="l" defTabSz="914400" rtl="0" eaLnBrk="1" latinLnBrk="0" hangingPunct="1">
        <a:lnSpc>
          <a:spcPts val="5000"/>
        </a:lnSpc>
        <a:spcBef>
          <a:spcPct val="0"/>
        </a:spcBef>
        <a:buNone/>
        <a:defRPr sz="5000"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kern="1200" spc="-20" baseline="0">
          <a:solidFill>
            <a:schemeClr val="tx1"/>
          </a:solidFill>
          <a:latin typeface="+mj-lt"/>
          <a:ea typeface="+mn-ea"/>
          <a:cs typeface="+mn-cs"/>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kern="1200">
          <a:solidFill>
            <a:schemeClr val="tx1"/>
          </a:solidFill>
          <a:latin typeface="+mj-lt"/>
          <a:ea typeface="+mn-ea"/>
          <a:cs typeface="+mn-cs"/>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kern="1200">
          <a:solidFill>
            <a:schemeClr val="tx1"/>
          </a:solidFill>
          <a:latin typeface="+mj-lt"/>
          <a:ea typeface="+mn-ea"/>
          <a:cs typeface="+mn-cs"/>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A4A3A4"/>
          </p15:clr>
        </p15:guide>
        <p15:guide id="2" pos="144" userDrawn="1">
          <p15:clr>
            <a:srgbClr val="A4A3A4"/>
          </p15:clr>
        </p15:guide>
        <p15:guide id="3" pos="7536" userDrawn="1">
          <p15:clr>
            <a:srgbClr val="A4A3A4"/>
          </p15:clr>
        </p15:guide>
        <p15:guide id="4" orient="horz" pos="144" userDrawn="1">
          <p15:clr>
            <a:srgbClr val="A4A3A4"/>
          </p15:clr>
        </p15:guide>
        <p15:guide id="12" pos="2472" userDrawn="1">
          <p15:clr>
            <a:srgbClr val="A4A3A4"/>
          </p15:clr>
        </p15:guide>
        <p15:guide id="13" pos="2664" userDrawn="1">
          <p15:clr>
            <a:srgbClr val="A4A3A4"/>
          </p15:clr>
        </p15:guide>
        <p15:guide id="20" pos="4992" userDrawn="1">
          <p15:clr>
            <a:srgbClr val="A4A3A4"/>
          </p15:clr>
        </p15:guide>
        <p15:guide id="21" pos="5184" userDrawn="1">
          <p15:clr>
            <a:srgbClr val="A4A3A4"/>
          </p15:clr>
        </p15:guide>
        <p15:guide id="22" orient="horz" pos="3888"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63281"/>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53761"/>
            <a:ext cx="11734800" cy="4351338"/>
          </a:xfrm>
          <a:prstGeom prst="rect">
            <a:avLst/>
          </a:prstGeom>
        </p:spPr>
        <p:txBody>
          <a:bodyPr vert="horz" lIns="0" tIns="0" rIns="0" bIns="0" rtlCol="0">
            <a:normAutofit/>
          </a:bodyPr>
          <a:lstStyle/>
          <a:p>
            <a:pPr lvl="0"/>
            <a:r>
              <a:rPr lang="en-US" dirty="0"/>
              <a:t>Body 1</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187287-E200-DC43-A552-84DC18983796}" type="datetime4">
              <a:rPr lang="en-US" smtClean="0"/>
              <a:pPr/>
              <a:t>May 15, 2024</a:t>
            </a:fld>
            <a:endParaRPr lang="en-US"/>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7" name="Picture 6" descr="A white logo in a circle&#10;&#10;Description automatically generated">
            <a:extLst>
              <a:ext uri="{FF2B5EF4-FFF2-40B4-BE49-F238E27FC236}">
                <a16:creationId xmlns:a16="http://schemas.microsoft.com/office/drawing/2014/main" id="{BDECD832-CEE4-46E9-D309-8A5F72A8EA1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11574976" y="6341290"/>
            <a:ext cx="365760" cy="365760"/>
          </a:xfrm>
          <a:prstGeom prst="rect">
            <a:avLst/>
          </a:prstGeom>
        </p:spPr>
      </p:pic>
    </p:spTree>
    <p:extLst>
      <p:ext uri="{BB962C8B-B14F-4D97-AF65-F5344CB8AC3E}">
        <p14:creationId xmlns:p14="http://schemas.microsoft.com/office/powerpoint/2010/main" val="388347227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Lst>
  <p:hf hdr="0"/>
  <p:txStyles>
    <p:titleStyle>
      <a:lvl1pPr algn="l" defTabSz="914400" rtl="0" eaLnBrk="1" latinLnBrk="0" hangingPunct="1">
        <a:lnSpc>
          <a:spcPts val="5000"/>
        </a:lnSpc>
        <a:spcBef>
          <a:spcPct val="0"/>
        </a:spcBef>
        <a:buNone/>
        <a:defRPr sz="5000" kern="1200" spc="-5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1600"/>
        </a:spcBef>
        <a:buClr>
          <a:schemeClr val="bg1"/>
        </a:buClr>
        <a:buFont typeface="Arial" panose="020B0604020202020204" pitchFamily="34" charset="0"/>
        <a:buNone/>
        <a:defRPr sz="2400" kern="1200" spc="-20" baseline="0">
          <a:solidFill>
            <a:schemeClr val="bg1"/>
          </a:solidFill>
          <a:latin typeface="+mj-lt"/>
          <a:ea typeface="+mn-ea"/>
          <a:cs typeface="+mn-cs"/>
        </a:defRPr>
      </a:lvl1pPr>
      <a:lvl2pPr marL="4763" indent="225425" algn="l" defTabSz="914400" rtl="0" eaLnBrk="1" latinLnBrk="0" hangingPunct="1">
        <a:lnSpc>
          <a:spcPct val="100000"/>
        </a:lnSpc>
        <a:spcBef>
          <a:spcPts val="500"/>
        </a:spcBef>
        <a:buClr>
          <a:schemeClr val="bg1"/>
        </a:buClr>
        <a:buSzPct val="75000"/>
        <a:buFont typeface="Arial" panose="020B0604020202020204" pitchFamily="34" charset="0"/>
        <a:buChar char="•"/>
        <a:tabLst/>
        <a:defRPr sz="2000" kern="1200">
          <a:solidFill>
            <a:schemeClr val="bg1"/>
          </a:solidFill>
          <a:latin typeface="+mj-lt"/>
          <a:ea typeface="+mn-ea"/>
          <a:cs typeface="+mn-cs"/>
        </a:defRPr>
      </a:lvl2pPr>
      <a:lvl3pPr marL="461963" indent="225425" algn="l" defTabSz="914400" rtl="0" eaLnBrk="1" latinLnBrk="0" hangingPunct="1">
        <a:lnSpc>
          <a:spcPct val="100000"/>
        </a:lnSpc>
        <a:spcBef>
          <a:spcPts val="500"/>
        </a:spcBef>
        <a:buClr>
          <a:schemeClr val="bg1"/>
        </a:buClr>
        <a:buSzPct val="75000"/>
        <a:buFont typeface="Arial" panose="020B0604020202020204" pitchFamily="34" charset="0"/>
        <a:buChar char="•"/>
        <a:tabLst/>
        <a:defRPr sz="1800" kern="1200">
          <a:solidFill>
            <a:schemeClr val="bg1"/>
          </a:solidFill>
          <a:latin typeface="+mj-lt"/>
          <a:ea typeface="+mn-ea"/>
          <a:cs typeface="+mn-cs"/>
        </a:defRPr>
      </a:lvl3pPr>
      <a:lvl4pPr marL="919163" indent="225425" algn="l" defTabSz="914400" rtl="0" eaLnBrk="1" latinLnBrk="0" hangingPunct="1">
        <a:lnSpc>
          <a:spcPct val="100000"/>
        </a:lnSpc>
        <a:spcBef>
          <a:spcPts val="500"/>
        </a:spcBef>
        <a:buClr>
          <a:schemeClr val="bg1"/>
        </a:buClr>
        <a:buSzPct val="75000"/>
        <a:buFont typeface="Arial" panose="020B0604020202020204" pitchFamily="34" charset="0"/>
        <a:buChar char="•"/>
        <a:tabLst/>
        <a:defRPr sz="1600" kern="1200">
          <a:solidFill>
            <a:schemeClr val="bg1"/>
          </a:solidFill>
          <a:latin typeface="+mn-lt"/>
          <a:ea typeface="+mn-ea"/>
          <a:cs typeface="+mn-cs"/>
        </a:defRPr>
      </a:lvl4pPr>
      <a:lvl5pPr marL="1376363" indent="225425" algn="l" defTabSz="914400" rtl="0" eaLnBrk="1" latinLnBrk="0" hangingPunct="1">
        <a:lnSpc>
          <a:spcPct val="100000"/>
        </a:lnSpc>
        <a:spcBef>
          <a:spcPts val="500"/>
        </a:spcBef>
        <a:buClr>
          <a:schemeClr val="bg1"/>
        </a:buClr>
        <a:buSzPct val="75000"/>
        <a:buFont typeface="Arial" panose="020B0604020202020204" pitchFamily="34" charset="0"/>
        <a:buChar char="•"/>
        <a:tabLst/>
        <a:defRPr sz="1400" kern="1200">
          <a:solidFill>
            <a:schemeClr val="bg1"/>
          </a:solidFill>
          <a:latin typeface="+mn-lt"/>
          <a:ea typeface="+mn-ea"/>
          <a:cs typeface="+mn-cs"/>
        </a:defRPr>
      </a:lvl5pPr>
      <a:lvl6pPr marL="1601788" indent="231775" algn="l" defTabSz="914400" rtl="0" eaLnBrk="1" latinLnBrk="0" hangingPunct="1">
        <a:lnSpc>
          <a:spcPct val="90000"/>
        </a:lnSpc>
        <a:spcBef>
          <a:spcPts val="500"/>
        </a:spcBef>
        <a:buClr>
          <a:schemeClr val="bg1"/>
        </a:buClr>
        <a:buFont typeface="Arial" panose="020B0604020202020204" pitchFamily="34" charset="0"/>
        <a:buChar char="•"/>
        <a:tabLst/>
        <a:defRPr sz="1400" kern="1200">
          <a:solidFill>
            <a:schemeClr val="bg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A4A3A4"/>
          </p15:clr>
        </p15:guide>
        <p15:guide id="2" pos="144">
          <p15:clr>
            <a:srgbClr val="A4A3A4"/>
          </p15:clr>
        </p15:guide>
        <p15:guide id="3" pos="7536">
          <p15:clr>
            <a:srgbClr val="A4A3A4"/>
          </p15:clr>
        </p15:guide>
        <p15:guide id="4" orient="horz" pos="144">
          <p15:clr>
            <a:srgbClr val="A4A3A4"/>
          </p15:clr>
        </p15:guide>
        <p15:guide id="12" pos="2472">
          <p15:clr>
            <a:srgbClr val="A4A3A4"/>
          </p15:clr>
        </p15:guide>
        <p15:guide id="13" pos="2664">
          <p15:clr>
            <a:srgbClr val="A4A3A4"/>
          </p15:clr>
        </p15:guide>
        <p15:guide id="20" pos="4992">
          <p15:clr>
            <a:srgbClr val="A4A3A4"/>
          </p15:clr>
        </p15:guide>
        <p15:guide id="21" pos="5184">
          <p15:clr>
            <a:srgbClr val="A4A3A4"/>
          </p15:clr>
        </p15:guide>
        <p15:guide id="22" orient="horz" pos="388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35145"/>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25625"/>
            <a:ext cx="11734800" cy="4351338"/>
          </a:xfrm>
          <a:prstGeom prst="rect">
            <a:avLst/>
          </a:prstGeom>
        </p:spPr>
        <p:txBody>
          <a:bodyPr vert="horz" lIns="0" tIns="0" rIns="0" bIns="0" rtlCol="0">
            <a:normAutofit/>
          </a:bodyPr>
          <a:lstStyle/>
          <a:p>
            <a:pPr lvl="0"/>
            <a:r>
              <a:rPr lang="en-US" dirty="0"/>
              <a:t>Body 1  </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b="1">
                <a:solidFill>
                  <a:srgbClr val="C7C9CA"/>
                </a:solidFill>
                <a:latin typeface="Verdana" panose="020B0604030504040204" pitchFamily="34" charset="0"/>
                <a:ea typeface="Verdana" panose="020B0604030504040204" pitchFamily="34" charset="0"/>
                <a:cs typeface="Verdana" panose="020B0604030504040204" pitchFamily="34" charset="0"/>
              </a:defRPr>
            </a:lvl1pPr>
          </a:lstStyle>
          <a:p>
            <a:fld id="{60187287-E200-DC43-A552-84DC18983796}" type="datetime4">
              <a:rPr lang="en-US" smtClean="0"/>
              <a:pPr/>
              <a:t>May 15, 2024</a:t>
            </a:fld>
            <a:endParaRPr lang="en-US" dirty="0"/>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a:solidFill>
                  <a:srgbClr val="C7C9CA"/>
                </a:solidFill>
                <a:latin typeface="+mj-lt"/>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a:solidFill>
                  <a:srgbClr val="C7C9CA"/>
                </a:solidFill>
                <a:latin typeface="+mj-lt"/>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rgbClr val="C7C9CA"/>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AF7EEB18-826B-0CF4-32D7-4BE24FBCC364}"/>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11575611" y="6341290"/>
            <a:ext cx="365760" cy="365760"/>
          </a:xfrm>
          <a:prstGeom prst="rect">
            <a:avLst/>
          </a:prstGeom>
        </p:spPr>
      </p:pic>
    </p:spTree>
    <p:extLst>
      <p:ext uri="{BB962C8B-B14F-4D97-AF65-F5344CB8AC3E}">
        <p14:creationId xmlns:p14="http://schemas.microsoft.com/office/powerpoint/2010/main" val="201403275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6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932" r:id="rId15"/>
    <p:sldLayoutId id="2147483959" r:id="rId16"/>
  </p:sldLayoutIdLst>
  <p:hf hdr="0"/>
  <p:txStyles>
    <p:titleStyle>
      <a:lvl1pPr algn="l" defTabSz="914400" rtl="0" eaLnBrk="1" latinLnBrk="0" hangingPunct="1">
        <a:lnSpc>
          <a:spcPts val="5000"/>
        </a:lnSpc>
        <a:spcBef>
          <a:spcPct val="0"/>
        </a:spcBef>
        <a:buNone/>
        <a:defRPr sz="5000" b="1" u="heavy" kern="1200" spc="-50" baseline="0">
          <a:solidFill>
            <a:schemeClr val="tx1"/>
          </a:solidFill>
          <a:uFill>
            <a:solidFill>
              <a:schemeClr val="accent2"/>
            </a:solidFill>
          </a:u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A4A3A4"/>
          </p15:clr>
        </p15:guide>
        <p15:guide id="2" pos="144" userDrawn="1">
          <p15:clr>
            <a:srgbClr val="A4A3A4"/>
          </p15:clr>
        </p15:guide>
        <p15:guide id="3" pos="7536" userDrawn="1">
          <p15:clr>
            <a:srgbClr val="A4A3A4"/>
          </p15:clr>
        </p15:guide>
        <p15:guide id="4" orient="horz" pos="144" userDrawn="1">
          <p15:clr>
            <a:srgbClr val="A4A3A4"/>
          </p15:clr>
        </p15:guide>
        <p15:guide id="12" pos="2472" userDrawn="1">
          <p15:clr>
            <a:srgbClr val="A4A3A4"/>
          </p15:clr>
        </p15:guide>
        <p15:guide id="13" pos="2664" userDrawn="1">
          <p15:clr>
            <a:srgbClr val="A4A3A4"/>
          </p15:clr>
        </p15:guide>
        <p15:guide id="20" pos="4992" userDrawn="1">
          <p15:clr>
            <a:srgbClr val="A4A3A4"/>
          </p15:clr>
        </p15:guide>
        <p15:guide id="21" pos="5184" userDrawn="1">
          <p15:clr>
            <a:srgbClr val="A4A3A4"/>
          </p15:clr>
        </p15:guide>
        <p15:guide id="22" orient="horz" pos="3888"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35145"/>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25625"/>
            <a:ext cx="11734800" cy="4351338"/>
          </a:xfrm>
          <a:prstGeom prst="rect">
            <a:avLst/>
          </a:prstGeom>
        </p:spPr>
        <p:txBody>
          <a:bodyPr vert="horz" lIns="0" tIns="0" rIns="0" bIns="0" rtlCol="0">
            <a:normAutofit/>
          </a:bodyPr>
          <a:lstStyle/>
          <a:p>
            <a:pPr lvl="0"/>
            <a:r>
              <a:rPr lang="en-US" dirty="0"/>
              <a:t>Body 1</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b="1">
                <a:solidFill>
                  <a:schemeClr val="tx1">
                    <a:alpha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60187287-E200-DC43-A552-84DC18983796}" type="datetime4">
              <a:rPr lang="en-US" smtClean="0"/>
              <a:pPr/>
              <a:t>May 15, 2024</a:t>
            </a:fld>
            <a:endParaRPr lang="en-US" dirty="0"/>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b="1">
                <a:solidFill>
                  <a:schemeClr val="tx1">
                    <a:alpha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b="1">
                <a:solidFill>
                  <a:schemeClr val="tx1">
                    <a:alpha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tx1">
                    <a:alpha val="50000"/>
                  </a:schemeClr>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EB1987F5-159B-70EB-B7F6-E035BD77FA30}"/>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575611" y="6282417"/>
            <a:ext cx="365760" cy="365760"/>
          </a:xfrm>
          <a:prstGeom prst="rect">
            <a:avLst/>
          </a:prstGeom>
        </p:spPr>
      </p:pic>
    </p:spTree>
    <p:extLst>
      <p:ext uri="{BB962C8B-B14F-4D97-AF65-F5344CB8AC3E}">
        <p14:creationId xmlns:p14="http://schemas.microsoft.com/office/powerpoint/2010/main" val="3821433758"/>
      </p:ext>
    </p:extLst>
  </p:cSld>
  <p:clrMap bg1="lt1" tx1="dk1" bg2="lt2" tx2="dk2" accent1="accent1" accent2="accent2" accent3="accent3" accent4="accent4" accent5="accent5" accent6="accent6" hlink="hlink" folHlink="folHlink"/>
  <p:sldLayoutIdLst>
    <p:sldLayoutId id="2147483830" r:id="rId1"/>
    <p:sldLayoutId id="2147483833" r:id="rId2"/>
    <p:sldLayoutId id="2147483831" r:id="rId3"/>
    <p:sldLayoutId id="2147483832" r:id="rId4"/>
  </p:sldLayoutIdLst>
  <p:hf hdr="0"/>
  <p:txStyles>
    <p:titleStyle>
      <a:lvl1pPr algn="l" defTabSz="914400" rtl="0" eaLnBrk="1" latinLnBrk="0" hangingPunct="1">
        <a:lnSpc>
          <a:spcPts val="5000"/>
        </a:lnSpc>
        <a:spcBef>
          <a:spcPct val="0"/>
        </a:spcBef>
        <a:buNone/>
        <a:defRPr sz="50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A4A3A4"/>
          </p15:clr>
        </p15:guide>
        <p15:guide id="2" pos="144">
          <p15:clr>
            <a:srgbClr val="A4A3A4"/>
          </p15:clr>
        </p15:guide>
        <p15:guide id="3" pos="7536">
          <p15:clr>
            <a:srgbClr val="A4A3A4"/>
          </p15:clr>
        </p15:guide>
        <p15:guide id="4" orient="horz" pos="144">
          <p15:clr>
            <a:srgbClr val="A4A3A4"/>
          </p15:clr>
        </p15:guide>
        <p15:guide id="12" pos="2472">
          <p15:clr>
            <a:srgbClr val="A4A3A4"/>
          </p15:clr>
        </p15:guide>
        <p15:guide id="13" pos="2664">
          <p15:clr>
            <a:srgbClr val="A4A3A4"/>
          </p15:clr>
        </p15:guide>
        <p15:guide id="20" pos="4992">
          <p15:clr>
            <a:srgbClr val="A4A3A4"/>
          </p15:clr>
        </p15:guide>
        <p15:guide id="21" pos="5184">
          <p15:clr>
            <a:srgbClr val="A4A3A4"/>
          </p15:clr>
        </p15:guide>
        <p15:guide id="22" orient="horz" pos="3888">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35145"/>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25625"/>
            <a:ext cx="11734800" cy="4351338"/>
          </a:xfrm>
          <a:prstGeom prst="rect">
            <a:avLst/>
          </a:prstGeom>
        </p:spPr>
        <p:txBody>
          <a:bodyPr vert="horz" lIns="0" tIns="0" rIns="0" bIns="0" rtlCol="0">
            <a:normAutofit/>
          </a:bodyPr>
          <a:lstStyle/>
          <a:p>
            <a:pPr lvl="0"/>
            <a:r>
              <a:rPr lang="en-US" dirty="0"/>
              <a:t>Body 1</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b="1">
                <a:solidFill>
                  <a:srgbClr val="C7C9CA"/>
                </a:solidFill>
                <a:latin typeface="Verdana" panose="020B0604030504040204" pitchFamily="34" charset="0"/>
                <a:ea typeface="Verdana" panose="020B0604030504040204" pitchFamily="34" charset="0"/>
                <a:cs typeface="Verdana" panose="020B0604030504040204" pitchFamily="34" charset="0"/>
              </a:defRPr>
            </a:lvl1pPr>
          </a:lstStyle>
          <a:p>
            <a:fld id="{1B421EEA-9960-8B49-A5D5-D2B00D9CA0AE}" type="datetime4">
              <a:rPr lang="en-US" smtClean="0"/>
              <a:pPr/>
              <a:t>May 15, 2024</a:t>
            </a:fld>
            <a:endParaRPr lang="en-US" dirty="0"/>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a:solidFill>
                  <a:srgbClr val="C7C9CA"/>
                </a:solidFill>
                <a:latin typeface="+mj-lt"/>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a:solidFill>
                  <a:srgbClr val="C7C9CA"/>
                </a:solidFill>
                <a:latin typeface="+mj-lt"/>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rgbClr val="C7C9CA"/>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65" name="Picture 64" descr="A black background with a black square&#10;&#10;Description automatically generated">
            <a:extLst>
              <a:ext uri="{FF2B5EF4-FFF2-40B4-BE49-F238E27FC236}">
                <a16:creationId xmlns:a16="http://schemas.microsoft.com/office/drawing/2014/main" id="{667ED66D-D5B9-80FF-CBD7-EEA3268A70F8}"/>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575611" y="6345042"/>
            <a:ext cx="365125" cy="365125"/>
          </a:xfrm>
          <a:prstGeom prst="rect">
            <a:avLst/>
          </a:prstGeom>
        </p:spPr>
      </p:pic>
    </p:spTree>
    <p:extLst>
      <p:ext uri="{BB962C8B-B14F-4D97-AF65-F5344CB8AC3E}">
        <p14:creationId xmlns:p14="http://schemas.microsoft.com/office/powerpoint/2010/main" val="2600635904"/>
      </p:ext>
    </p:extLst>
  </p:cSld>
  <p:clrMap bg1="lt1" tx1="dk1" bg2="lt2" tx2="dk2" accent1="accent1" accent2="accent2" accent3="accent3" accent4="accent4" accent5="accent5" accent6="accent6" hlink="hlink" folHlink="folHlink"/>
  <p:sldLayoutIdLst>
    <p:sldLayoutId id="2147483754" r:id="rId1"/>
    <p:sldLayoutId id="2147483671" r:id="rId2"/>
    <p:sldLayoutId id="2147483784" r:id="rId3"/>
    <p:sldLayoutId id="2147483785" r:id="rId4"/>
  </p:sldLayoutIdLst>
  <p:hf hdr="0"/>
  <p:txStyles>
    <p:titleStyle>
      <a:lvl1pPr algn="l" defTabSz="914400" rtl="0" eaLnBrk="1" latinLnBrk="0" hangingPunct="1">
        <a:lnSpc>
          <a:spcPts val="5000"/>
        </a:lnSpc>
        <a:spcBef>
          <a:spcPct val="0"/>
        </a:spcBef>
        <a:buNone/>
        <a:defRPr sz="50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A4A3A4"/>
          </p15:clr>
        </p15:guide>
        <p15:guide id="2" pos="144" userDrawn="1">
          <p15:clr>
            <a:srgbClr val="A4A3A4"/>
          </p15:clr>
        </p15:guide>
        <p15:guide id="3" pos="7536" userDrawn="1">
          <p15:clr>
            <a:srgbClr val="A4A3A4"/>
          </p15:clr>
        </p15:guide>
        <p15:guide id="4" orient="horz" pos="144" userDrawn="1">
          <p15:clr>
            <a:srgbClr val="A4A3A4"/>
          </p15:clr>
        </p15:guide>
        <p15:guide id="12" pos="2472" userDrawn="1">
          <p15:clr>
            <a:srgbClr val="A4A3A4"/>
          </p15:clr>
        </p15:guide>
        <p15:guide id="13" pos="2664" userDrawn="1">
          <p15:clr>
            <a:srgbClr val="A4A3A4"/>
          </p15:clr>
        </p15:guide>
        <p15:guide id="20" pos="4992" userDrawn="1">
          <p15:clr>
            <a:srgbClr val="A4A3A4"/>
          </p15:clr>
        </p15:guide>
        <p15:guide id="21" pos="5184" userDrawn="1">
          <p15:clr>
            <a:srgbClr val="A4A3A4"/>
          </p15:clr>
        </p15:guide>
        <p15:guide id="22" orient="horz" pos="3888" userDrawn="1">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401B5486-DDFE-2B7C-36E7-5E5680409C88}"/>
              </a:ext>
            </a:extLst>
          </p:cNvPr>
          <p:cNvSpPr txBox="1"/>
          <p:nvPr userDrawn="1"/>
        </p:nvSpPr>
        <p:spPr>
          <a:xfrm>
            <a:off x="228599" y="6400800"/>
            <a:ext cx="3123987" cy="246741"/>
          </a:xfrm>
          <a:prstGeom prst="rect">
            <a:avLst/>
          </a:prstGeom>
          <a:noFill/>
        </p:spPr>
        <p:txBody>
          <a:bodyPr wrap="square" lIns="0" tIns="0" rIns="0" bIns="0" rtlCol="0">
            <a:noAutofit/>
          </a:bodyPr>
          <a:lstStyle/>
          <a:p>
            <a:pPr algn="l"/>
            <a:r>
              <a:rPr lang="en-US" sz="1000" b="1" i="0" dirty="0">
                <a:solidFill>
                  <a:schemeClr val="bg1"/>
                </a:solidFill>
                <a:latin typeface="Verdana" panose="020B0604030504040204" pitchFamily="34" charset="0"/>
                <a:ea typeface="Verdana" panose="020B0604030504040204" pitchFamily="34" charset="0"/>
                <a:cs typeface="Verdana" panose="020B0604030504040204" pitchFamily="34" charset="0"/>
              </a:rPr>
              <a:t>Copper Labs © 2023 • Confidential</a:t>
            </a:r>
          </a:p>
        </p:txBody>
      </p:sp>
      <p:pic>
        <p:nvPicPr>
          <p:cNvPr id="52" name="Picture 51" descr="A white text on a black background&#10;&#10;Description automatically generated">
            <a:extLst>
              <a:ext uri="{FF2B5EF4-FFF2-40B4-BE49-F238E27FC236}">
                <a16:creationId xmlns:a16="http://schemas.microsoft.com/office/drawing/2014/main" id="{D9995AEE-951E-659F-19ED-7D5AD7476F51}"/>
              </a:ext>
            </a:extLst>
          </p:cNvPr>
          <p:cNvPicPr>
            <a:picLocks noChangeAspect="1"/>
          </p:cNvPicPr>
          <p:nvPr userDrawn="1"/>
        </p:nvPicPr>
        <p:blipFill>
          <a:blip r:embed="rId8"/>
          <a:stretch>
            <a:fillRect/>
          </a:stretch>
        </p:blipFill>
        <p:spPr>
          <a:xfrm>
            <a:off x="228599" y="2994621"/>
            <a:ext cx="3619826" cy="868758"/>
          </a:xfrm>
          <a:prstGeom prst="rect">
            <a:avLst/>
          </a:prstGeom>
        </p:spPr>
      </p:pic>
      <p:cxnSp>
        <p:nvCxnSpPr>
          <p:cNvPr id="53" name="Straight Connector 52">
            <a:extLst>
              <a:ext uri="{FF2B5EF4-FFF2-40B4-BE49-F238E27FC236}">
                <a16:creationId xmlns:a16="http://schemas.microsoft.com/office/drawing/2014/main" id="{1CAB12FF-91E8-01ED-3081-6443DADC08B4}"/>
              </a:ext>
            </a:extLst>
          </p:cNvPr>
          <p:cNvCxnSpPr>
            <a:cxnSpLocks/>
          </p:cNvCxnSpPr>
          <p:nvPr userDrawn="1"/>
        </p:nvCxnSpPr>
        <p:spPr>
          <a:xfrm flipH="1">
            <a:off x="228600" y="6172200"/>
            <a:ext cx="11734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872DFC1-5C02-C21F-26E2-E20B7B663B39}"/>
              </a:ext>
            </a:extLst>
          </p:cNvPr>
          <p:cNvSpPr txBox="1"/>
          <p:nvPr userDrawn="1"/>
        </p:nvSpPr>
        <p:spPr>
          <a:xfrm>
            <a:off x="228601" y="5594092"/>
            <a:ext cx="7696200" cy="369332"/>
          </a:xfrm>
          <a:prstGeom prst="rect">
            <a:avLst/>
          </a:prstGeom>
          <a:noFill/>
        </p:spPr>
        <p:txBody>
          <a:bodyPr wrap="square" lIns="0" tIns="0" rIns="0" bIns="0" rtlCol="0">
            <a:spAutoFit/>
          </a:bodyPr>
          <a:lstStyle/>
          <a:p>
            <a:r>
              <a:rPr lang="en-US" sz="2400" dirty="0">
                <a:solidFill>
                  <a:schemeClr val="bg1"/>
                </a:solidFill>
                <a:latin typeface="+mj-lt"/>
              </a:rPr>
              <a:t>PowerPoint Theme User Manual</a:t>
            </a:r>
          </a:p>
        </p:txBody>
      </p:sp>
    </p:spTree>
    <p:extLst>
      <p:ext uri="{BB962C8B-B14F-4D97-AF65-F5344CB8AC3E}">
        <p14:creationId xmlns:p14="http://schemas.microsoft.com/office/powerpoint/2010/main" val="3829913205"/>
      </p:ext>
    </p:extLst>
  </p:cSld>
  <p:clrMap bg1="lt1" tx1="dk1" bg2="lt2" tx2="dk2" accent1="accent1" accent2="accent2" accent3="accent3" accent4="accent4" accent5="accent5" accent6="accent6" hlink="hlink" folHlink="folHlink"/>
  <p:sldLayoutIdLst>
    <p:sldLayoutId id="2147483812" r:id="rId1"/>
    <p:sldLayoutId id="2147483799" r:id="rId2"/>
    <p:sldLayoutId id="2147483800" r:id="rId3"/>
    <p:sldLayoutId id="2147483802" r:id="rId4"/>
    <p:sldLayoutId id="2147483801" r:id="rId5"/>
    <p:sldLayoutId id="2147483803" r:id="rId6"/>
  </p:sldLayoutIdLst>
  <p:hf hdr="0"/>
  <p:txStyles>
    <p:titleStyle>
      <a:lvl1pPr algn="l" defTabSz="914400" rtl="0" eaLnBrk="1" latinLnBrk="0" hangingPunct="1">
        <a:lnSpc>
          <a:spcPts val="5000"/>
        </a:lnSpc>
        <a:spcBef>
          <a:spcPct val="0"/>
        </a:spcBef>
        <a:buNone/>
        <a:defRPr sz="5000"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800" kern="1200" spc="-20" baseline="0">
          <a:solidFill>
            <a:schemeClr val="tx1"/>
          </a:solidFill>
          <a:latin typeface="+mj-lt"/>
          <a:ea typeface="+mn-ea"/>
          <a:cs typeface="+mn-cs"/>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400" kern="1200">
          <a:solidFill>
            <a:schemeClr val="tx1"/>
          </a:solidFill>
          <a:latin typeface="+mj-lt"/>
          <a:ea typeface="+mn-ea"/>
          <a:cs typeface="+mn-cs"/>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kern="1200">
          <a:solidFill>
            <a:schemeClr val="tx1"/>
          </a:solidFill>
          <a:latin typeface="+mj-lt"/>
          <a:ea typeface="+mn-ea"/>
          <a:cs typeface="+mn-cs"/>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j-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2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0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A4A3A4"/>
          </p15:clr>
        </p15:guide>
        <p15:guide id="2" pos="144">
          <p15:clr>
            <a:srgbClr val="A4A3A4"/>
          </p15:clr>
        </p15:guide>
        <p15:guide id="3" pos="7536">
          <p15:clr>
            <a:srgbClr val="A4A3A4"/>
          </p15:clr>
        </p15:guide>
        <p15:guide id="4" orient="horz" pos="144">
          <p15:clr>
            <a:srgbClr val="A4A3A4"/>
          </p15:clr>
        </p15:guide>
        <p15:guide id="12" pos="2424" userDrawn="1">
          <p15:clr>
            <a:srgbClr val="A4A3A4"/>
          </p15:clr>
        </p15:guide>
        <p15:guide id="13" pos="2664">
          <p15:clr>
            <a:srgbClr val="A4A3A4"/>
          </p15:clr>
        </p15:guide>
        <p15:guide id="20" pos="4992">
          <p15:clr>
            <a:srgbClr val="A4A3A4"/>
          </p15:clr>
        </p15:guide>
        <p15:guide id="21" pos="5184">
          <p15:clr>
            <a:srgbClr val="A4A3A4"/>
          </p15:clr>
        </p15:guide>
        <p15:guide id="22" orient="horz" pos="3888">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451DC-C67E-2C73-A16F-6F839122113D}"/>
              </a:ext>
            </a:extLst>
          </p:cNvPr>
          <p:cNvSpPr>
            <a:spLocks noGrp="1"/>
          </p:cNvSpPr>
          <p:nvPr>
            <p:ph type="title"/>
          </p:nvPr>
        </p:nvSpPr>
        <p:spPr>
          <a:xfrm>
            <a:off x="228600" y="235145"/>
            <a:ext cx="11733555" cy="1325563"/>
          </a:xfrm>
          <a:prstGeom prst="rect">
            <a:avLst/>
          </a:prstGeom>
        </p:spPr>
        <p:txBody>
          <a:bodyPr vert="horz" lIns="0" tIns="0" rIns="0" bIns="0" rtlCol="0" anchor="t" anchorCtr="0">
            <a:normAutofit/>
          </a:bodyPr>
          <a:lstStyle/>
          <a:p>
            <a:r>
              <a:rPr lang="en-US" dirty="0"/>
              <a:t>Primary Headline</a:t>
            </a:r>
          </a:p>
        </p:txBody>
      </p:sp>
      <p:sp>
        <p:nvSpPr>
          <p:cNvPr id="3" name="Text Placeholder 2">
            <a:extLst>
              <a:ext uri="{FF2B5EF4-FFF2-40B4-BE49-F238E27FC236}">
                <a16:creationId xmlns:a16="http://schemas.microsoft.com/office/drawing/2014/main" id="{A84D67C1-9EFB-F2FF-4EFA-60622E4A8796}"/>
              </a:ext>
            </a:extLst>
          </p:cNvPr>
          <p:cNvSpPr>
            <a:spLocks noGrp="1"/>
          </p:cNvSpPr>
          <p:nvPr>
            <p:ph type="body" idx="1"/>
          </p:nvPr>
        </p:nvSpPr>
        <p:spPr>
          <a:xfrm>
            <a:off x="228600" y="1825625"/>
            <a:ext cx="11734800" cy="4351338"/>
          </a:xfrm>
          <a:prstGeom prst="rect">
            <a:avLst/>
          </a:prstGeom>
        </p:spPr>
        <p:txBody>
          <a:bodyPr vert="horz" lIns="0" tIns="0" rIns="0" bIns="0" rtlCol="0">
            <a:normAutofit/>
          </a:bodyPr>
          <a:lstStyle/>
          <a:p>
            <a:pPr lvl="0"/>
            <a:r>
              <a:rPr lang="en-US" dirty="0"/>
              <a:t>Body 1</a:t>
            </a:r>
          </a:p>
          <a:p>
            <a:pPr lvl="1"/>
            <a:r>
              <a:rPr lang="en-US" dirty="0"/>
              <a:t>Body 2</a:t>
            </a:r>
          </a:p>
          <a:p>
            <a:pPr lvl="2"/>
            <a:r>
              <a:rPr lang="en-US" dirty="0"/>
              <a:t>Body 3</a:t>
            </a:r>
          </a:p>
          <a:p>
            <a:pPr lvl="3"/>
            <a:r>
              <a:rPr lang="en-US" dirty="0"/>
              <a:t>Body 4</a:t>
            </a:r>
          </a:p>
          <a:p>
            <a:pPr lvl="4"/>
            <a:r>
              <a:rPr lang="en-US" dirty="0"/>
              <a:t>Body 5</a:t>
            </a:r>
          </a:p>
          <a:p>
            <a:pPr lvl="5"/>
            <a:r>
              <a:rPr lang="en-US" dirty="0"/>
              <a:t>CAPTION</a:t>
            </a:r>
          </a:p>
        </p:txBody>
      </p:sp>
      <p:sp>
        <p:nvSpPr>
          <p:cNvPr id="4" name="Date Placeholder 3">
            <a:extLst>
              <a:ext uri="{FF2B5EF4-FFF2-40B4-BE49-F238E27FC236}">
                <a16:creationId xmlns:a16="http://schemas.microsoft.com/office/drawing/2014/main" id="{63F86166-AC26-6107-8802-3368D9041563}"/>
              </a:ext>
            </a:extLst>
          </p:cNvPr>
          <p:cNvSpPr>
            <a:spLocks noGrp="1"/>
          </p:cNvSpPr>
          <p:nvPr>
            <p:ph type="dt" sz="half" idx="2"/>
          </p:nvPr>
        </p:nvSpPr>
        <p:spPr>
          <a:xfrm>
            <a:off x="228600" y="6400801"/>
            <a:ext cx="1700784" cy="246741"/>
          </a:xfrm>
          <a:prstGeom prst="rect">
            <a:avLst/>
          </a:prstGeom>
        </p:spPr>
        <p:txBody>
          <a:bodyPr vert="horz" lIns="0" tIns="45720" rIns="0" bIns="45720" rtlCol="0" anchor="ctr"/>
          <a:lstStyle>
            <a:lvl1pPr algn="l">
              <a:defRPr sz="1000" b="1">
                <a:solidFill>
                  <a:schemeClr val="tx1">
                    <a:alpha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60187287-E200-DC43-A552-84DC18983796}" type="datetime4">
              <a:rPr lang="en-US" smtClean="0"/>
              <a:pPr/>
              <a:t>May 15, 2024</a:t>
            </a:fld>
            <a:endParaRPr lang="en-US" dirty="0"/>
          </a:p>
        </p:txBody>
      </p:sp>
      <p:sp>
        <p:nvSpPr>
          <p:cNvPr id="5" name="Footer Placeholder 4">
            <a:extLst>
              <a:ext uri="{FF2B5EF4-FFF2-40B4-BE49-F238E27FC236}">
                <a16:creationId xmlns:a16="http://schemas.microsoft.com/office/drawing/2014/main" id="{1123CBFC-01AB-8B9F-0579-D4124F08F853}"/>
              </a:ext>
            </a:extLst>
          </p:cNvPr>
          <p:cNvSpPr>
            <a:spLocks noGrp="1"/>
          </p:cNvSpPr>
          <p:nvPr>
            <p:ph type="ftr" sz="quarter" idx="3"/>
          </p:nvPr>
        </p:nvSpPr>
        <p:spPr>
          <a:xfrm>
            <a:off x="4229100" y="6400800"/>
            <a:ext cx="2402288" cy="246741"/>
          </a:xfrm>
          <a:prstGeom prst="rect">
            <a:avLst/>
          </a:prstGeom>
        </p:spPr>
        <p:txBody>
          <a:bodyPr vert="horz" lIns="0" tIns="45720" rIns="0" bIns="45720" rtlCol="0" anchor="ctr"/>
          <a:lstStyle>
            <a:lvl1pPr algn="l">
              <a:defRPr sz="1000">
                <a:solidFill>
                  <a:schemeClr val="tx1">
                    <a:alpha val="5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35BD2A05-0584-0EB9-27E6-DE345A704AE7}"/>
              </a:ext>
            </a:extLst>
          </p:cNvPr>
          <p:cNvSpPr>
            <a:spLocks noGrp="1"/>
          </p:cNvSpPr>
          <p:nvPr>
            <p:ph type="sldNum" sz="quarter" idx="4"/>
          </p:nvPr>
        </p:nvSpPr>
        <p:spPr>
          <a:xfrm>
            <a:off x="6957390" y="6400799"/>
            <a:ext cx="967409" cy="246888"/>
          </a:xfrm>
          <a:prstGeom prst="rect">
            <a:avLst/>
          </a:prstGeom>
        </p:spPr>
        <p:txBody>
          <a:bodyPr vert="horz" lIns="0" tIns="0" rIns="0" bIns="0" rtlCol="0" anchor="ctr"/>
          <a:lstStyle>
            <a:lvl1pPr algn="r">
              <a:defRPr sz="1000">
                <a:solidFill>
                  <a:schemeClr val="tx1">
                    <a:alpha val="50000"/>
                  </a:schemeClr>
                </a:solidFill>
                <a:latin typeface="+mj-lt"/>
              </a:defRPr>
            </a:lvl1pPr>
          </a:lstStyle>
          <a:p>
            <a:fld id="{70485D3D-2785-A54B-8178-98E2341B432F}" type="slidenum">
              <a:rPr lang="en-US" smtClean="0"/>
              <a:pPr/>
              <a:t>‹#›</a:t>
            </a:fld>
            <a:endParaRPr lang="en-US" dirty="0"/>
          </a:p>
        </p:txBody>
      </p:sp>
      <p:sp>
        <p:nvSpPr>
          <p:cNvPr id="64" name="TextBox 63">
            <a:extLst>
              <a:ext uri="{FF2B5EF4-FFF2-40B4-BE49-F238E27FC236}">
                <a16:creationId xmlns:a16="http://schemas.microsoft.com/office/drawing/2014/main" id="{CDE2F0AE-68B7-CDD7-E094-09E31558F176}"/>
              </a:ext>
            </a:extLst>
          </p:cNvPr>
          <p:cNvSpPr txBox="1"/>
          <p:nvPr userDrawn="1"/>
        </p:nvSpPr>
        <p:spPr>
          <a:xfrm>
            <a:off x="8267699" y="6400800"/>
            <a:ext cx="3123987" cy="246741"/>
          </a:xfrm>
          <a:prstGeom prst="rect">
            <a:avLst/>
          </a:prstGeom>
          <a:noFill/>
        </p:spPr>
        <p:txBody>
          <a:bodyPr wrap="square" lIns="0" tIns="0" rIns="0" bIns="0" rtlCol="0" anchor="ctr" anchorCtr="0">
            <a:noAutofit/>
          </a:bodyPr>
          <a:lstStyle/>
          <a:p>
            <a:pPr algn="r"/>
            <a:r>
              <a:rPr lang="en-US" sz="1000" b="1" i="0" dirty="0">
                <a:solidFill>
                  <a:schemeClr val="tx1">
                    <a:alpha val="50000"/>
                  </a:schemeClr>
                </a:solidFill>
                <a:latin typeface="Verdana" panose="020B0604030504040204" pitchFamily="34" charset="0"/>
                <a:ea typeface="Verdana" panose="020B0604030504040204" pitchFamily="34" charset="0"/>
                <a:cs typeface="Verdana" panose="020B0604030504040204" pitchFamily="34" charset="0"/>
              </a:rPr>
              <a:t>Copper Labs © 2024 • Confidential</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EB1987F5-159B-70EB-B7F6-E035BD77FA30}"/>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575611" y="6282417"/>
            <a:ext cx="365760" cy="365760"/>
          </a:xfrm>
          <a:prstGeom prst="rect">
            <a:avLst/>
          </a:prstGeom>
        </p:spPr>
      </p:pic>
    </p:spTree>
    <p:extLst>
      <p:ext uri="{BB962C8B-B14F-4D97-AF65-F5344CB8AC3E}">
        <p14:creationId xmlns:p14="http://schemas.microsoft.com/office/powerpoint/2010/main" val="328471664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Lst>
  <p:hf hdr="0"/>
  <p:txStyles>
    <p:titleStyle>
      <a:lvl1pPr algn="l" defTabSz="914400" rtl="0" eaLnBrk="1" latinLnBrk="0" hangingPunct="1">
        <a:lnSpc>
          <a:spcPts val="5000"/>
        </a:lnSpc>
        <a:spcBef>
          <a:spcPct val="0"/>
        </a:spcBef>
        <a:buNone/>
        <a:defRPr sz="50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A4A3A4"/>
          </p15:clr>
        </p15:guide>
        <p15:guide id="2" pos="144">
          <p15:clr>
            <a:srgbClr val="A4A3A4"/>
          </p15:clr>
        </p15:guide>
        <p15:guide id="3" pos="7536">
          <p15:clr>
            <a:srgbClr val="A4A3A4"/>
          </p15:clr>
        </p15:guide>
        <p15:guide id="4" orient="horz" pos="144">
          <p15:clr>
            <a:srgbClr val="A4A3A4"/>
          </p15:clr>
        </p15:guide>
        <p15:guide id="12" pos="2472">
          <p15:clr>
            <a:srgbClr val="A4A3A4"/>
          </p15:clr>
        </p15:guide>
        <p15:guide id="13" pos="2664">
          <p15:clr>
            <a:srgbClr val="A4A3A4"/>
          </p15:clr>
        </p15:guide>
        <p15:guide id="20" pos="4992">
          <p15:clr>
            <a:srgbClr val="A4A3A4"/>
          </p15:clr>
        </p15:guide>
        <p15:guide id="21" pos="5184">
          <p15:clr>
            <a:srgbClr val="A4A3A4"/>
          </p15:clr>
        </p15:guide>
        <p15:guide id="22" orient="horz" pos="3888">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tif"/><Relationship Id="rId2" Type="http://schemas.openxmlformats.org/officeDocument/2006/relationships/image" Target="../media/image33.png"/><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hyperlink" Target="https://usea.org/event/usea-power-sector-podcast-episode-31-former-ferc-commissioner-nora-mead-brownell"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AF71753-96A5-DAAB-0C8E-F8E75748FB1E}"/>
              </a:ext>
            </a:extLst>
          </p:cNvPr>
          <p:cNvSpPr>
            <a:spLocks noGrp="1"/>
          </p:cNvSpPr>
          <p:nvPr>
            <p:ph type="dt" sz="half" idx="10"/>
          </p:nvPr>
        </p:nvSpPr>
        <p:spPr/>
        <p:txBody>
          <a:bodyPr/>
          <a:lstStyle/>
          <a:p>
            <a:fld id="{BFA57154-3F7A-8843-A995-E73386520F42}" type="datetime4">
              <a:rPr lang="en-US" smtClean="0"/>
              <a:t>May 15, 2024</a:t>
            </a:fld>
            <a:endParaRPr lang="en-US" dirty="0"/>
          </a:p>
        </p:txBody>
      </p:sp>
      <p:sp>
        <p:nvSpPr>
          <p:cNvPr id="12" name="Title 11">
            <a:extLst>
              <a:ext uri="{FF2B5EF4-FFF2-40B4-BE49-F238E27FC236}">
                <a16:creationId xmlns:a16="http://schemas.microsoft.com/office/drawing/2014/main" id="{F719C6E1-3D4B-FCE6-0445-F76E991DCE03}"/>
              </a:ext>
            </a:extLst>
          </p:cNvPr>
          <p:cNvSpPr>
            <a:spLocks noGrp="1"/>
          </p:cNvSpPr>
          <p:nvPr>
            <p:ph type="title"/>
          </p:nvPr>
        </p:nvSpPr>
        <p:spPr>
          <a:xfrm>
            <a:off x="228600" y="2945193"/>
            <a:ext cx="10252710" cy="1298336"/>
          </a:xfrm>
        </p:spPr>
        <p:txBody>
          <a:bodyPr/>
          <a:lstStyle/>
          <a:p>
            <a:r>
              <a:rPr lang="en-US" dirty="0"/>
              <a:t>Emerging Opportunities for Managing Water Energy Use</a:t>
            </a:r>
          </a:p>
        </p:txBody>
      </p:sp>
      <p:sp>
        <p:nvSpPr>
          <p:cNvPr id="7" name="Slide Number Placeholder 6">
            <a:extLst>
              <a:ext uri="{FF2B5EF4-FFF2-40B4-BE49-F238E27FC236}">
                <a16:creationId xmlns:a16="http://schemas.microsoft.com/office/drawing/2014/main" id="{F675994D-D232-AD73-5508-D4EF354F4FAD}"/>
              </a:ext>
            </a:extLst>
          </p:cNvPr>
          <p:cNvSpPr>
            <a:spLocks noGrp="1"/>
          </p:cNvSpPr>
          <p:nvPr>
            <p:ph type="sldNum" sz="quarter" idx="4294967295"/>
          </p:nvPr>
        </p:nvSpPr>
        <p:spPr>
          <a:xfrm>
            <a:off x="11225213" y="6400800"/>
            <a:ext cx="966787" cy="247650"/>
          </a:xfrm>
        </p:spPr>
        <p:txBody>
          <a:bodyPr/>
          <a:lstStyle/>
          <a:p>
            <a:fld id="{70485D3D-2785-A54B-8178-98E2341B432F}" type="slidenum">
              <a:rPr lang="en-US" smtClean="0"/>
              <a:t>1</a:t>
            </a:fld>
            <a:endParaRPr lang="en-US" dirty="0"/>
          </a:p>
        </p:txBody>
      </p:sp>
    </p:spTree>
    <p:extLst>
      <p:ext uri="{BB962C8B-B14F-4D97-AF65-F5344CB8AC3E}">
        <p14:creationId xmlns:p14="http://schemas.microsoft.com/office/powerpoint/2010/main" val="1038161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235145"/>
            <a:ext cx="11076709" cy="1325563"/>
          </a:xfrm>
        </p:spPr>
        <p:txBody>
          <a:bodyPr/>
          <a:lstStyle/>
          <a:p>
            <a:pPr>
              <a:defRPr>
                <a:latin typeface="Helvetica"/>
                <a:ea typeface="Helvetica"/>
                <a:cs typeface="Helvetica"/>
                <a:sym typeface="Helvetica"/>
              </a:defRPr>
            </a:pPr>
            <a:r>
              <a:rPr lang="en-US" sz="4000" b="1" dirty="0">
                <a:latin typeface="Verdana" panose="020B0604030504040204" pitchFamily="34" charset="0"/>
                <a:ea typeface="Verdana" panose="020B0604030504040204" pitchFamily="34" charset="0"/>
                <a:cs typeface="Verdana" panose="020B0604030504040204" pitchFamily="34" charset="0"/>
              </a:rPr>
              <a:t>Copper’s utility portal helps utilities understand usage and manage demand</a:t>
            </a:r>
            <a:br>
              <a:rPr lang="en-US" sz="4000" b="1" dirty="0">
                <a:latin typeface="Verdana" panose="020B0604030504040204" pitchFamily="34" charset="0"/>
                <a:ea typeface="Verdana" panose="020B0604030504040204" pitchFamily="34" charset="0"/>
                <a:cs typeface="Verdana" panose="020B0604030504040204" pitchFamily="34" charset="0"/>
              </a:rPr>
            </a:br>
            <a:endParaRPr lang="en-US" sz="4000" b="1"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9B63592A-535E-74D7-A96A-3D952CDAFCC5}"/>
              </a:ext>
            </a:extLst>
          </p:cNvPr>
          <p:cNvPicPr>
            <a:picLocks noChangeAspect="1"/>
          </p:cNvPicPr>
          <p:nvPr/>
        </p:nvPicPr>
        <p:blipFill>
          <a:blip r:embed="rId2"/>
          <a:stretch>
            <a:fillRect/>
          </a:stretch>
        </p:blipFill>
        <p:spPr>
          <a:xfrm>
            <a:off x="1665101" y="1669291"/>
            <a:ext cx="8861798" cy="4667324"/>
          </a:xfrm>
          <a:prstGeom prst="rect">
            <a:avLst/>
          </a:prstGeom>
          <a:ln>
            <a:solidFill>
              <a:srgbClr val="C7C9C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845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235145"/>
            <a:ext cx="11601449" cy="1325563"/>
          </a:xfrm>
        </p:spPr>
        <p:txBody>
          <a:bodyPr/>
          <a:lstStyle/>
          <a:p>
            <a:pPr>
              <a:defRPr>
                <a:latin typeface="Helvetica"/>
                <a:ea typeface="Helvetica"/>
                <a:cs typeface="Helvetica"/>
                <a:sym typeface="Helvetica"/>
              </a:defRPr>
            </a:pPr>
            <a:r>
              <a:rPr lang="en-US" sz="4000" b="1" dirty="0">
                <a:latin typeface="Verdana" panose="020B0604030504040204" pitchFamily="34" charset="0"/>
                <a:ea typeface="Verdana" panose="020B0604030504040204" pitchFamily="34" charset="0"/>
                <a:cs typeface="Verdana" panose="020B0604030504040204" pitchFamily="34" charset="0"/>
              </a:rPr>
              <a:t>Copper’s mobile app helps utilities reach the right customers at the right time</a:t>
            </a:r>
            <a:br>
              <a:rPr lang="en-US" sz="4000" b="1" dirty="0">
                <a:latin typeface="Verdana" panose="020B0604030504040204" pitchFamily="34" charset="0"/>
                <a:ea typeface="Verdana" panose="020B0604030504040204" pitchFamily="34" charset="0"/>
                <a:cs typeface="Verdana" panose="020B0604030504040204" pitchFamily="34" charset="0"/>
              </a:rPr>
            </a:br>
            <a:br>
              <a:rPr lang="en-US" sz="4000" b="1" dirty="0">
                <a:latin typeface="Verdana" panose="020B0604030504040204" pitchFamily="34" charset="0"/>
                <a:ea typeface="Verdana" panose="020B0604030504040204" pitchFamily="34" charset="0"/>
                <a:cs typeface="Verdana" panose="020B0604030504040204" pitchFamily="34" charset="0"/>
              </a:rPr>
            </a:br>
            <a:endParaRPr lang="en-US" sz="4000" b="1" dirty="0">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a:extLst>
              <a:ext uri="{FF2B5EF4-FFF2-40B4-BE49-F238E27FC236}">
                <a16:creationId xmlns:a16="http://schemas.microsoft.com/office/drawing/2014/main" id="{8F933F61-FC08-D1EE-C126-67F77F98FE0B}"/>
              </a:ext>
            </a:extLst>
          </p:cNvPr>
          <p:cNvGrpSpPr/>
          <p:nvPr/>
        </p:nvGrpSpPr>
        <p:grpSpPr>
          <a:xfrm>
            <a:off x="5546285" y="2438426"/>
            <a:ext cx="3264045" cy="3264045"/>
            <a:chOff x="0" y="0"/>
            <a:chExt cx="7372030" cy="7372030"/>
          </a:xfrm>
        </p:grpSpPr>
        <p:grpSp>
          <p:nvGrpSpPr>
            <p:cNvPr id="4" name="Group">
              <a:extLst>
                <a:ext uri="{FF2B5EF4-FFF2-40B4-BE49-F238E27FC236}">
                  <a16:creationId xmlns:a16="http://schemas.microsoft.com/office/drawing/2014/main" id="{F75C1698-535F-A406-5F33-6D159996A604}"/>
                </a:ext>
              </a:extLst>
            </p:cNvPr>
            <p:cNvGrpSpPr/>
            <p:nvPr/>
          </p:nvGrpSpPr>
          <p:grpSpPr>
            <a:xfrm>
              <a:off x="0" y="0"/>
              <a:ext cx="7372030" cy="7372030"/>
              <a:chOff x="0" y="0"/>
              <a:chExt cx="7372029" cy="7372029"/>
            </a:xfrm>
          </p:grpSpPr>
          <p:pic>
            <p:nvPicPr>
              <p:cNvPr id="6" name="iphonexspacegrey_portrait.png" descr="iphonexspacegrey_portrait.png">
                <a:extLst>
                  <a:ext uri="{FF2B5EF4-FFF2-40B4-BE49-F238E27FC236}">
                    <a16:creationId xmlns:a16="http://schemas.microsoft.com/office/drawing/2014/main" id="{4506CDDC-2D8E-395F-2E89-42C0082337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372029" cy="7372029"/>
              </a:xfrm>
              <a:prstGeom prst="rect">
                <a:avLst/>
              </a:prstGeom>
              <a:ln w="12700" cap="flat">
                <a:noFill/>
                <a:miter lim="400000"/>
              </a:ln>
              <a:effectLst/>
            </p:spPr>
          </p:pic>
          <p:sp>
            <p:nvSpPr>
              <p:cNvPr id="9" name="Home">
                <a:extLst>
                  <a:ext uri="{FF2B5EF4-FFF2-40B4-BE49-F238E27FC236}">
                    <a16:creationId xmlns:a16="http://schemas.microsoft.com/office/drawing/2014/main" id="{49D1B782-4CE8-C1C5-A10C-80D089243749}"/>
                  </a:ext>
                </a:extLst>
              </p:cNvPr>
              <p:cNvSpPr txBox="1"/>
              <p:nvPr/>
            </p:nvSpPr>
            <p:spPr>
              <a:xfrm>
                <a:off x="3541091" y="1001343"/>
                <a:ext cx="556358" cy="214256"/>
              </a:xfrm>
              <a:prstGeom prst="rect">
                <a:avLst/>
              </a:prstGeom>
              <a:solidFill>
                <a:srgbClr val="272B3E"/>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defRPr sz="1800">
                    <a:solidFill>
                      <a:srgbClr val="FFFFFF"/>
                    </a:solidFill>
                  </a:defRPr>
                </a:lvl1pPr>
              </a:lstStyle>
              <a:p>
                <a:r>
                  <a:rPr sz="400" dirty="0"/>
                  <a:t>Home</a:t>
                </a:r>
                <a:r>
                  <a:rPr sz="900" dirty="0"/>
                  <a:t>    </a:t>
                </a:r>
              </a:p>
            </p:txBody>
          </p:sp>
        </p:grpSp>
        <p:sp>
          <p:nvSpPr>
            <p:cNvPr id="5" name="Your natural gas demand peaked at more than 0.5 ccf/h this morning.">
              <a:extLst>
                <a:ext uri="{FF2B5EF4-FFF2-40B4-BE49-F238E27FC236}">
                  <a16:creationId xmlns:a16="http://schemas.microsoft.com/office/drawing/2014/main" id="{3E601112-50E5-091F-9AAA-C6EE37B70988}"/>
                </a:ext>
              </a:extLst>
            </p:cNvPr>
            <p:cNvSpPr txBox="1"/>
            <p:nvPr/>
          </p:nvSpPr>
          <p:spPr>
            <a:xfrm>
              <a:off x="2618826" y="4119573"/>
              <a:ext cx="2303947" cy="1010234"/>
            </a:xfrm>
            <a:prstGeom prst="rect">
              <a:avLst/>
            </a:prstGeom>
            <a:solidFill>
              <a:srgbClr val="14162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defRPr sz="1100">
                  <a:solidFill>
                    <a:srgbClr val="8A8FAB"/>
                  </a:solidFill>
                </a:defRPr>
              </a:lvl1pPr>
            </a:lstStyle>
            <a:p>
              <a:r>
                <a:rPr sz="300" dirty="0"/>
                <a:t>Your natural gas demand peaked at more than 0.5 </a:t>
              </a:r>
              <a:r>
                <a:rPr sz="300" dirty="0" err="1"/>
                <a:t>ccf</a:t>
              </a:r>
              <a:r>
                <a:rPr sz="300" dirty="0"/>
                <a:t>/h this morning.</a:t>
              </a:r>
            </a:p>
          </p:txBody>
        </p:sp>
      </p:grpSp>
      <p:grpSp>
        <p:nvGrpSpPr>
          <p:cNvPr id="10" name="Group">
            <a:extLst>
              <a:ext uri="{FF2B5EF4-FFF2-40B4-BE49-F238E27FC236}">
                <a16:creationId xmlns:a16="http://schemas.microsoft.com/office/drawing/2014/main" id="{E405A8AC-F518-2EA1-FD09-6ED9C8AE65BD}"/>
              </a:ext>
            </a:extLst>
          </p:cNvPr>
          <p:cNvGrpSpPr/>
          <p:nvPr/>
        </p:nvGrpSpPr>
        <p:grpSpPr>
          <a:xfrm>
            <a:off x="3755771" y="2428090"/>
            <a:ext cx="3264044" cy="3264044"/>
            <a:chOff x="0" y="0"/>
            <a:chExt cx="7372029" cy="7372029"/>
          </a:xfrm>
        </p:grpSpPr>
        <p:pic>
          <p:nvPicPr>
            <p:cNvPr id="11" name="Image" descr="Image">
              <a:extLst>
                <a:ext uri="{FF2B5EF4-FFF2-40B4-BE49-F238E27FC236}">
                  <a16:creationId xmlns:a16="http://schemas.microsoft.com/office/drawing/2014/main" id="{46D627A5-AC74-1C5A-FBDF-BA39A3CA8E4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7372029" cy="7372029"/>
            </a:xfrm>
            <a:prstGeom prst="rect">
              <a:avLst/>
            </a:prstGeom>
            <a:ln w="12700" cap="flat">
              <a:noFill/>
              <a:miter lim="400000"/>
            </a:ln>
            <a:effectLst/>
          </p:spPr>
        </p:pic>
        <p:sp>
          <p:nvSpPr>
            <p:cNvPr id="12" name="Home">
              <a:extLst>
                <a:ext uri="{FF2B5EF4-FFF2-40B4-BE49-F238E27FC236}">
                  <a16:creationId xmlns:a16="http://schemas.microsoft.com/office/drawing/2014/main" id="{82462E19-4FB2-B45B-0014-A99DF1A5B3E6}"/>
                </a:ext>
              </a:extLst>
            </p:cNvPr>
            <p:cNvSpPr txBox="1"/>
            <p:nvPr/>
          </p:nvSpPr>
          <p:spPr>
            <a:xfrm>
              <a:off x="3364698" y="1286640"/>
              <a:ext cx="656497" cy="182829"/>
            </a:xfrm>
            <a:prstGeom prst="rect">
              <a:avLst/>
            </a:prstGeom>
            <a:solidFill>
              <a:srgbClr val="262B3E"/>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defRPr sz="1600">
                  <a:solidFill>
                    <a:srgbClr val="8185A1"/>
                  </a:solidFill>
                </a:defRPr>
              </a:lvl1pPr>
            </a:lstStyle>
            <a:p>
              <a:r>
                <a:rPr sz="500" dirty="0"/>
                <a:t>Home</a:t>
              </a:r>
            </a:p>
          </p:txBody>
        </p:sp>
      </p:grpSp>
      <p:grpSp>
        <p:nvGrpSpPr>
          <p:cNvPr id="13" name="Group">
            <a:extLst>
              <a:ext uri="{FF2B5EF4-FFF2-40B4-BE49-F238E27FC236}">
                <a16:creationId xmlns:a16="http://schemas.microsoft.com/office/drawing/2014/main" id="{C0BEE547-816B-2F97-020F-D4AFFD44A271}"/>
              </a:ext>
            </a:extLst>
          </p:cNvPr>
          <p:cNvGrpSpPr/>
          <p:nvPr/>
        </p:nvGrpSpPr>
        <p:grpSpPr>
          <a:xfrm>
            <a:off x="9090255" y="2428090"/>
            <a:ext cx="3264044" cy="3264044"/>
            <a:chOff x="0" y="0"/>
            <a:chExt cx="7372028" cy="7372028"/>
          </a:xfrm>
        </p:grpSpPr>
        <p:pic>
          <p:nvPicPr>
            <p:cNvPr id="14" name="iphonexspacegrey_landscape (1).png" descr="iphonexspacegrey_landscape (1).png">
              <a:extLst>
                <a:ext uri="{FF2B5EF4-FFF2-40B4-BE49-F238E27FC236}">
                  <a16:creationId xmlns:a16="http://schemas.microsoft.com/office/drawing/2014/main" id="{C05057E8-AEE9-35FA-90AB-0F6C6A6E63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7372029" cy="7372029"/>
            </a:xfrm>
            <a:prstGeom prst="rect">
              <a:avLst/>
            </a:prstGeom>
            <a:ln w="12700" cap="flat">
              <a:noFill/>
              <a:miter lim="400000"/>
            </a:ln>
            <a:effectLst/>
          </p:spPr>
        </p:pic>
        <p:sp>
          <p:nvSpPr>
            <p:cNvPr id="15" name="Rectangle">
              <a:extLst>
                <a:ext uri="{FF2B5EF4-FFF2-40B4-BE49-F238E27FC236}">
                  <a16:creationId xmlns:a16="http://schemas.microsoft.com/office/drawing/2014/main" id="{0F0490B6-4C1A-FA26-2FD0-77C862AB07FC}"/>
                </a:ext>
              </a:extLst>
            </p:cNvPr>
            <p:cNvSpPr/>
            <p:nvPr/>
          </p:nvSpPr>
          <p:spPr>
            <a:xfrm>
              <a:off x="4198177" y="4339042"/>
              <a:ext cx="748036" cy="345121"/>
            </a:xfrm>
            <a:prstGeom prst="rect">
              <a:avLst/>
            </a:prstGeom>
            <a:solidFill>
              <a:srgbClr val="141620"/>
            </a:solidFill>
            <a:ln w="12700" cap="flat">
              <a:noFill/>
              <a:miter lim="400000"/>
            </a:ln>
            <a:effectLst/>
          </p:spPr>
          <p:txBody>
            <a:bodyPr wrap="square" lIns="0" tIns="0" rIns="0" bIns="0" numCol="1" anchor="ctr">
              <a:noAutofit/>
            </a:bodyPr>
            <a:lstStyle/>
            <a:p>
              <a:pPr algn="ctr">
                <a:defRPr sz="3200">
                  <a:solidFill>
                    <a:srgbClr val="FFFFFF"/>
                  </a:solidFill>
                  <a:latin typeface="Helvetica Neue Medium"/>
                  <a:ea typeface="Helvetica Neue Medium"/>
                  <a:cs typeface="Helvetica Neue Medium"/>
                  <a:sym typeface="Helvetica Neue Medium"/>
                </a:defRPr>
              </a:pPr>
              <a:endParaRPr sz="1600"/>
            </a:p>
          </p:txBody>
        </p:sp>
      </p:grpSp>
      <p:grpSp>
        <p:nvGrpSpPr>
          <p:cNvPr id="16" name="Group">
            <a:extLst>
              <a:ext uri="{FF2B5EF4-FFF2-40B4-BE49-F238E27FC236}">
                <a16:creationId xmlns:a16="http://schemas.microsoft.com/office/drawing/2014/main" id="{A3DE4A0E-516D-20D0-9902-BFDFD271BF56}"/>
              </a:ext>
            </a:extLst>
          </p:cNvPr>
          <p:cNvGrpSpPr/>
          <p:nvPr/>
        </p:nvGrpSpPr>
        <p:grpSpPr>
          <a:xfrm>
            <a:off x="7360474" y="2428090"/>
            <a:ext cx="3264044" cy="3264044"/>
            <a:chOff x="0" y="0"/>
            <a:chExt cx="7372029" cy="7372029"/>
          </a:xfrm>
        </p:grpSpPr>
        <p:pic>
          <p:nvPicPr>
            <p:cNvPr id="17" name="Image" descr="Image">
              <a:extLst>
                <a:ext uri="{FF2B5EF4-FFF2-40B4-BE49-F238E27FC236}">
                  <a16:creationId xmlns:a16="http://schemas.microsoft.com/office/drawing/2014/main" id="{2472E183-EDA0-AA9D-F4BE-BB10346D189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0"/>
              <a:ext cx="7372029" cy="7372029"/>
            </a:xfrm>
            <a:prstGeom prst="rect">
              <a:avLst/>
            </a:prstGeom>
            <a:ln w="12700" cap="flat">
              <a:noFill/>
              <a:miter lim="400000"/>
            </a:ln>
            <a:effectLst/>
          </p:spPr>
        </p:pic>
        <p:sp>
          <p:nvSpPr>
            <p:cNvPr id="18" name="Rounded Rectangle">
              <a:extLst>
                <a:ext uri="{FF2B5EF4-FFF2-40B4-BE49-F238E27FC236}">
                  <a16:creationId xmlns:a16="http://schemas.microsoft.com/office/drawing/2014/main" id="{9D67B7B3-3AC6-8FEF-934F-7CD678FAE74D}"/>
                </a:ext>
              </a:extLst>
            </p:cNvPr>
            <p:cNvSpPr/>
            <p:nvPr/>
          </p:nvSpPr>
          <p:spPr>
            <a:xfrm>
              <a:off x="2499207" y="2887166"/>
              <a:ext cx="2373618" cy="1103218"/>
            </a:xfrm>
            <a:prstGeom prst="roundRect">
              <a:avLst>
                <a:gd name="adj" fmla="val 15000"/>
              </a:avLst>
            </a:prstGeom>
            <a:solidFill>
              <a:srgbClr val="CEDAE0">
                <a:alpha val="89592"/>
              </a:srgbClr>
            </a:solidFill>
            <a:ln w="12700" cap="flat">
              <a:noFill/>
              <a:miter lim="400000"/>
            </a:ln>
            <a:effectLst/>
          </p:spPr>
          <p:txBody>
            <a:bodyPr wrap="square" lIns="25400" tIns="25400" rIns="25400" bIns="25400" numCol="1" anchor="ctr">
              <a:noAutofit/>
            </a:bodyPr>
            <a:lstStyle/>
            <a:p>
              <a:pPr algn="ctr">
                <a:defRPr sz="3200">
                  <a:solidFill>
                    <a:srgbClr val="FFFFFF"/>
                  </a:solidFill>
                  <a:latin typeface="Helvetica Neue Medium"/>
                  <a:ea typeface="Helvetica Neue Medium"/>
                  <a:cs typeface="Helvetica Neue Medium"/>
                  <a:sym typeface="Helvetica Neue Medium"/>
                </a:defRPr>
              </a:pPr>
              <a:endParaRPr sz="1600"/>
            </a:p>
          </p:txBody>
        </p:sp>
        <p:sp>
          <p:nvSpPr>
            <p:cNvPr id="19" name="Today is a Peak Usage Day Please conserve natural gas between 9:00-11:00am.">
              <a:extLst>
                <a:ext uri="{FF2B5EF4-FFF2-40B4-BE49-F238E27FC236}">
                  <a16:creationId xmlns:a16="http://schemas.microsoft.com/office/drawing/2014/main" id="{FCD26E67-95BC-BCB8-A94B-579EDE9CCE0D}"/>
                </a:ext>
              </a:extLst>
            </p:cNvPr>
            <p:cNvSpPr txBox="1"/>
            <p:nvPr/>
          </p:nvSpPr>
          <p:spPr>
            <a:xfrm>
              <a:off x="2571816" y="3247189"/>
              <a:ext cx="2301008" cy="743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nSpc>
                  <a:spcPct val="110000"/>
                </a:lnSpc>
                <a:defRPr sz="1400"/>
              </a:pPr>
              <a:r>
                <a:rPr sz="500" b="1" dirty="0"/>
                <a:t>Today is a Peak Usage Day </a:t>
              </a:r>
              <a:r>
                <a:rPr sz="500" dirty="0"/>
                <a:t>Please conserve natural gas between 9:00-11:00am.</a:t>
              </a:r>
            </a:p>
          </p:txBody>
        </p:sp>
        <p:pic>
          <p:nvPicPr>
            <p:cNvPr id="20" name="CopperLabs_Black_Transparent.png" descr="CopperLabs_Black_Transparent.png">
              <a:extLst>
                <a:ext uri="{FF2B5EF4-FFF2-40B4-BE49-F238E27FC236}">
                  <a16:creationId xmlns:a16="http://schemas.microsoft.com/office/drawing/2014/main" id="{8F32C424-A80D-D686-C630-FA66DC9D94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1818" y="2972978"/>
              <a:ext cx="748051" cy="218729"/>
            </a:xfrm>
            <a:prstGeom prst="rect">
              <a:avLst/>
            </a:prstGeom>
            <a:ln w="12700" cap="flat">
              <a:noFill/>
              <a:miter lim="400000"/>
            </a:ln>
            <a:effectLst/>
          </p:spPr>
        </p:pic>
        <p:pic>
          <p:nvPicPr>
            <p:cNvPr id="21" name="Image" descr="Image">
              <a:extLst>
                <a:ext uri="{FF2B5EF4-FFF2-40B4-BE49-F238E27FC236}">
                  <a16:creationId xmlns:a16="http://schemas.microsoft.com/office/drawing/2014/main" id="{FAAA75F2-4D8D-60B3-589B-D09CC6DE5CA9}"/>
                </a:ext>
              </a:extLst>
            </p:cNvPr>
            <p:cNvPicPr>
              <a:picLocks noChangeAspect="1"/>
            </p:cNvPicPr>
            <p:nvPr/>
          </p:nvPicPr>
          <p:blipFill>
            <a:blip r:embed="rId7"/>
            <a:stretch>
              <a:fillRect/>
            </a:stretch>
          </p:blipFill>
          <p:spPr>
            <a:xfrm>
              <a:off x="2528786" y="2959776"/>
              <a:ext cx="1238847" cy="287413"/>
            </a:xfrm>
            <a:prstGeom prst="rect">
              <a:avLst/>
            </a:prstGeom>
            <a:ln w="12700" cap="flat">
              <a:noFill/>
              <a:miter lim="400000"/>
            </a:ln>
            <a:effectLst/>
          </p:spPr>
        </p:pic>
      </p:grpSp>
      <p:sp>
        <p:nvSpPr>
          <p:cNvPr id="22" name="Text Placeholder 5">
            <a:extLst>
              <a:ext uri="{FF2B5EF4-FFF2-40B4-BE49-F238E27FC236}">
                <a16:creationId xmlns:a16="http://schemas.microsoft.com/office/drawing/2014/main" id="{F05C2B51-2459-EA24-33D5-A5E3CE9553EA}"/>
              </a:ext>
            </a:extLst>
          </p:cNvPr>
          <p:cNvSpPr txBox="1">
            <a:spLocks/>
          </p:cNvSpPr>
          <p:nvPr/>
        </p:nvSpPr>
        <p:spPr>
          <a:xfrm>
            <a:off x="278852" y="2184210"/>
            <a:ext cx="3901662" cy="3599364"/>
          </a:xfrm>
          <a:prstGeom prst="rect">
            <a:avLst/>
          </a:prstGeom>
        </p:spPr>
        <p:txBody>
          <a:bodyPr anchor="b"/>
          <a:lstStyle>
            <a:lvl1pPr marL="0" indent="0" algn="l" defTabSz="914400" rtl="0" eaLnBrk="1" latinLnBrk="0" hangingPunct="1">
              <a:lnSpc>
                <a:spcPct val="100000"/>
              </a:lnSpc>
              <a:spcBef>
                <a:spcPts val="1600"/>
              </a:spcBef>
              <a:buClr>
                <a:schemeClr val="tx1"/>
              </a:buClr>
              <a:buFont typeface="Arial" panose="020B0604020202020204" pitchFamily="34" charset="0"/>
              <a:buNone/>
              <a:defRPr sz="2800" kern="1200" spc="-20" baseline="0">
                <a:solidFill>
                  <a:schemeClr val="tx1"/>
                </a:solidFill>
                <a:latin typeface="+mj-lt"/>
                <a:ea typeface="+mn-ea"/>
                <a:cs typeface="+mn-cs"/>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400" kern="1200">
                <a:solidFill>
                  <a:schemeClr val="tx1"/>
                </a:solidFill>
                <a:latin typeface="+mj-lt"/>
                <a:ea typeface="+mn-ea"/>
                <a:cs typeface="+mn-cs"/>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kern="1200">
                <a:solidFill>
                  <a:schemeClr val="tx1"/>
                </a:solidFill>
                <a:latin typeface="+mj-lt"/>
                <a:ea typeface="+mn-ea"/>
                <a:cs typeface="+mn-cs"/>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2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0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REAL-TIME INSIGHTS</a:t>
            </a:r>
          </a:p>
          <a:p>
            <a:pPr>
              <a:spcBef>
                <a:spcPts val="0"/>
              </a:spcBef>
            </a:pPr>
            <a:r>
              <a:rPr lang="en-US" sz="1800" dirty="0">
                <a:latin typeface="Alata" pitchFamily="2" charset="77"/>
                <a:ea typeface="Verdana" panose="020B0604030504040204" pitchFamily="34" charset="0"/>
                <a:cs typeface="Verdana" panose="020B0604030504040204" pitchFamily="34" charset="0"/>
              </a:rPr>
              <a:t>Track energy usage in real-time to identify anomalies</a:t>
            </a:r>
          </a:p>
          <a:p>
            <a:endPar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PERSONALIZED ALERTS</a:t>
            </a:r>
          </a:p>
          <a:p>
            <a:pPr>
              <a:spcBef>
                <a:spcPts val="0"/>
              </a:spcBef>
            </a:pPr>
            <a:r>
              <a:rPr lang="en-US" sz="1800" dirty="0">
                <a:latin typeface="Alata" pitchFamily="2" charset="77"/>
                <a:ea typeface="Verdana" panose="020B0604030504040204" pitchFamily="34" charset="0"/>
                <a:cs typeface="Verdana" panose="020B0604030504040204" pitchFamily="34" charset="0"/>
              </a:rPr>
              <a:t>High usage alerts and goal setting helps consumers plan</a:t>
            </a:r>
          </a:p>
          <a:p>
            <a:endPar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PEAK SAVINGS</a:t>
            </a:r>
          </a:p>
          <a:p>
            <a:pPr>
              <a:spcBef>
                <a:spcPts val="0"/>
              </a:spcBef>
            </a:pPr>
            <a:r>
              <a:rPr lang="en-US" sz="1800" dirty="0">
                <a:latin typeface="Alata" pitchFamily="2" charset="77"/>
                <a:ea typeface="Verdana" panose="020B0604030504040204" pitchFamily="34" charset="0"/>
                <a:cs typeface="Verdana" panose="020B0604030504040204" pitchFamily="34" charset="0"/>
              </a:rPr>
              <a:t>A new communication channel and real-time feedback for consumers</a:t>
            </a:r>
          </a:p>
        </p:txBody>
      </p:sp>
    </p:spTree>
    <p:extLst>
      <p:ext uri="{BB962C8B-B14F-4D97-AF65-F5344CB8AC3E}">
        <p14:creationId xmlns:p14="http://schemas.microsoft.com/office/powerpoint/2010/main" val="344312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886B0-039A-369F-BCE5-2F6ABDD7FBAA}"/>
              </a:ext>
            </a:extLst>
          </p:cNvPr>
          <p:cNvSpPr>
            <a:spLocks noGrp="1"/>
          </p:cNvSpPr>
          <p:nvPr>
            <p:ph type="dt" sz="half" idx="10"/>
          </p:nvPr>
        </p:nvSpPr>
        <p:spPr/>
        <p:txBody>
          <a:bodyPr/>
          <a:lstStyle/>
          <a:p>
            <a:fld id="{6D4986D0-5CD6-184E-9E99-A43F8CB7C2D0}" type="datetime4">
              <a:rPr lang="en-US" smtClean="0"/>
              <a:t>May 15, 2024</a:t>
            </a:fld>
            <a:endParaRPr lang="en-US"/>
          </a:p>
        </p:txBody>
      </p:sp>
      <p:sp>
        <p:nvSpPr>
          <p:cNvPr id="3" name="Footer Placeholder 2">
            <a:extLst>
              <a:ext uri="{FF2B5EF4-FFF2-40B4-BE49-F238E27FC236}">
                <a16:creationId xmlns:a16="http://schemas.microsoft.com/office/drawing/2014/main" id="{8BA9C47C-9113-8997-75A9-110F42A36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F3CB9-B201-6DDA-77FB-41E8790BE98C}"/>
              </a:ext>
            </a:extLst>
          </p:cNvPr>
          <p:cNvSpPr>
            <a:spLocks noGrp="1"/>
          </p:cNvSpPr>
          <p:nvPr>
            <p:ph type="sldNum" sz="quarter" idx="12"/>
          </p:nvPr>
        </p:nvSpPr>
        <p:spPr/>
        <p:txBody>
          <a:bodyPr/>
          <a:lstStyle/>
          <a:p>
            <a:fld id="{70485D3D-2785-A54B-8178-98E2341B432F}" type="slidenum">
              <a:rPr lang="en-US" smtClean="0"/>
              <a:t>12</a:t>
            </a:fld>
            <a:endParaRPr lang="en-US"/>
          </a:p>
        </p:txBody>
      </p:sp>
      <p:sp>
        <p:nvSpPr>
          <p:cNvPr id="5" name="Title 4">
            <a:extLst>
              <a:ext uri="{FF2B5EF4-FFF2-40B4-BE49-F238E27FC236}">
                <a16:creationId xmlns:a16="http://schemas.microsoft.com/office/drawing/2014/main" id="{EBCC8E9C-B256-CB28-3334-6DBF0767D6C9}"/>
              </a:ext>
            </a:extLst>
          </p:cNvPr>
          <p:cNvSpPr>
            <a:spLocks noGrp="1"/>
          </p:cNvSpPr>
          <p:nvPr>
            <p:ph type="title"/>
          </p:nvPr>
        </p:nvSpPr>
        <p:spPr>
          <a:xfrm>
            <a:off x="228600" y="471160"/>
            <a:ext cx="11830050" cy="1325563"/>
          </a:xfrm>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Proprietary networks limit the value of smart meters</a:t>
            </a:r>
          </a:p>
        </p:txBody>
      </p:sp>
      <p:sp>
        <p:nvSpPr>
          <p:cNvPr id="11" name="Text Placeholder 5">
            <a:extLst>
              <a:ext uri="{FF2B5EF4-FFF2-40B4-BE49-F238E27FC236}">
                <a16:creationId xmlns:a16="http://schemas.microsoft.com/office/drawing/2014/main" id="{40DE3907-E0C5-8291-1E7C-B998B039D65E}"/>
              </a:ext>
            </a:extLst>
          </p:cNvPr>
          <p:cNvSpPr>
            <a:spLocks noGrp="1"/>
          </p:cNvSpPr>
          <p:nvPr>
            <p:ph type="body" sz="quarter" idx="13"/>
          </p:nvPr>
        </p:nvSpPr>
        <p:spPr>
          <a:xfrm>
            <a:off x="228600" y="2006356"/>
            <a:ext cx="7040880" cy="4371583"/>
          </a:xfrm>
        </p:spPr>
        <p:txBody>
          <a:bodyPr numCol="1">
            <a:noAutofit/>
          </a:bodyPr>
          <a:lstStyle/>
          <a:p>
            <a:r>
              <a:rPr 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rPr>
              <a:t>PROPRIETARY NETWORKS ARE NOW STANDARD PRACTICE</a:t>
            </a:r>
          </a:p>
          <a:p>
            <a:pPr marL="742950" lvl="1" indent="-285750"/>
            <a:r>
              <a:rPr lang="en-US" sz="1600" b="0" dirty="0">
                <a:latin typeface="Alata" pitchFamily="2" charset="77"/>
              </a:rPr>
              <a:t>Latencies in existing networks minimize real-time use cases (given often day-long delays in utility data access)</a:t>
            </a:r>
          </a:p>
          <a:p>
            <a:pPr marL="742950" lvl="1" indent="-285750"/>
            <a:r>
              <a:rPr lang="en-US" sz="1600" b="0" dirty="0">
                <a:latin typeface="Alata" pitchFamily="2" charset="77"/>
              </a:rPr>
              <a:t>Proprietary networks lead to higher O&amp;M costs and may lead to additional security vulnerabilities.</a:t>
            </a:r>
          </a:p>
          <a:p>
            <a:pPr marL="742950" lvl="1" indent="-285750"/>
            <a:r>
              <a:rPr lang="en-US" sz="1600" b="0" dirty="0">
                <a:latin typeface="Alata" pitchFamily="2" charset="77"/>
              </a:rPr>
              <a:t>Forcing meters to connect with a single network leads to vendor lock-in, slowing innovation while needlessly raising costs.</a:t>
            </a:r>
          </a:p>
          <a:p>
            <a:pPr marL="742950" lvl="1" indent="-285750"/>
            <a:r>
              <a:rPr lang="en-US" sz="1600" b="0" dirty="0">
                <a:latin typeface="Alata" pitchFamily="2" charset="77"/>
                <a:ea typeface="Verdana" panose="020B0604030504040204" pitchFamily="34" charset="0"/>
                <a:cs typeface="Verdana" panose="020B0604030504040204" pitchFamily="34" charset="0"/>
              </a:rPr>
              <a:t>New feature-laden meters often can’t be installed unless utilities also upgrade their networks or install a new network entirely.</a:t>
            </a:r>
          </a:p>
          <a:p>
            <a:r>
              <a:rPr 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rPr>
              <a:t>WHY ARE THESE NETWORKS USED?</a:t>
            </a:r>
          </a:p>
          <a:p>
            <a:pPr marL="742950" lvl="1" indent="-285750"/>
            <a:r>
              <a:rPr lang="en-US" sz="1600" b="0" dirty="0">
                <a:latin typeface="Alata" pitchFamily="2" charset="77"/>
              </a:rPr>
              <a:t>Meters use a physical network interface card (NIC) to connect with a single network.</a:t>
            </a:r>
          </a:p>
          <a:p>
            <a:pPr marL="742950" lvl="1" indent="-285750"/>
            <a:r>
              <a:rPr lang="en-US" sz="1600" b="0" dirty="0">
                <a:latin typeface="Alata" pitchFamily="2" charset="77"/>
              </a:rPr>
              <a:t>One meter, one network means utilities generally can’t mix meter types or vintages.</a:t>
            </a:r>
            <a:endParaRPr lang="en-US" sz="1600" b="0" dirty="0">
              <a:latin typeface="Verdana" panose="020B0604030504040204" pitchFamily="34" charset="0"/>
              <a:ea typeface="Verdana" panose="020B0604030504040204" pitchFamily="34" charset="0"/>
              <a:cs typeface="Verdana" panose="020B0604030504040204" pitchFamily="34" charset="0"/>
            </a:endParaRPr>
          </a:p>
          <a:p>
            <a:endParaRPr 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AFD85490-DD12-F1B4-A7F9-BE7C194B476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3379" y="2256566"/>
            <a:ext cx="3440587" cy="3871161"/>
          </a:xfrm>
          <a:prstGeom prst="rect">
            <a:avLst/>
          </a:prstGeom>
        </p:spPr>
      </p:pic>
    </p:spTree>
    <p:extLst>
      <p:ext uri="{BB962C8B-B14F-4D97-AF65-F5344CB8AC3E}">
        <p14:creationId xmlns:p14="http://schemas.microsoft.com/office/powerpoint/2010/main" val="401014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Title 4"/>
          <p:cNvSpPr txBox="1">
            <a:spLocks noGrp="1"/>
          </p:cNvSpPr>
          <p:nvPr>
            <p:ph type="title"/>
          </p:nvPr>
        </p:nvSpPr>
        <p:spPr>
          <a:prstGeom prst="rect">
            <a:avLst/>
          </a:prstGeom>
        </p:spPr>
        <p:txBody>
          <a:bodyPr>
            <a:noAutofit/>
          </a:bodyPr>
          <a:lstStyle>
            <a:lvl1pPr>
              <a:defRPr spc="-112">
                <a:solidFill>
                  <a:schemeClr val="accent6"/>
                </a:solidFill>
                <a:latin typeface="Montserrat Light"/>
                <a:ea typeface="Montserrat Light"/>
                <a:cs typeface="Montserrat Light"/>
                <a:sym typeface="Montserrat Light"/>
              </a:defRPr>
            </a:lvl1pPr>
          </a:lstStyle>
          <a:p>
            <a:r>
              <a:rPr lang="en-US" sz="4800" dirty="0">
                <a:latin typeface="Verdana" panose="020B0604030504040204" pitchFamily="34" charset="0"/>
                <a:ea typeface="Verdana" panose="020B0604030504040204" pitchFamily="34" charset="0"/>
                <a:cs typeface="Verdana" panose="020B0604030504040204" pitchFamily="34" charset="0"/>
              </a:rPr>
              <a:t>What makes Copper different</a:t>
            </a:r>
            <a:endParaRPr sz="4800" b="1" dirty="0">
              <a:latin typeface="Verdana" panose="020B0604030504040204" pitchFamily="34" charset="0"/>
              <a:ea typeface="Verdana" panose="020B0604030504040204" pitchFamily="34" charset="0"/>
              <a:cs typeface="Verdana" panose="020B0604030504040204" pitchFamily="34" charset="0"/>
            </a:endParaRPr>
          </a:p>
        </p:txBody>
      </p:sp>
      <p:pic>
        <p:nvPicPr>
          <p:cNvPr id="1003" name="Nora-Mead-Brownell-scaled-e1645194386169.jpg.jpeg" descr="Nora-Mead-Brownell-scaled-e1645194386169.jpg.jpeg"/>
          <p:cNvPicPr>
            <a:picLocks noChangeAspect="1"/>
          </p:cNvPicPr>
          <p:nvPr/>
        </p:nvPicPr>
        <p:blipFill>
          <a:blip r:embed="rId2"/>
          <a:stretch>
            <a:fillRect/>
          </a:stretch>
        </p:blipFill>
        <p:spPr>
          <a:xfrm>
            <a:off x="8549205" y="1402647"/>
            <a:ext cx="3000675" cy="3000675"/>
          </a:xfrm>
          <a:prstGeom prst="rect">
            <a:avLst/>
          </a:prstGeom>
          <a:ln w="12700">
            <a:miter lim="400000"/>
          </a:ln>
        </p:spPr>
      </p:pic>
      <p:pic>
        <p:nvPicPr>
          <p:cNvPr id="1004" name="Image" descr="Image"/>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521223" y="1373079"/>
            <a:ext cx="3056639" cy="3059812"/>
          </a:xfrm>
          <a:prstGeom prst="rect">
            <a:avLst/>
          </a:prstGeom>
          <a:noFill/>
          <a:ln w="12700">
            <a:miter lim="400000"/>
          </a:ln>
        </p:spPr>
      </p:pic>
      <p:sp>
        <p:nvSpPr>
          <p:cNvPr id="1005" name="Content Placeholder 3"/>
          <p:cNvSpPr txBox="1"/>
          <p:nvPr/>
        </p:nvSpPr>
        <p:spPr>
          <a:xfrm>
            <a:off x="8138804" y="3382494"/>
            <a:ext cx="3439058" cy="2828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p>
            <a:pPr>
              <a:spcBef>
                <a:spcPts val="1600"/>
              </a:spcBef>
              <a:defRPr spc="-100">
                <a:solidFill>
                  <a:srgbClr val="F26618"/>
                </a:solidFill>
                <a:latin typeface="Roboto"/>
                <a:ea typeface="Roboto"/>
                <a:cs typeface="Roboto"/>
                <a:sym typeface="Roboto"/>
              </a:defRPr>
            </a:pPr>
            <a:r>
              <a:rPr b="1" u="sng"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hlinkClick r:id="rId5"/>
              </a:rPr>
              <a:t>Listen to </a:t>
            </a:r>
            <a:r>
              <a:rPr lang="en-US" b="1" u="sng"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hlinkClick r:id="rId5"/>
              </a:rPr>
              <a:t>this</a:t>
            </a:r>
            <a:r>
              <a:rPr b="1" u="sng"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hlinkClick r:id="rId5"/>
              </a:rPr>
              <a:t> podcast with Nora Mead Brownell</a:t>
            </a:r>
            <a:endParaRPr b="1" spc="-20" dirty="0">
              <a:latin typeface="Verdana" panose="020B0604030504040204" pitchFamily="34" charset="0"/>
              <a:ea typeface="Verdana" panose="020B0604030504040204" pitchFamily="34" charset="0"/>
              <a:cs typeface="Verdana" panose="020B0604030504040204" pitchFamily="34" charset="0"/>
            </a:endParaRPr>
          </a:p>
          <a:p>
            <a:pPr>
              <a:defRPr sz="1600" spc="-100">
                <a:latin typeface="Roboto"/>
                <a:ea typeface="Roboto"/>
                <a:cs typeface="Roboto"/>
                <a:sym typeface="Roboto"/>
              </a:defRPr>
            </a:pPr>
            <a:r>
              <a:rPr lang="en-US" dirty="0">
                <a:latin typeface="Alata" pitchFamily="2" charset="77"/>
              </a:rPr>
              <a:t>(Copper Board member and former FERC commissioner, President of NARUC, and Chair of PG&amp;E’s Board, who is actively working with Copper to increase regulatory awareness)</a:t>
            </a:r>
          </a:p>
        </p:txBody>
      </p:sp>
      <p:sp>
        <p:nvSpPr>
          <p:cNvPr id="1006" name="Text Placeholder 5"/>
          <p:cNvSpPr txBox="1"/>
          <p:nvPr/>
        </p:nvSpPr>
        <p:spPr>
          <a:xfrm>
            <a:off x="228601" y="1547025"/>
            <a:ext cx="7020385"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1600" b="1" spc="-20">
                <a:solidFill>
                  <a:srgbClr val="F26618"/>
                </a:solidFill>
                <a:latin typeface="Campton Book"/>
                <a:ea typeface="Campton Book"/>
                <a:cs typeface="Campton Book"/>
                <a:sym typeface="Campton Book"/>
              </a:defRPr>
            </a:pPr>
            <a:r>
              <a:rPr sz="1600" dirty="0">
                <a:latin typeface="Verdana" panose="020B0604030504040204" pitchFamily="34" charset="0"/>
                <a:ea typeface="Verdana" panose="020B0604030504040204" pitchFamily="34" charset="0"/>
                <a:cs typeface="Verdana" panose="020B0604030504040204" pitchFamily="34" charset="0"/>
              </a:rPr>
              <a:t>B</a:t>
            </a:r>
            <a:r>
              <a:rPr lang="en-US" sz="1600" dirty="0">
                <a:latin typeface="Verdana" panose="020B0604030504040204" pitchFamily="34" charset="0"/>
                <a:ea typeface="Verdana" panose="020B0604030504040204" pitchFamily="34" charset="0"/>
                <a:cs typeface="Verdana" panose="020B0604030504040204" pitchFamily="34" charset="0"/>
              </a:rPr>
              <a:t>ACKED BY INDUSTRY-LEADING INVESTORS</a:t>
            </a:r>
            <a:endParaRPr sz="1600" dirty="0">
              <a:latin typeface="Verdana" panose="020B0604030504040204" pitchFamily="34" charset="0"/>
              <a:ea typeface="Verdana" panose="020B0604030504040204" pitchFamily="34" charset="0"/>
              <a:cs typeface="Verdana" panose="020B0604030504040204" pitchFamily="34" charset="0"/>
              <a:sym typeface="Alata"/>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National Grid Partners</a:t>
            </a:r>
            <a:endParaRPr sz="1600" dirty="0">
              <a:latin typeface="Alata" pitchFamily="2" charset="77"/>
              <a:ea typeface="Campton Bold"/>
              <a:cs typeface="Campton Bold"/>
              <a:sym typeface="Campton Bold"/>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Clean Energy Ventures</a:t>
            </a:r>
            <a:endParaRPr sz="1600" dirty="0">
              <a:latin typeface="Alata" pitchFamily="2" charset="77"/>
              <a:ea typeface="Campton Bold"/>
              <a:cs typeface="Campton Bold"/>
              <a:sym typeface="Campton Bold"/>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Blue Bear Capital</a:t>
            </a:r>
            <a:endParaRPr sz="1600" dirty="0">
              <a:latin typeface="Alata" pitchFamily="2" charset="77"/>
              <a:ea typeface="Campton Bold"/>
              <a:cs typeface="Campton Bold"/>
              <a:sym typeface="Campton Bold"/>
            </a:endParaRPr>
          </a:p>
          <a:p>
            <a:pPr>
              <a:spcBef>
                <a:spcPts val="1600"/>
              </a:spcBef>
              <a:defRPr sz="1600" b="1" spc="-20">
                <a:solidFill>
                  <a:srgbClr val="F26618"/>
                </a:solidFill>
                <a:latin typeface="Campton Book"/>
                <a:ea typeface="Campton Book"/>
                <a:cs typeface="Campton Book"/>
                <a:sym typeface="Campton Book"/>
              </a:defRPr>
            </a:pPr>
            <a:r>
              <a:rPr sz="1600" dirty="0">
                <a:latin typeface="Verdana" panose="020B0604030504040204" pitchFamily="34" charset="0"/>
                <a:ea typeface="Verdana" panose="020B0604030504040204" pitchFamily="34" charset="0"/>
                <a:cs typeface="Verdana" panose="020B0604030504040204" pitchFamily="34" charset="0"/>
              </a:rPr>
              <a:t>P</a:t>
            </a:r>
            <a:r>
              <a:rPr lang="en-US" sz="1600" dirty="0">
                <a:latin typeface="Verdana" panose="020B0604030504040204" pitchFamily="34" charset="0"/>
                <a:ea typeface="Verdana" panose="020B0604030504040204" pitchFamily="34" charset="0"/>
                <a:cs typeface="Verdana" panose="020B0604030504040204" pitchFamily="34" charset="0"/>
              </a:rPr>
              <a:t>ROVEN TECHNOLOGY &amp; NATURAL EVOLUTION</a:t>
            </a:r>
            <a:endParaRPr sz="1600" spc="-20" dirty="0">
              <a:latin typeface="Verdana" panose="020B0604030504040204" pitchFamily="34" charset="0"/>
              <a:ea typeface="Verdana" panose="020B0604030504040204" pitchFamily="34" charset="0"/>
              <a:cs typeface="Verdana" panose="020B0604030504040204" pitchFamily="34" charset="0"/>
              <a:sym typeface="Campton Bold"/>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Solution based on more than 20 years of experience in wireless standards and smart-grid technologies</a:t>
            </a:r>
            <a:r>
              <a:rPr lang="en-US" sz="1600" dirty="0">
                <a:latin typeface="Alata" pitchFamily="2" charset="77"/>
              </a:rPr>
              <a:t>.</a:t>
            </a:r>
            <a:endParaRPr sz="1600" dirty="0">
              <a:latin typeface="Alata" pitchFamily="2" charset="77"/>
              <a:ea typeface="Campton Bold"/>
              <a:cs typeface="Campton Bold"/>
              <a:sym typeface="Campton Bold"/>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7 patents </a:t>
            </a:r>
            <a:r>
              <a:rPr lang="en-US" sz="1600" dirty="0">
                <a:latin typeface="Alata" pitchFamily="2" charset="77"/>
              </a:rPr>
              <a:t>already </a:t>
            </a:r>
            <a:r>
              <a:rPr sz="1600" dirty="0">
                <a:latin typeface="Alata" pitchFamily="2" charset="77"/>
              </a:rPr>
              <a:t>issued</a:t>
            </a:r>
            <a:r>
              <a:rPr lang="en-US" sz="1600" dirty="0">
                <a:latin typeface="Alata" pitchFamily="2" charset="77"/>
              </a:rPr>
              <a:t>, with </a:t>
            </a:r>
            <a:r>
              <a:rPr sz="1600" dirty="0">
                <a:latin typeface="Alata" pitchFamily="2" charset="77"/>
              </a:rPr>
              <a:t>4 more currently pending</a:t>
            </a:r>
            <a:r>
              <a:rPr lang="en-US" sz="1600" dirty="0">
                <a:latin typeface="Alata" pitchFamily="2" charset="77"/>
              </a:rPr>
              <a:t>.</a:t>
            </a:r>
            <a:endParaRPr sz="1600" dirty="0">
              <a:latin typeface="Alata" pitchFamily="2" charset="77"/>
              <a:ea typeface="Campton Bold"/>
              <a:cs typeface="Campton Bold"/>
              <a:sym typeface="Campton Bold"/>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Successfully deployed with 5 major electric and gas utilities across the US</a:t>
            </a:r>
            <a:r>
              <a:rPr lang="en-US" sz="1600" dirty="0">
                <a:latin typeface="Alata" pitchFamily="2" charset="77"/>
              </a:rPr>
              <a:t>.</a:t>
            </a:r>
            <a:endParaRPr sz="1600" dirty="0">
              <a:latin typeface="Alata" pitchFamily="2" charset="77"/>
              <a:ea typeface="Campton Bold"/>
              <a:cs typeface="Campton Bold"/>
              <a:sym typeface="Campton Bold"/>
            </a:endParaRPr>
          </a:p>
          <a:p>
            <a:pPr>
              <a:spcBef>
                <a:spcPts val="1600"/>
              </a:spcBef>
              <a:defRPr sz="1600" b="1" spc="-20">
                <a:solidFill>
                  <a:srgbClr val="F26618"/>
                </a:solidFill>
                <a:latin typeface="Campton Book"/>
                <a:ea typeface="Campton Book"/>
                <a:cs typeface="Campton Book"/>
                <a:sym typeface="Campton Book"/>
              </a:defRPr>
            </a:pPr>
            <a:r>
              <a:rPr sz="1600" dirty="0">
                <a:latin typeface="Verdana" panose="020B0604030504040204" pitchFamily="34" charset="0"/>
                <a:ea typeface="Verdana" panose="020B0604030504040204" pitchFamily="34" charset="0"/>
                <a:cs typeface="Verdana" panose="020B0604030504040204" pitchFamily="34" charset="0"/>
              </a:rPr>
              <a:t>S</a:t>
            </a:r>
            <a:r>
              <a:rPr lang="en-US" sz="1600" dirty="0">
                <a:latin typeface="Verdana" panose="020B0604030504040204" pitchFamily="34" charset="0"/>
                <a:ea typeface="Verdana" panose="020B0604030504040204" pitchFamily="34" charset="0"/>
                <a:cs typeface="Verdana" panose="020B0604030504040204" pitchFamily="34" charset="0"/>
              </a:rPr>
              <a:t>UPPORTED BY TRUSTED INDUSTRY EXPERTS</a:t>
            </a:r>
            <a:endParaRPr sz="1600" spc="-20" dirty="0">
              <a:latin typeface="Verdana" panose="020B0604030504040204" pitchFamily="34" charset="0"/>
              <a:ea typeface="Verdana" panose="020B0604030504040204" pitchFamily="34" charset="0"/>
              <a:cs typeface="Verdana" panose="020B0604030504040204" pitchFamily="34" charset="0"/>
              <a:sym typeface="Campton Bold"/>
            </a:endParaRPr>
          </a:p>
          <a:p>
            <a:pPr marL="742950" lvl="1" indent="-285750">
              <a:spcBef>
                <a:spcPts val="500"/>
              </a:spcBef>
              <a:buClr>
                <a:srgbClr val="000000"/>
              </a:buClr>
              <a:buSzPct val="75000"/>
              <a:buFont typeface="Arial"/>
              <a:buChar char="•"/>
              <a:defRPr sz="1600">
                <a:solidFill>
                  <a:schemeClr val="accent6"/>
                </a:solidFill>
              </a:defRPr>
            </a:pPr>
            <a:r>
              <a:rPr sz="1600" dirty="0">
                <a:latin typeface="Alata" pitchFamily="2" charset="77"/>
              </a:rPr>
              <a:t>Our team includes experts with decades of experience in </a:t>
            </a:r>
            <a:r>
              <a:rPr lang="en-US" sz="1600" dirty="0">
                <a:latin typeface="Alata" pitchFamily="2" charset="77"/>
              </a:rPr>
              <a:t>meter architecture, </a:t>
            </a:r>
            <a:r>
              <a:rPr sz="1600" dirty="0">
                <a:latin typeface="Alata" pitchFamily="2" charset="77"/>
              </a:rPr>
              <a:t>industry regulatory issues, wireless standards, utility decarbonization, and emerging energy technologies.</a:t>
            </a:r>
            <a:endParaRPr sz="1600" dirty="0">
              <a:latin typeface="Alata" pitchFamily="2" charset="77"/>
              <a:ea typeface="Campton Bold"/>
              <a:cs typeface="Campton Bold"/>
              <a:sym typeface="Campton Bold"/>
            </a:endParaRPr>
          </a:p>
          <a:p>
            <a:pPr marL="742950" lvl="1" indent="-285750">
              <a:spcBef>
                <a:spcPts val="500"/>
              </a:spcBef>
              <a:buClr>
                <a:srgbClr val="000000"/>
              </a:buClr>
              <a:buSzPct val="75000"/>
              <a:buFont typeface="Arial"/>
              <a:buChar char="•"/>
              <a:defRPr sz="1600"/>
            </a:pPr>
            <a:endParaRPr sz="1600" dirty="0">
              <a:latin typeface="Alata" pitchFamily="2" charset="77"/>
              <a:ea typeface="Campton Bold"/>
              <a:cs typeface="Campton Bold"/>
              <a:sym typeface="Campton Bold"/>
            </a:endParaRPr>
          </a:p>
        </p:txBody>
      </p:sp>
      <p:pic>
        <p:nvPicPr>
          <p:cNvPr id="1007" name="Image" descr="Image"/>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0423" y="1649021"/>
            <a:ext cx="1266181" cy="2200082"/>
          </a:xfrm>
          <a:prstGeom prst="rect">
            <a:avLst/>
          </a:prstGeom>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Google Shape;108;p18"/>
          <p:cNvSpPr txBox="1">
            <a:spLocks noGrp="1"/>
          </p:cNvSpPr>
          <p:nvPr>
            <p:ph type="title"/>
          </p:nvPr>
        </p:nvSpPr>
        <p:spPr>
          <a:xfrm>
            <a:off x="112094" y="349441"/>
            <a:ext cx="11718234" cy="1325563"/>
          </a:xfrm>
          <a:prstGeom prst="rect">
            <a:avLst/>
          </a:prstGeom>
        </p:spPr>
        <p:txBody>
          <a:bodyPr lIns="121899" tIns="121899" rIns="121899" bIns="121899">
            <a:noAutofit/>
          </a:bodyPr>
          <a:lstStyle>
            <a:lvl1pPr defTabSz="822959">
              <a:defRPr sz="5040">
                <a:latin typeface="Montserrat Light"/>
                <a:ea typeface="Montserrat Light"/>
                <a:cs typeface="Montserrat Light"/>
                <a:sym typeface="Montserrat Light"/>
              </a:defRPr>
            </a:lvl1pPr>
          </a:lstStyle>
          <a:p>
            <a:r>
              <a:rPr lang="en-US" sz="5000" b="1" dirty="0">
                <a:latin typeface="Verdana" panose="020B0604030504040204" pitchFamily="34" charset="0"/>
                <a:ea typeface="Verdana" panose="020B0604030504040204" pitchFamily="34" charset="0"/>
                <a:cs typeface="Verdana" panose="020B0604030504040204" pitchFamily="34" charset="0"/>
              </a:rPr>
              <a:t>AMx adds value to existing meters</a:t>
            </a:r>
            <a:endParaRPr sz="50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a:extLst>
              <a:ext uri="{FF2B5EF4-FFF2-40B4-BE49-F238E27FC236}">
                <a16:creationId xmlns:a16="http://schemas.microsoft.com/office/drawing/2014/main" id="{BF8E0A70-5C32-8C1B-F453-0E50DC603D35}"/>
              </a:ext>
            </a:extLst>
          </p:cNvPr>
          <p:cNvGraphicFramePr>
            <a:graphicFrameLocks noGrp="1"/>
          </p:cNvGraphicFramePr>
          <p:nvPr>
            <p:extLst>
              <p:ext uri="{D42A27DB-BD31-4B8C-83A1-F6EECF244321}">
                <p14:modId xmlns:p14="http://schemas.microsoft.com/office/powerpoint/2010/main" val="951511218"/>
              </p:ext>
            </p:extLst>
          </p:nvPr>
        </p:nvGraphicFramePr>
        <p:xfrm>
          <a:off x="748049" y="2055925"/>
          <a:ext cx="10446323" cy="4093782"/>
        </p:xfrm>
        <a:graphic>
          <a:graphicData uri="http://schemas.openxmlformats.org/drawingml/2006/table">
            <a:tbl>
              <a:tblPr firstRow="1" bandRow="1">
                <a:tableStyleId>{21E4AEA4-8DFA-4A89-87EB-49C32662AFE0}</a:tableStyleId>
              </a:tblPr>
              <a:tblGrid>
                <a:gridCol w="1653211">
                  <a:extLst>
                    <a:ext uri="{9D8B030D-6E8A-4147-A177-3AD203B41FA5}">
                      <a16:colId xmlns:a16="http://schemas.microsoft.com/office/drawing/2014/main" val="1531122713"/>
                    </a:ext>
                  </a:extLst>
                </a:gridCol>
                <a:gridCol w="2719380">
                  <a:extLst>
                    <a:ext uri="{9D8B030D-6E8A-4147-A177-3AD203B41FA5}">
                      <a16:colId xmlns:a16="http://schemas.microsoft.com/office/drawing/2014/main" val="1226483055"/>
                    </a:ext>
                  </a:extLst>
                </a:gridCol>
                <a:gridCol w="2937510">
                  <a:extLst>
                    <a:ext uri="{9D8B030D-6E8A-4147-A177-3AD203B41FA5}">
                      <a16:colId xmlns:a16="http://schemas.microsoft.com/office/drawing/2014/main" val="2769711191"/>
                    </a:ext>
                  </a:extLst>
                </a:gridCol>
                <a:gridCol w="3136222">
                  <a:extLst>
                    <a:ext uri="{9D8B030D-6E8A-4147-A177-3AD203B41FA5}">
                      <a16:colId xmlns:a16="http://schemas.microsoft.com/office/drawing/2014/main" val="1005173240"/>
                    </a:ext>
                  </a:extLst>
                </a:gridCol>
              </a:tblGrid>
              <a:tr h="506334">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Criterion</a:t>
                      </a:r>
                    </a:p>
                  </a:txBody>
                  <a:tcPr anchor="ct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AMR </a:t>
                      </a:r>
                    </a:p>
                    <a:p>
                      <a:pPr algn="ctr"/>
                      <a:r>
                        <a:rPr lang="en-US" sz="1600" dirty="0">
                          <a:latin typeface="Verdana" panose="020B0604030504040204" pitchFamily="34" charset="0"/>
                          <a:ea typeface="Verdana" panose="020B0604030504040204" pitchFamily="34" charset="0"/>
                          <a:cs typeface="Verdana" panose="020B0604030504040204" pitchFamily="34" charset="0"/>
                        </a:rPr>
                        <a:t>(drive-by meters)</a:t>
                      </a:r>
                    </a:p>
                  </a:txBody>
                  <a:tcPr anchor="ct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AMI 1.0 </a:t>
                      </a:r>
                    </a:p>
                    <a:p>
                      <a:pPr algn="ctr"/>
                      <a:r>
                        <a:rPr lang="en-US" sz="1600" dirty="0">
                          <a:latin typeface="Verdana" panose="020B0604030504040204" pitchFamily="34" charset="0"/>
                          <a:ea typeface="Verdana" panose="020B0604030504040204" pitchFamily="34" charset="0"/>
                          <a:cs typeface="Verdana" panose="020B0604030504040204" pitchFamily="34" charset="0"/>
                        </a:rPr>
                        <a:t>(1</a:t>
                      </a:r>
                      <a:r>
                        <a:rPr lang="en-US" sz="1600" baseline="30000" dirty="0">
                          <a:latin typeface="Verdana" panose="020B0604030504040204" pitchFamily="34" charset="0"/>
                          <a:ea typeface="Verdana" panose="020B0604030504040204" pitchFamily="34" charset="0"/>
                          <a:cs typeface="Verdana" panose="020B0604030504040204" pitchFamily="34" charset="0"/>
                        </a:rPr>
                        <a:t>st</a:t>
                      </a:r>
                      <a:r>
                        <a:rPr lang="en-US" sz="1600" dirty="0">
                          <a:latin typeface="Verdana" panose="020B0604030504040204" pitchFamily="34" charset="0"/>
                          <a:ea typeface="Verdana" panose="020B0604030504040204" pitchFamily="34" charset="0"/>
                          <a:cs typeface="Verdana" panose="020B0604030504040204" pitchFamily="34" charset="0"/>
                        </a:rPr>
                        <a:t> gen smart meters)</a:t>
                      </a:r>
                    </a:p>
                  </a:txBody>
                  <a:tcPr anchor="ct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AMx</a:t>
                      </a:r>
                    </a:p>
                  </a:txBody>
                  <a:tcPr anchor="ctr"/>
                </a:tc>
                <a:extLst>
                  <a:ext uri="{0D108BD9-81ED-4DB2-BD59-A6C34878D82A}">
                    <a16:rowId xmlns:a16="http://schemas.microsoft.com/office/drawing/2014/main" val="4276400471"/>
                  </a:ext>
                </a:extLst>
              </a:tr>
              <a:tr h="1154430">
                <a:tc>
                  <a:txBody>
                    <a:bodyPr/>
                    <a:lstStyle/>
                    <a:p>
                      <a:r>
                        <a:rPr lang="en-US" sz="1400" dirty="0"/>
                        <a:t>Data frequency</a:t>
                      </a:r>
                    </a:p>
                  </a:txBody>
                  <a:tcPr anchor="ctr"/>
                </a:tc>
                <a:tc>
                  <a:txBody>
                    <a:bodyPr/>
                    <a:lstStyle/>
                    <a:p>
                      <a:r>
                        <a:rPr lang="en-US" sz="1400" dirty="0"/>
                        <a:t>AMR meters often collect data as often as every 30 seconds, but data is only recorded once per billing cycle.</a:t>
                      </a:r>
                    </a:p>
                  </a:txBody>
                  <a:tcPr anchor="ctr"/>
                </a:tc>
                <a:tc>
                  <a:txBody>
                    <a:bodyPr/>
                    <a:lstStyle/>
                    <a:p>
                      <a:r>
                        <a:rPr lang="en-US" sz="1400" dirty="0"/>
                        <a:t>AMI meters can collect data at higher frequencies, but network latencies often limit utility visibility to yesterday’s 15-minute data.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AMx maximizes data granularity and timeliness from existing meters by collecting and sharing data in real-time, unlocking added value and new use cases.</a:t>
                      </a:r>
                    </a:p>
                  </a:txBody>
                  <a:tcPr anchor="ctr"/>
                </a:tc>
                <a:extLst>
                  <a:ext uri="{0D108BD9-81ED-4DB2-BD59-A6C34878D82A}">
                    <a16:rowId xmlns:a16="http://schemas.microsoft.com/office/drawing/2014/main" val="2047177102"/>
                  </a:ext>
                </a:extLst>
              </a:tr>
              <a:tr h="619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Lifespan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20-40 years, but may be replaced prematurely to get more frequent data or other features.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Often 10-15 years, due primarily to desire for new features rather than hardware degradation.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Utilities maximize the life of their equipment by letting meters just be data collectors, replacing only when core functionality is compromised.</a:t>
                      </a:r>
                    </a:p>
                  </a:txBody>
                  <a:tcPr anchor="ctr"/>
                </a:tc>
                <a:extLst>
                  <a:ext uri="{0D108BD9-81ED-4DB2-BD59-A6C34878D82A}">
                    <a16:rowId xmlns:a16="http://schemas.microsoft.com/office/drawing/2014/main" val="1551579256"/>
                  </a:ext>
                </a:extLst>
              </a:tr>
              <a:tr h="619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Meter upgrades/ replacements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Low-cost and straightforward to replace.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Higher-cost, like-for-like replacements needed.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AMx enables fully mixed-meter portfolios, maximizing flexibility.</a:t>
                      </a:r>
                    </a:p>
                  </a:txBody>
                  <a:tcPr anchor="ctr"/>
                </a:tc>
                <a:extLst>
                  <a:ext uri="{0D108BD9-81ED-4DB2-BD59-A6C34878D82A}">
                    <a16:rowId xmlns:a16="http://schemas.microsoft.com/office/drawing/2014/main" val="3828323828"/>
                  </a:ext>
                </a:extLst>
              </a:tr>
              <a:tr h="619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Resource visibility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Only collects data on a single resource (electricity, gas, or water).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Only collects data on a single resource (electricity, gas, or water).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Can collect and share data across multiple resources to support coordinated planning.</a:t>
                      </a:r>
                    </a:p>
                  </a:txBody>
                  <a:tcPr anchor="ctr"/>
                </a:tc>
                <a:extLst>
                  <a:ext uri="{0D108BD9-81ED-4DB2-BD59-A6C34878D82A}">
                    <a16:rowId xmlns:a16="http://schemas.microsoft.com/office/drawing/2014/main" val="3516885288"/>
                  </a:ext>
                </a:extLst>
              </a:tr>
            </a:tbl>
          </a:graphicData>
        </a:graphic>
      </p:graphicFrame>
    </p:spTree>
    <p:extLst>
      <p:ext uri="{BB962C8B-B14F-4D97-AF65-F5344CB8AC3E}">
        <p14:creationId xmlns:p14="http://schemas.microsoft.com/office/powerpoint/2010/main" val="36206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Google Shape;108;p18"/>
          <p:cNvSpPr txBox="1">
            <a:spLocks noGrp="1"/>
          </p:cNvSpPr>
          <p:nvPr>
            <p:ph type="title"/>
          </p:nvPr>
        </p:nvSpPr>
        <p:spPr>
          <a:xfrm>
            <a:off x="112094" y="349441"/>
            <a:ext cx="11718234" cy="1325563"/>
          </a:xfrm>
          <a:prstGeom prst="rect">
            <a:avLst/>
          </a:prstGeom>
        </p:spPr>
        <p:txBody>
          <a:bodyPr lIns="121899" tIns="121899" rIns="121899" bIns="121899">
            <a:noAutofit/>
          </a:bodyPr>
          <a:lstStyle>
            <a:lvl1pPr defTabSz="822959">
              <a:defRPr sz="5040">
                <a:latin typeface="Montserrat Light"/>
                <a:ea typeface="Montserrat Light"/>
                <a:cs typeface="Montserrat Light"/>
                <a:sym typeface="Montserrat Light"/>
              </a:defRPr>
            </a:lvl1pPr>
          </a:lstStyle>
          <a:p>
            <a:r>
              <a:rPr lang="en-US" sz="5000" b="1" dirty="0">
                <a:latin typeface="Verdana" panose="020B0604030504040204" pitchFamily="34" charset="0"/>
                <a:ea typeface="Verdana" panose="020B0604030504040204" pitchFamily="34" charset="0"/>
                <a:cs typeface="Verdana" panose="020B0604030504040204" pitchFamily="34" charset="0"/>
              </a:rPr>
              <a:t>AMx can de-risk new AMI</a:t>
            </a:r>
            <a:endParaRPr sz="50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a:extLst>
              <a:ext uri="{FF2B5EF4-FFF2-40B4-BE49-F238E27FC236}">
                <a16:creationId xmlns:a16="http://schemas.microsoft.com/office/drawing/2014/main" id="{BF8E0A70-5C32-8C1B-F453-0E50DC603D35}"/>
              </a:ext>
            </a:extLst>
          </p:cNvPr>
          <p:cNvGraphicFramePr>
            <a:graphicFrameLocks noGrp="1"/>
          </p:cNvGraphicFramePr>
          <p:nvPr>
            <p:extLst>
              <p:ext uri="{D42A27DB-BD31-4B8C-83A1-F6EECF244321}">
                <p14:modId xmlns:p14="http://schemas.microsoft.com/office/powerpoint/2010/main" val="847968546"/>
              </p:ext>
            </p:extLst>
          </p:nvPr>
        </p:nvGraphicFramePr>
        <p:xfrm>
          <a:off x="709357" y="1551308"/>
          <a:ext cx="10523707" cy="4632844"/>
        </p:xfrm>
        <a:graphic>
          <a:graphicData uri="http://schemas.openxmlformats.org/drawingml/2006/table">
            <a:tbl>
              <a:tblPr firstRow="1" bandRow="1">
                <a:tableStyleId>{21E4AEA4-8DFA-4A89-87EB-49C32662AFE0}</a:tableStyleId>
              </a:tblPr>
              <a:tblGrid>
                <a:gridCol w="1665457">
                  <a:extLst>
                    <a:ext uri="{9D8B030D-6E8A-4147-A177-3AD203B41FA5}">
                      <a16:colId xmlns:a16="http://schemas.microsoft.com/office/drawing/2014/main" val="1531122713"/>
                    </a:ext>
                  </a:extLst>
                </a:gridCol>
                <a:gridCol w="4288876">
                  <a:extLst>
                    <a:ext uri="{9D8B030D-6E8A-4147-A177-3AD203B41FA5}">
                      <a16:colId xmlns:a16="http://schemas.microsoft.com/office/drawing/2014/main" val="2769711191"/>
                    </a:ext>
                  </a:extLst>
                </a:gridCol>
                <a:gridCol w="4569374">
                  <a:extLst>
                    <a:ext uri="{9D8B030D-6E8A-4147-A177-3AD203B41FA5}">
                      <a16:colId xmlns:a16="http://schemas.microsoft.com/office/drawing/2014/main" val="1005173240"/>
                    </a:ext>
                  </a:extLst>
                </a:gridCol>
              </a:tblGrid>
              <a:tr h="403222">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Risk</a:t>
                      </a:r>
                    </a:p>
                  </a:txBody>
                  <a:tcPr anchor="ct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AMI 2.0</a:t>
                      </a:r>
                    </a:p>
                  </a:txBody>
                  <a:tcPr anchor="ct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AMx</a:t>
                      </a:r>
                    </a:p>
                  </a:txBody>
                  <a:tcPr anchor="ctr"/>
                </a:tc>
                <a:extLst>
                  <a:ext uri="{0D108BD9-81ED-4DB2-BD59-A6C34878D82A}">
                    <a16:rowId xmlns:a16="http://schemas.microsoft.com/office/drawing/2014/main" val="4276400471"/>
                  </a:ext>
                </a:extLst>
              </a:tr>
              <a:tr h="876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Technological obsolescence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“Grid edge” computation hardware built into the meter (designed to run apps) is expensive and may limit usefulness over the full meter life.</a:t>
                      </a:r>
                      <a:endParaRPr lang="en-US" sz="140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Moves computation and data analysis fully into the cloud reduces the risk of obsolescence and supports existing infrastructure. </a:t>
                      </a:r>
                      <a:endParaRPr lang="en-US" sz="1400" dirty="0"/>
                    </a:p>
                  </a:txBody>
                  <a:tcPr anchor="ctr"/>
                </a:tc>
                <a:extLst>
                  <a:ext uri="{0D108BD9-81ED-4DB2-BD59-A6C34878D82A}">
                    <a16:rowId xmlns:a16="http://schemas.microsoft.com/office/drawing/2014/main" val="2846246573"/>
                  </a:ext>
                </a:extLst>
              </a:tr>
              <a:tr h="1075151">
                <a:tc>
                  <a:txBody>
                    <a:bodyPr/>
                    <a:lstStyle/>
                    <a:p>
                      <a:r>
                        <a:rPr lang="en-US" sz="1400" dirty="0"/>
                        <a:t>Communication network</a:t>
                      </a:r>
                    </a:p>
                  </a:txBody>
                  <a:tcPr anchor="ctr"/>
                </a:tc>
                <a:tc>
                  <a:txBody>
                    <a:bodyPr/>
                    <a:lstStyle/>
                    <a:p>
                      <a:r>
                        <a:rPr lang="en-US" sz="1400" kern="1200" dirty="0">
                          <a:solidFill>
                            <a:schemeClr val="dk1"/>
                          </a:solidFill>
                          <a:effectLst/>
                        </a:rPr>
                        <a:t>Proprietary, single-purpose networks limit the number and kind of meters that utilities can install, and reduces applicability for DER management and real-time load flexibility.</a:t>
                      </a: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Faster, more timely data sharing via existing broadband can immediately unlock new use cases. Eliminating propriety networks opens the door to a wider array of meters that can be used, potentially at lower cost. </a:t>
                      </a:r>
                    </a:p>
                  </a:txBody>
                  <a:tcPr anchor="ctr"/>
                </a:tc>
                <a:extLst>
                  <a:ext uri="{0D108BD9-81ED-4DB2-BD59-A6C34878D82A}">
                    <a16:rowId xmlns:a16="http://schemas.microsoft.com/office/drawing/2014/main" val="2047177102"/>
                  </a:ext>
                </a:extLst>
              </a:tr>
              <a:tr h="63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Value definition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Proposed benefits may be future-focused, unproven, or vaguely-defined.</a:t>
                      </a:r>
                      <a:endParaRPr lang="en-US" sz="140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Allows for smaller, more agile deployments of new metering hardware to prove out a particular approach or technology.</a:t>
                      </a:r>
                      <a:endParaRPr lang="en-US" sz="14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551579256"/>
                  </a:ext>
                </a:extLst>
              </a:tr>
              <a:tr h="63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Cybersecurity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New attack vectors due to connectivity with customer networks and potential delays between security patches.</a:t>
                      </a:r>
                      <a:endParaRPr lang="en-US" sz="140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Reduces the number of potential attack vectors when data is shared with the utility and end-customer.</a:t>
                      </a:r>
                      <a:endParaRPr lang="en-US" sz="14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828323828"/>
                  </a:ext>
                </a:extLst>
              </a:tr>
              <a:tr h="63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Resource visibility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Only provides data on a single resource (electricity, gas, or water).</a:t>
                      </a:r>
                      <a:endParaRPr lang="en-US" sz="140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Can collect and share meter data across resources to support coordinated system or decarbonization planning.</a:t>
                      </a:r>
                      <a:endParaRPr lang="en-US" sz="14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516885288"/>
                  </a:ext>
                </a:extLst>
              </a:tr>
            </a:tbl>
          </a:graphicData>
        </a:graphic>
      </p:graphicFrame>
    </p:spTree>
    <p:extLst>
      <p:ext uri="{BB962C8B-B14F-4D97-AF65-F5344CB8AC3E}">
        <p14:creationId xmlns:p14="http://schemas.microsoft.com/office/powerpoint/2010/main" val="98991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7AE3-A490-301B-04FB-C50A5A60AF51}"/>
              </a:ext>
            </a:extLst>
          </p:cNvPr>
          <p:cNvSpPr>
            <a:spLocks noGrp="1"/>
          </p:cNvSpPr>
          <p:nvPr>
            <p:ph type="title"/>
          </p:nvPr>
        </p:nvSpPr>
        <p:spPr/>
        <p:txBody>
          <a:bodyPr/>
          <a:lstStyle/>
          <a:p>
            <a:r>
              <a:rPr lang="en-US" dirty="0"/>
              <a:t>Water use drives energy use</a:t>
            </a:r>
          </a:p>
        </p:txBody>
      </p:sp>
      <p:sp>
        <p:nvSpPr>
          <p:cNvPr id="5" name="Date Placeholder 4">
            <a:extLst>
              <a:ext uri="{FF2B5EF4-FFF2-40B4-BE49-F238E27FC236}">
                <a16:creationId xmlns:a16="http://schemas.microsoft.com/office/drawing/2014/main" id="{BA3B3C53-48B7-21E5-FECD-E181D6A2C214}"/>
              </a:ext>
            </a:extLst>
          </p:cNvPr>
          <p:cNvSpPr>
            <a:spLocks noGrp="1"/>
          </p:cNvSpPr>
          <p:nvPr>
            <p:ph type="dt" sz="half" idx="10"/>
          </p:nvPr>
        </p:nvSpPr>
        <p:spPr/>
        <p:txBody>
          <a:bodyPr/>
          <a:lstStyle/>
          <a:p>
            <a:fld id="{BFA57154-3F7A-8843-A995-E73386520F42}" type="datetime4">
              <a:rPr lang="en-US" smtClean="0"/>
              <a:t>May 15, 2024</a:t>
            </a:fld>
            <a:endParaRPr lang="en-US"/>
          </a:p>
        </p:txBody>
      </p:sp>
      <p:sp>
        <p:nvSpPr>
          <p:cNvPr id="6" name="Footer Placeholder 5">
            <a:extLst>
              <a:ext uri="{FF2B5EF4-FFF2-40B4-BE49-F238E27FC236}">
                <a16:creationId xmlns:a16="http://schemas.microsoft.com/office/drawing/2014/main" id="{7FB2905F-006B-02BC-549E-E4D5EDA6E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4A44E-8903-7D0F-B3A5-5B41DD39CF4E}"/>
              </a:ext>
            </a:extLst>
          </p:cNvPr>
          <p:cNvSpPr>
            <a:spLocks noGrp="1"/>
          </p:cNvSpPr>
          <p:nvPr>
            <p:ph type="sldNum" sz="quarter" idx="12"/>
          </p:nvPr>
        </p:nvSpPr>
        <p:spPr/>
        <p:txBody>
          <a:bodyPr/>
          <a:lstStyle/>
          <a:p>
            <a:fld id="{70485D3D-2785-A54B-8178-98E2341B432F}" type="slidenum">
              <a:rPr lang="en-US" smtClean="0"/>
              <a:t>2</a:t>
            </a:fld>
            <a:endParaRPr lang="en-US"/>
          </a:p>
        </p:txBody>
      </p:sp>
      <p:sp>
        <p:nvSpPr>
          <p:cNvPr id="8" name="Text Placeholder 5">
            <a:extLst>
              <a:ext uri="{FF2B5EF4-FFF2-40B4-BE49-F238E27FC236}">
                <a16:creationId xmlns:a16="http://schemas.microsoft.com/office/drawing/2014/main" id="{A0EBF721-1A72-28AF-59DB-99A4CC7B9D67}"/>
              </a:ext>
            </a:extLst>
          </p:cNvPr>
          <p:cNvSpPr txBox="1">
            <a:spLocks/>
          </p:cNvSpPr>
          <p:nvPr/>
        </p:nvSpPr>
        <p:spPr>
          <a:xfrm>
            <a:off x="228600" y="1446939"/>
            <a:ext cx="6212541" cy="4676813"/>
          </a:xfrm>
          <a:prstGeom prst="rect">
            <a:avLst/>
          </a:prstGeom>
        </p:spPr>
        <p:txBody>
          <a:bodyPr numCol="1">
            <a:noAutofit/>
          </a:bodyPr>
          <a:lst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solidFill>
              </a:rPr>
              <a:t>WATER UTILITIES USE ELECTRICITY FOR:</a:t>
            </a:r>
          </a:p>
          <a:p>
            <a:pPr marL="742950" lvl="1" indent="-285750"/>
            <a:r>
              <a:rPr lang="en-US" sz="1800" b="0" dirty="0">
                <a:latin typeface="Alata" pitchFamily="2" charset="77"/>
              </a:rPr>
              <a:t>Office facilities</a:t>
            </a:r>
          </a:p>
          <a:p>
            <a:pPr marL="742950" lvl="1" indent="-285750"/>
            <a:r>
              <a:rPr lang="en-US" sz="1800" b="0" dirty="0">
                <a:latin typeface="Alata" pitchFamily="2" charset="77"/>
              </a:rPr>
              <a:t>Pumping for conveyance to treatment</a:t>
            </a:r>
          </a:p>
          <a:p>
            <a:pPr marL="742950" lvl="1" indent="-285750"/>
            <a:r>
              <a:rPr lang="en-US" sz="1800" b="0" dirty="0">
                <a:latin typeface="Alata" pitchFamily="2" charset="77"/>
              </a:rPr>
              <a:t>Water treatment</a:t>
            </a:r>
          </a:p>
          <a:p>
            <a:pPr marL="742950" lvl="1" indent="-285750"/>
            <a:r>
              <a:rPr lang="en-US" sz="1800" b="0" dirty="0">
                <a:latin typeface="Alata" pitchFamily="2" charset="77"/>
              </a:rPr>
              <a:t>Pumping into water towers (which pressurize the distribution system)</a:t>
            </a:r>
          </a:p>
          <a:p>
            <a:pPr marL="742950" lvl="1" indent="-285750"/>
            <a:r>
              <a:rPr lang="en-US" sz="1800" b="0" dirty="0">
                <a:latin typeface="Alata" pitchFamily="2" charset="77"/>
              </a:rPr>
              <a:t>Pumping for distribution (sometimes)</a:t>
            </a:r>
          </a:p>
          <a:p>
            <a:pPr marL="742950" lvl="1" indent="-285750"/>
            <a:r>
              <a:rPr lang="en-US" sz="1800" b="0" dirty="0">
                <a:latin typeface="Alata" pitchFamily="2" charset="77"/>
              </a:rPr>
              <a:t>Wastewater pumping and treatment</a:t>
            </a:r>
          </a:p>
          <a:p>
            <a:pPr marL="457200" lvl="1" indent="0">
              <a:buNone/>
            </a:pPr>
            <a:endParaRPr lang="en-US" sz="1800" b="0" dirty="0">
              <a:latin typeface="Alata" pitchFamily="2" charset="77"/>
            </a:endParaRPr>
          </a:p>
          <a:p>
            <a:r>
              <a:rPr lang="en-US" sz="1800" dirty="0">
                <a:solidFill>
                  <a:schemeClr val="tx2"/>
                </a:solidFill>
              </a:rPr>
              <a:t>TWO LARGE OPPORTUNITIES FOR ENERGY MANAGEMENT</a:t>
            </a:r>
            <a:endParaRPr lang="en-US" sz="1800" dirty="0"/>
          </a:p>
          <a:p>
            <a:pPr marL="742950" lvl="1" indent="-285750"/>
            <a:r>
              <a:rPr lang="en-US" sz="1800" b="0" dirty="0">
                <a:latin typeface="Alata" pitchFamily="2" charset="77"/>
              </a:rPr>
              <a:t>Conservation through leak detection and efficiency</a:t>
            </a:r>
          </a:p>
          <a:p>
            <a:pPr marL="742950" lvl="1" indent="-285750"/>
            <a:r>
              <a:rPr lang="en-US" sz="1800" b="0" dirty="0">
                <a:latin typeface="Alata" pitchFamily="2" charset="77"/>
              </a:rPr>
              <a:t>Load management in coordination with electric utility needs</a:t>
            </a:r>
            <a:endParaRPr lang="en-US" sz="1600" dirty="0">
              <a:latin typeface="+mn-lt"/>
            </a:endParaRPr>
          </a:p>
        </p:txBody>
      </p:sp>
      <p:pic>
        <p:nvPicPr>
          <p:cNvPr id="11" name="Picture 10">
            <a:extLst>
              <a:ext uri="{FF2B5EF4-FFF2-40B4-BE49-F238E27FC236}">
                <a16:creationId xmlns:a16="http://schemas.microsoft.com/office/drawing/2014/main" id="{3CA1CAB1-D665-D0BF-3095-9EC5CBC21F89}"/>
              </a:ext>
            </a:extLst>
          </p:cNvPr>
          <p:cNvPicPr>
            <a:picLocks noChangeAspect="1"/>
          </p:cNvPicPr>
          <p:nvPr/>
        </p:nvPicPr>
        <p:blipFill>
          <a:blip r:embed="rId3"/>
          <a:stretch>
            <a:fillRect/>
          </a:stretch>
        </p:blipFill>
        <p:spPr>
          <a:xfrm>
            <a:off x="7422870" y="1802698"/>
            <a:ext cx="3557556" cy="3871161"/>
          </a:xfrm>
          <a:prstGeom prst="rect">
            <a:avLst/>
          </a:prstGeom>
        </p:spPr>
      </p:pic>
    </p:spTree>
    <p:extLst>
      <p:ext uri="{BB962C8B-B14F-4D97-AF65-F5344CB8AC3E}">
        <p14:creationId xmlns:p14="http://schemas.microsoft.com/office/powerpoint/2010/main" val="148202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477135"/>
            <a:ext cx="11733555" cy="1325563"/>
          </a:xfrm>
        </p:spPr>
        <p:txBody>
          <a:bodyPr anchor="t">
            <a:noAutofit/>
          </a:bodyPr>
          <a:lstStyle/>
          <a:p>
            <a:r>
              <a:rPr lang="en-US" dirty="0"/>
              <a:t>T</a:t>
            </a:r>
            <a:r>
              <a:rPr lang="en-US" b="1"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rPr>
              <a:t>ransparency </a:t>
            </a:r>
            <a:r>
              <a:rPr lang="en-US" dirty="0"/>
              <a:t>and timely insights enable conservation</a:t>
            </a:r>
            <a:endParaRPr lang="en-US" b="1"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endParaRPr>
          </a:p>
        </p:txBody>
      </p:sp>
      <p:sp>
        <p:nvSpPr>
          <p:cNvPr id="12" name="Date Placeholder 4">
            <a:extLst>
              <a:ext uri="{FF2B5EF4-FFF2-40B4-BE49-F238E27FC236}">
                <a16:creationId xmlns:a16="http://schemas.microsoft.com/office/drawing/2014/main" id="{782D6B98-F3FD-7A20-65E4-DE83736A8DFA}"/>
              </a:ext>
            </a:extLst>
          </p:cNvPr>
          <p:cNvSpPr>
            <a:spLocks noGrp="1"/>
          </p:cNvSpPr>
          <p:nvPr>
            <p:ph type="dt" sz="half" idx="10"/>
          </p:nvPr>
        </p:nvSpPr>
        <p:spPr>
          <a:xfrm>
            <a:off x="228600" y="6400801"/>
            <a:ext cx="1700784" cy="246741"/>
          </a:xfrm>
        </p:spPr>
        <p:txBody>
          <a:bodyPr/>
          <a:lstStyle/>
          <a:p>
            <a:pPr>
              <a:spcAft>
                <a:spcPts val="600"/>
              </a:spcAft>
            </a:pPr>
            <a:fld id="{BFA57154-3F7A-8843-A995-E73386520F42}" type="datetime4">
              <a:rPr lang="en-US" smtClean="0"/>
              <a:pPr>
                <a:spcAft>
                  <a:spcPts val="600"/>
                </a:spcAft>
              </a:pPr>
              <a:t>May 15, 2024</a:t>
            </a:fld>
            <a:endParaRPr lang="en-US"/>
          </a:p>
        </p:txBody>
      </p:sp>
      <p:sp>
        <p:nvSpPr>
          <p:cNvPr id="14" name="Footer Placeholder 5">
            <a:extLst>
              <a:ext uri="{FF2B5EF4-FFF2-40B4-BE49-F238E27FC236}">
                <a16:creationId xmlns:a16="http://schemas.microsoft.com/office/drawing/2014/main" id="{1D5677A4-E96C-FDC0-EDB4-A93FE4C0FF2A}"/>
              </a:ext>
            </a:extLst>
          </p:cNvPr>
          <p:cNvSpPr>
            <a:spLocks noGrp="1"/>
          </p:cNvSpPr>
          <p:nvPr>
            <p:ph type="ftr" sz="quarter" idx="11"/>
          </p:nvPr>
        </p:nvSpPr>
        <p:spPr>
          <a:xfrm>
            <a:off x="4229100" y="6400800"/>
            <a:ext cx="2402288" cy="246741"/>
          </a:xfrm>
        </p:spPr>
        <p:txBody>
          <a:bodyPr/>
          <a:lstStyle/>
          <a:p>
            <a:endParaRPr lang="en-US"/>
          </a:p>
        </p:txBody>
      </p:sp>
      <p:sp>
        <p:nvSpPr>
          <p:cNvPr id="16" name="Slide Number Placeholder 6">
            <a:extLst>
              <a:ext uri="{FF2B5EF4-FFF2-40B4-BE49-F238E27FC236}">
                <a16:creationId xmlns:a16="http://schemas.microsoft.com/office/drawing/2014/main" id="{F4D47A50-C710-83EE-D11A-661E3B83B382}"/>
              </a:ext>
            </a:extLst>
          </p:cNvPr>
          <p:cNvSpPr>
            <a:spLocks noGrp="1"/>
          </p:cNvSpPr>
          <p:nvPr>
            <p:ph type="sldNum" sz="quarter" idx="12"/>
          </p:nvPr>
        </p:nvSpPr>
        <p:spPr>
          <a:xfrm>
            <a:off x="6957390" y="6400799"/>
            <a:ext cx="967409" cy="246888"/>
          </a:xfrm>
        </p:spPr>
        <p:txBody>
          <a:bodyPr/>
          <a:lstStyle/>
          <a:p>
            <a:pPr>
              <a:spcAft>
                <a:spcPts val="600"/>
              </a:spcAft>
            </a:pPr>
            <a:fld id="{70485D3D-2785-A54B-8178-98E2341B432F}" type="slidenum">
              <a:rPr lang="en-US" smtClean="0"/>
              <a:pPr>
                <a:spcAft>
                  <a:spcPts val="600"/>
                </a:spcAft>
              </a:pPr>
              <a:t>3</a:t>
            </a:fld>
            <a:endParaRPr lang="en-US"/>
          </a:p>
        </p:txBody>
      </p:sp>
      <p:grpSp>
        <p:nvGrpSpPr>
          <p:cNvPr id="2" name="Group">
            <a:extLst>
              <a:ext uri="{FF2B5EF4-FFF2-40B4-BE49-F238E27FC236}">
                <a16:creationId xmlns:a16="http://schemas.microsoft.com/office/drawing/2014/main" id="{01B07F21-AFA8-8379-7055-C12E228D79FA}"/>
              </a:ext>
            </a:extLst>
          </p:cNvPr>
          <p:cNvGrpSpPr/>
          <p:nvPr/>
        </p:nvGrpSpPr>
        <p:grpSpPr>
          <a:xfrm>
            <a:off x="3849671" y="2138680"/>
            <a:ext cx="2781717" cy="3926135"/>
            <a:chOff x="0" y="0"/>
            <a:chExt cx="7472452" cy="10546674"/>
          </a:xfrm>
        </p:grpSpPr>
        <p:pic>
          <p:nvPicPr>
            <p:cNvPr id="3" name="Screen Shot 2022-06-09 at 12.33.27 PM.png" descr="Screen Shot 2022-06-09 at 12.33.27 PM.png">
              <a:extLst>
                <a:ext uri="{FF2B5EF4-FFF2-40B4-BE49-F238E27FC236}">
                  <a16:creationId xmlns:a16="http://schemas.microsoft.com/office/drawing/2014/main" id="{BB3AFAF2-DCF1-1E1B-9E6E-70760CA5998D}"/>
                </a:ext>
              </a:extLst>
            </p:cNvPr>
            <p:cNvPicPr>
              <a:picLocks noChangeAspect="1"/>
            </p:cNvPicPr>
            <p:nvPr/>
          </p:nvPicPr>
          <p:blipFill>
            <a:blip r:embed="rId3"/>
            <a:stretch>
              <a:fillRect/>
            </a:stretch>
          </p:blipFill>
          <p:spPr>
            <a:xfrm>
              <a:off x="1" y="1302379"/>
              <a:ext cx="7472452" cy="9189360"/>
            </a:xfrm>
            <a:prstGeom prst="rect">
              <a:avLst/>
            </a:prstGeom>
            <a:ln w="12700" cap="flat">
              <a:noFill/>
              <a:miter lim="400000"/>
            </a:ln>
            <a:effectLst/>
          </p:spPr>
        </p:pic>
        <p:pic>
          <p:nvPicPr>
            <p:cNvPr id="4" name="Screen Shot 2022-06-09 at 12.33.10 PM.png" descr="Screen Shot 2022-06-09 at 12.33.10 PM.png">
              <a:extLst>
                <a:ext uri="{FF2B5EF4-FFF2-40B4-BE49-F238E27FC236}">
                  <a16:creationId xmlns:a16="http://schemas.microsoft.com/office/drawing/2014/main" id="{2922C5BF-9E19-37AF-C59F-20AE5D2C7FFA}"/>
                </a:ext>
              </a:extLst>
            </p:cNvPr>
            <p:cNvPicPr>
              <a:picLocks noChangeAspect="1"/>
            </p:cNvPicPr>
            <p:nvPr/>
          </p:nvPicPr>
          <p:blipFill>
            <a:blip r:embed="rId4"/>
            <a:stretch>
              <a:fillRect/>
            </a:stretch>
          </p:blipFill>
          <p:spPr>
            <a:xfrm>
              <a:off x="0" y="0"/>
              <a:ext cx="7472451" cy="1306010"/>
            </a:xfrm>
            <a:prstGeom prst="rect">
              <a:avLst/>
            </a:prstGeom>
            <a:ln w="12700" cap="flat">
              <a:noFill/>
              <a:miter lim="400000"/>
            </a:ln>
            <a:effectLst/>
          </p:spPr>
        </p:pic>
        <p:sp>
          <p:nvSpPr>
            <p:cNvPr id="5" name="Rectangle">
              <a:extLst>
                <a:ext uri="{FF2B5EF4-FFF2-40B4-BE49-F238E27FC236}">
                  <a16:creationId xmlns:a16="http://schemas.microsoft.com/office/drawing/2014/main" id="{2ED9B13E-DFB1-6F03-05C1-E49CB0CE5EA2}"/>
                </a:ext>
              </a:extLst>
            </p:cNvPr>
            <p:cNvSpPr/>
            <p:nvPr/>
          </p:nvSpPr>
          <p:spPr>
            <a:xfrm>
              <a:off x="46353" y="42279"/>
              <a:ext cx="7379746" cy="10504396"/>
            </a:xfrm>
            <a:prstGeom prst="rect">
              <a:avLst/>
            </a:prstGeom>
            <a:noFill/>
            <a:ln w="25400" cap="flat">
              <a:solidFill>
                <a:srgbClr val="5E5E5E"/>
              </a:solidFill>
              <a:prstDash val="solid"/>
              <a:miter lim="400000"/>
            </a:ln>
            <a:effectLst/>
          </p:spPr>
          <p:txBody>
            <a:bodyPr wrap="square" lIns="25400" tIns="25400" rIns="25400" bIns="25400" numCol="1" anchor="ctr">
              <a:noAutofit/>
            </a:bodyPr>
            <a:lstStyle/>
            <a:p>
              <a:pPr algn="ctr">
                <a:defRPr sz="3200">
                  <a:solidFill>
                    <a:srgbClr val="FFFFFF"/>
                  </a:solidFill>
                  <a:latin typeface="Helvetica Neue Medium"/>
                  <a:ea typeface="Helvetica Neue Medium"/>
                  <a:cs typeface="Helvetica Neue Medium"/>
                  <a:sym typeface="Helvetica Neue Medium"/>
                </a:defRPr>
              </a:pPr>
              <a:endParaRPr sz="1600"/>
            </a:p>
          </p:txBody>
        </p:sp>
      </p:grpSp>
      <p:sp>
        <p:nvSpPr>
          <p:cNvPr id="6" name="“Water bills arrive monthly or, for most residents in Los Angeles, every other month — far too late to respond to data indicating leaks in the plumbing or unsustainable outdoor watering.”">
            <a:extLst>
              <a:ext uri="{FF2B5EF4-FFF2-40B4-BE49-F238E27FC236}">
                <a16:creationId xmlns:a16="http://schemas.microsoft.com/office/drawing/2014/main" id="{2DCD9582-596A-FB51-4A45-045735700A7B}"/>
              </a:ext>
            </a:extLst>
          </p:cNvPr>
          <p:cNvSpPr txBox="1"/>
          <p:nvPr/>
        </p:nvSpPr>
        <p:spPr>
          <a:xfrm>
            <a:off x="355253" y="2145387"/>
            <a:ext cx="3033947" cy="3744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ctr" defTabSz="457200">
              <a:defRPr sz="4000" b="1" i="1"/>
            </a:lvl1pPr>
          </a:lstStyle>
          <a:p>
            <a:r>
              <a:rPr sz="2400" b="0" dirty="0"/>
              <a:t>“Water bills arrive monthly or, for most residents in Los Angeles, every other month — </a:t>
            </a:r>
            <a:r>
              <a:rPr sz="2400" b="0" dirty="0">
                <a:solidFill>
                  <a:schemeClr val="tx2"/>
                </a:solidFill>
              </a:rPr>
              <a:t>far too late to respond </a:t>
            </a:r>
            <a:r>
              <a:rPr sz="2400" b="0" dirty="0"/>
              <a:t>to data indicating leaks in the plumbing or unsustainable outdoor watering.”</a:t>
            </a:r>
          </a:p>
        </p:txBody>
      </p:sp>
      <p:pic>
        <p:nvPicPr>
          <p:cNvPr id="8" name="Screen Shot 2022-06-09 at 3.13.21 PM.png" descr="Screen Shot 2022-06-09 at 3.13.21 PM.png">
            <a:extLst>
              <a:ext uri="{FF2B5EF4-FFF2-40B4-BE49-F238E27FC236}">
                <a16:creationId xmlns:a16="http://schemas.microsoft.com/office/drawing/2014/main" id="{08FA7EA3-5686-67F0-013E-438C7FC12AFD}"/>
              </a:ext>
            </a:extLst>
          </p:cNvPr>
          <p:cNvPicPr>
            <a:picLocks noChangeAspect="1"/>
          </p:cNvPicPr>
          <p:nvPr/>
        </p:nvPicPr>
        <p:blipFill>
          <a:blip r:embed="rId5"/>
          <a:stretch>
            <a:fillRect/>
          </a:stretch>
        </p:blipFill>
        <p:spPr>
          <a:xfrm>
            <a:off x="7851911" y="1243586"/>
            <a:ext cx="3783780" cy="5081324"/>
          </a:xfrm>
          <a:prstGeom prst="rect">
            <a:avLst/>
          </a:prstGeom>
          <a:ln w="12700">
            <a:solidFill>
              <a:schemeClr val="accent6"/>
            </a:solidFill>
            <a:miter lim="400000"/>
          </a:ln>
          <a:effectLst/>
        </p:spPr>
      </p:pic>
      <p:sp>
        <p:nvSpPr>
          <p:cNvPr id="10" name="Arrow">
            <a:extLst>
              <a:ext uri="{FF2B5EF4-FFF2-40B4-BE49-F238E27FC236}">
                <a16:creationId xmlns:a16="http://schemas.microsoft.com/office/drawing/2014/main" id="{AA535A95-01CB-04D7-8788-A6CB01F280D3}"/>
              </a:ext>
            </a:extLst>
          </p:cNvPr>
          <p:cNvSpPr/>
          <p:nvPr/>
        </p:nvSpPr>
        <p:spPr>
          <a:xfrm>
            <a:off x="6924149" y="3784248"/>
            <a:ext cx="635001" cy="635000"/>
          </a:xfrm>
          <a:prstGeom prst="rightArrow">
            <a:avLst>
              <a:gd name="adj1" fmla="val 32000"/>
              <a:gd name="adj2" fmla="val 64000"/>
            </a:avLst>
          </a:prstGeom>
          <a:solidFill>
            <a:schemeClr val="accent2"/>
          </a:solidFill>
          <a:ln w="12700">
            <a:miter lim="400000"/>
          </a:ln>
        </p:spPr>
        <p:txBody>
          <a:bodyPr lIns="25400" tIns="25400" rIns="25400" bIns="25400" anchor="ctr"/>
          <a:lstStyle/>
          <a:p>
            <a:pPr algn="ctr">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316235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477135"/>
            <a:ext cx="11733555" cy="1325563"/>
          </a:xfrm>
        </p:spPr>
        <p:txBody>
          <a:bodyPr anchor="t">
            <a:noAutofit/>
          </a:bodyPr>
          <a:lstStyle/>
          <a:p>
            <a:r>
              <a:rPr lang="en-US" dirty="0"/>
              <a:t>Fixing leaks is low-hanging fruit</a:t>
            </a:r>
            <a:endParaRPr lang="en-US" b="1"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endParaRPr>
          </a:p>
        </p:txBody>
      </p:sp>
      <p:sp>
        <p:nvSpPr>
          <p:cNvPr id="12" name="Date Placeholder 4">
            <a:extLst>
              <a:ext uri="{FF2B5EF4-FFF2-40B4-BE49-F238E27FC236}">
                <a16:creationId xmlns:a16="http://schemas.microsoft.com/office/drawing/2014/main" id="{782D6B98-F3FD-7A20-65E4-DE83736A8DFA}"/>
              </a:ext>
            </a:extLst>
          </p:cNvPr>
          <p:cNvSpPr>
            <a:spLocks noGrp="1"/>
          </p:cNvSpPr>
          <p:nvPr>
            <p:ph type="dt" sz="half" idx="10"/>
          </p:nvPr>
        </p:nvSpPr>
        <p:spPr>
          <a:xfrm>
            <a:off x="228600" y="6400801"/>
            <a:ext cx="1700784" cy="246741"/>
          </a:xfrm>
        </p:spPr>
        <p:txBody>
          <a:bodyPr/>
          <a:lstStyle/>
          <a:p>
            <a:pPr>
              <a:spcAft>
                <a:spcPts val="600"/>
              </a:spcAft>
            </a:pPr>
            <a:fld id="{BFA57154-3F7A-8843-A995-E73386520F42}" type="datetime4">
              <a:rPr lang="en-US" smtClean="0"/>
              <a:pPr>
                <a:spcAft>
                  <a:spcPts val="600"/>
                </a:spcAft>
              </a:pPr>
              <a:t>May 15, 2024</a:t>
            </a:fld>
            <a:endParaRPr lang="en-US"/>
          </a:p>
        </p:txBody>
      </p:sp>
      <p:sp>
        <p:nvSpPr>
          <p:cNvPr id="14" name="Footer Placeholder 5">
            <a:extLst>
              <a:ext uri="{FF2B5EF4-FFF2-40B4-BE49-F238E27FC236}">
                <a16:creationId xmlns:a16="http://schemas.microsoft.com/office/drawing/2014/main" id="{1D5677A4-E96C-FDC0-EDB4-A93FE4C0FF2A}"/>
              </a:ext>
            </a:extLst>
          </p:cNvPr>
          <p:cNvSpPr>
            <a:spLocks noGrp="1"/>
          </p:cNvSpPr>
          <p:nvPr>
            <p:ph type="ftr" sz="quarter" idx="11"/>
          </p:nvPr>
        </p:nvSpPr>
        <p:spPr>
          <a:xfrm>
            <a:off x="4229100" y="6400800"/>
            <a:ext cx="2402288" cy="246741"/>
          </a:xfrm>
        </p:spPr>
        <p:txBody>
          <a:bodyPr/>
          <a:lstStyle/>
          <a:p>
            <a:endParaRPr lang="en-US"/>
          </a:p>
        </p:txBody>
      </p:sp>
      <p:sp>
        <p:nvSpPr>
          <p:cNvPr id="16" name="Slide Number Placeholder 6">
            <a:extLst>
              <a:ext uri="{FF2B5EF4-FFF2-40B4-BE49-F238E27FC236}">
                <a16:creationId xmlns:a16="http://schemas.microsoft.com/office/drawing/2014/main" id="{F4D47A50-C710-83EE-D11A-661E3B83B382}"/>
              </a:ext>
            </a:extLst>
          </p:cNvPr>
          <p:cNvSpPr>
            <a:spLocks noGrp="1"/>
          </p:cNvSpPr>
          <p:nvPr>
            <p:ph type="sldNum" sz="quarter" idx="12"/>
          </p:nvPr>
        </p:nvSpPr>
        <p:spPr>
          <a:xfrm>
            <a:off x="6957390" y="6400799"/>
            <a:ext cx="967409" cy="246888"/>
          </a:xfrm>
        </p:spPr>
        <p:txBody>
          <a:bodyPr/>
          <a:lstStyle/>
          <a:p>
            <a:pPr>
              <a:spcAft>
                <a:spcPts val="600"/>
              </a:spcAft>
            </a:pPr>
            <a:fld id="{70485D3D-2785-A54B-8178-98E2341B432F}" type="slidenum">
              <a:rPr lang="en-US" smtClean="0"/>
              <a:pPr>
                <a:spcAft>
                  <a:spcPts val="600"/>
                </a:spcAft>
              </a:pPr>
              <a:t>4</a:t>
            </a:fld>
            <a:endParaRPr lang="en-US"/>
          </a:p>
        </p:txBody>
      </p:sp>
      <p:pic>
        <p:nvPicPr>
          <p:cNvPr id="9" name="Picture 8">
            <a:extLst>
              <a:ext uri="{FF2B5EF4-FFF2-40B4-BE49-F238E27FC236}">
                <a16:creationId xmlns:a16="http://schemas.microsoft.com/office/drawing/2014/main" id="{CB46E127-0DF2-4CF9-04CE-A470916932F7}"/>
              </a:ext>
            </a:extLst>
          </p:cNvPr>
          <p:cNvPicPr>
            <a:picLocks noChangeAspect="1"/>
          </p:cNvPicPr>
          <p:nvPr/>
        </p:nvPicPr>
        <p:blipFill>
          <a:blip r:embed="rId3">
            <a:alphaModFix/>
          </a:blip>
          <a:stretch>
            <a:fillRect/>
          </a:stretch>
        </p:blipFill>
        <p:spPr>
          <a:xfrm>
            <a:off x="4383723" y="1479856"/>
            <a:ext cx="3092470" cy="4451465"/>
          </a:xfrm>
          <a:prstGeom prst="rect">
            <a:avLst/>
          </a:prstGeom>
        </p:spPr>
      </p:pic>
      <p:sp>
        <p:nvSpPr>
          <p:cNvPr id="11" name="Text Placeholder 4">
            <a:extLst>
              <a:ext uri="{FF2B5EF4-FFF2-40B4-BE49-F238E27FC236}">
                <a16:creationId xmlns:a16="http://schemas.microsoft.com/office/drawing/2014/main" id="{9A7CA943-994D-77B3-6298-BC3294560256}"/>
              </a:ext>
            </a:extLst>
          </p:cNvPr>
          <p:cNvSpPr txBox="1">
            <a:spLocks/>
          </p:cNvSpPr>
          <p:nvPr/>
        </p:nvSpPr>
        <p:spPr>
          <a:xfrm>
            <a:off x="8070882" y="1479856"/>
            <a:ext cx="3180534" cy="4680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90000"/>
              </a:lnSpc>
              <a:spcBef>
                <a:spcPts val="0"/>
              </a:spcBef>
              <a:spcAft>
                <a:spcPts val="0"/>
              </a:spcAft>
              <a:buClrTx/>
              <a:buSzTx/>
              <a:buFontTx/>
              <a:buNone/>
              <a:tabLst/>
              <a:defRPr sz="6500" b="0" i="0" u="none" strike="noStrike" cap="none" spc="0" baseline="0">
                <a:solidFill>
                  <a:srgbClr val="000000"/>
                </a:solidFill>
                <a:uFillTx/>
                <a:latin typeface="+mn-lt"/>
                <a:ea typeface="+mn-ea"/>
                <a:cs typeface="+mn-cs"/>
                <a:sym typeface="Campton Bold"/>
              </a:defRPr>
            </a:lvl1pPr>
            <a:lvl2pPr marL="0" marR="0" indent="457200" algn="l" defTabSz="825500" rtl="0" latinLnBrk="0">
              <a:lnSpc>
                <a:spcPct val="90000"/>
              </a:lnSpc>
              <a:spcBef>
                <a:spcPts val="0"/>
              </a:spcBef>
              <a:spcAft>
                <a:spcPts val="0"/>
              </a:spcAft>
              <a:buClrTx/>
              <a:buSzTx/>
              <a:buFontTx/>
              <a:buNone/>
              <a:tabLst/>
              <a:defRPr sz="6500" b="0" i="0" u="none" strike="noStrike" cap="none" spc="0" baseline="0">
                <a:solidFill>
                  <a:srgbClr val="000000"/>
                </a:solidFill>
                <a:uFillTx/>
                <a:latin typeface="+mn-lt"/>
                <a:ea typeface="+mn-ea"/>
                <a:cs typeface="+mn-cs"/>
                <a:sym typeface="Campton Bold"/>
              </a:defRPr>
            </a:lvl2pPr>
            <a:lvl3pPr marL="0" marR="0" indent="914400" algn="l" defTabSz="825500" rtl="0" latinLnBrk="0">
              <a:lnSpc>
                <a:spcPct val="90000"/>
              </a:lnSpc>
              <a:spcBef>
                <a:spcPts val="0"/>
              </a:spcBef>
              <a:spcAft>
                <a:spcPts val="0"/>
              </a:spcAft>
              <a:buClrTx/>
              <a:buSzTx/>
              <a:buFontTx/>
              <a:buNone/>
              <a:tabLst/>
              <a:defRPr sz="6500" b="0" i="0" u="none" strike="noStrike" cap="none" spc="0" baseline="0">
                <a:solidFill>
                  <a:srgbClr val="000000"/>
                </a:solidFill>
                <a:uFillTx/>
                <a:latin typeface="+mn-lt"/>
                <a:ea typeface="+mn-ea"/>
                <a:cs typeface="+mn-cs"/>
                <a:sym typeface="Campton Bold"/>
              </a:defRPr>
            </a:lvl3pPr>
            <a:lvl4pPr marL="0" marR="0" indent="1371600" algn="l" defTabSz="825500" rtl="0" latinLnBrk="0">
              <a:lnSpc>
                <a:spcPct val="90000"/>
              </a:lnSpc>
              <a:spcBef>
                <a:spcPts val="0"/>
              </a:spcBef>
              <a:spcAft>
                <a:spcPts val="0"/>
              </a:spcAft>
              <a:buClrTx/>
              <a:buSzTx/>
              <a:buFontTx/>
              <a:buNone/>
              <a:tabLst/>
              <a:defRPr sz="6500" b="0" i="0" u="none" strike="noStrike" cap="none" spc="0" baseline="0">
                <a:solidFill>
                  <a:srgbClr val="000000"/>
                </a:solidFill>
                <a:uFillTx/>
                <a:latin typeface="+mn-lt"/>
                <a:ea typeface="+mn-ea"/>
                <a:cs typeface="+mn-cs"/>
                <a:sym typeface="Campton Bold"/>
              </a:defRPr>
            </a:lvl4pPr>
            <a:lvl5pPr marL="0" marR="0" indent="1828800" algn="l" defTabSz="825500" rtl="0" latinLnBrk="0">
              <a:lnSpc>
                <a:spcPct val="90000"/>
              </a:lnSpc>
              <a:spcBef>
                <a:spcPts val="0"/>
              </a:spcBef>
              <a:spcAft>
                <a:spcPts val="0"/>
              </a:spcAft>
              <a:buClrTx/>
              <a:buSzTx/>
              <a:buFontTx/>
              <a:buNone/>
              <a:tabLst/>
              <a:defRPr sz="6500" b="0" i="0" u="none" strike="noStrike" cap="none" spc="0" baseline="0">
                <a:solidFill>
                  <a:srgbClr val="000000"/>
                </a:solidFill>
                <a:uFillTx/>
                <a:latin typeface="+mn-lt"/>
                <a:ea typeface="+mn-ea"/>
                <a:cs typeface="+mn-cs"/>
                <a:sym typeface="Campton Bold"/>
              </a:defRPr>
            </a:lvl5pPr>
            <a:lvl6pPr marL="4127500" marR="0" indent="-1079500" algn="l" defTabSz="825500" rtl="0" latinLnBrk="0">
              <a:lnSpc>
                <a:spcPct val="90000"/>
              </a:lnSpc>
              <a:spcBef>
                <a:spcPts val="0"/>
              </a:spcBef>
              <a:spcAft>
                <a:spcPts val="0"/>
              </a:spcAft>
              <a:buClrTx/>
              <a:buSzPct val="123000"/>
              <a:buFontTx/>
              <a:buChar char="•"/>
              <a:tabLst/>
              <a:defRPr sz="8500" b="0" i="0" u="none" strike="noStrike" cap="none" spc="0" baseline="0">
                <a:solidFill>
                  <a:srgbClr val="FFFFFF"/>
                </a:solidFill>
                <a:uFillTx/>
                <a:latin typeface="+mn-lt"/>
                <a:ea typeface="+mn-ea"/>
                <a:cs typeface="+mn-cs"/>
                <a:sym typeface="Campton Bold"/>
              </a:defRPr>
            </a:lvl6pPr>
            <a:lvl7pPr marL="4737100" marR="0" indent="-1079500" algn="l" defTabSz="825500" rtl="0" latinLnBrk="0">
              <a:lnSpc>
                <a:spcPct val="90000"/>
              </a:lnSpc>
              <a:spcBef>
                <a:spcPts val="0"/>
              </a:spcBef>
              <a:spcAft>
                <a:spcPts val="0"/>
              </a:spcAft>
              <a:buClrTx/>
              <a:buSzPct val="123000"/>
              <a:buFontTx/>
              <a:buChar char="•"/>
              <a:tabLst/>
              <a:defRPr sz="8500" b="0" i="0" u="none" strike="noStrike" cap="none" spc="0" baseline="0">
                <a:solidFill>
                  <a:srgbClr val="FFFFFF"/>
                </a:solidFill>
                <a:uFillTx/>
                <a:latin typeface="+mn-lt"/>
                <a:ea typeface="+mn-ea"/>
                <a:cs typeface="+mn-cs"/>
                <a:sym typeface="Campton Bold"/>
              </a:defRPr>
            </a:lvl7pPr>
            <a:lvl8pPr marL="5346700" marR="0" indent="-1079500" algn="l" defTabSz="825500" rtl="0" latinLnBrk="0">
              <a:lnSpc>
                <a:spcPct val="90000"/>
              </a:lnSpc>
              <a:spcBef>
                <a:spcPts val="0"/>
              </a:spcBef>
              <a:spcAft>
                <a:spcPts val="0"/>
              </a:spcAft>
              <a:buClrTx/>
              <a:buSzPct val="123000"/>
              <a:buFontTx/>
              <a:buChar char="•"/>
              <a:tabLst/>
              <a:defRPr sz="8500" b="0" i="0" u="none" strike="noStrike" cap="none" spc="0" baseline="0">
                <a:solidFill>
                  <a:srgbClr val="FFFFFF"/>
                </a:solidFill>
                <a:uFillTx/>
                <a:latin typeface="+mn-lt"/>
                <a:ea typeface="+mn-ea"/>
                <a:cs typeface="+mn-cs"/>
                <a:sym typeface="Campton Bold"/>
              </a:defRPr>
            </a:lvl8pPr>
            <a:lvl9pPr marL="5956300" marR="0" indent="-1079500" algn="l" defTabSz="825500" rtl="0" latinLnBrk="0">
              <a:lnSpc>
                <a:spcPct val="90000"/>
              </a:lnSpc>
              <a:spcBef>
                <a:spcPts val="0"/>
              </a:spcBef>
              <a:spcAft>
                <a:spcPts val="0"/>
              </a:spcAft>
              <a:buClrTx/>
              <a:buSzPct val="123000"/>
              <a:buFontTx/>
              <a:buChar char="•"/>
              <a:tabLst/>
              <a:defRPr sz="8500" b="0" i="0" u="none" strike="noStrike" cap="none" spc="0" baseline="0">
                <a:solidFill>
                  <a:srgbClr val="FFFFFF"/>
                </a:solidFill>
                <a:uFillTx/>
                <a:latin typeface="+mn-lt"/>
                <a:ea typeface="+mn-ea"/>
                <a:cs typeface="+mn-cs"/>
                <a:sym typeface="Campton Bold"/>
              </a:defRPr>
            </a:lvl9pPr>
          </a:lstStyle>
          <a:p>
            <a:pPr hangingPunct="1">
              <a:defRPr>
                <a:latin typeface="Helvetica"/>
                <a:ea typeface="Helvetica"/>
                <a:cs typeface="Helvetica"/>
                <a:sym typeface="Helvetica"/>
              </a:defRPr>
            </a:pPr>
            <a:r>
              <a:rPr lang="en-US" sz="2400" b="1" dirty="0">
                <a:latin typeface="Verdana" panose="020B0604030504040204" pitchFamily="34" charset="0"/>
                <a:ea typeface="Verdana" panose="020B0604030504040204" pitchFamily="34" charset="0"/>
                <a:cs typeface="Verdana" panose="020B0604030504040204" pitchFamily="34" charset="0"/>
              </a:rPr>
              <a:t>10% of US homes leak more than </a:t>
            </a:r>
            <a:r>
              <a:rPr lang="en-US" sz="2400" b="1" dirty="0">
                <a:solidFill>
                  <a:schemeClr val="tx2"/>
                </a:solidFill>
                <a:latin typeface="Verdana" panose="020B0604030504040204" pitchFamily="34" charset="0"/>
                <a:ea typeface="Verdana" panose="020B0604030504040204" pitchFamily="34" charset="0"/>
                <a:cs typeface="Verdana" panose="020B0604030504040204" pitchFamily="34" charset="0"/>
              </a:rPr>
              <a:t>90 gallons per day</a:t>
            </a:r>
            <a:r>
              <a:rPr lang="en-US" sz="2400" b="1" dirty="0">
                <a:latin typeface="Verdana" panose="020B0604030504040204" pitchFamily="34" charset="0"/>
                <a:ea typeface="Verdana" panose="020B0604030504040204" pitchFamily="34" charset="0"/>
                <a:cs typeface="Verdana" panose="020B0604030504040204" pitchFamily="34" charset="0"/>
              </a:rPr>
              <a:t>.</a:t>
            </a:r>
          </a:p>
          <a:p>
            <a:pPr hangingPunct="1">
              <a:defRPr>
                <a:latin typeface="Helvetica"/>
                <a:ea typeface="Helvetica"/>
                <a:cs typeface="Helvetica"/>
                <a:sym typeface="Helvetica"/>
              </a:defRPr>
            </a:pPr>
            <a:endParaRPr lang="en-US" sz="2400" b="1" dirty="0">
              <a:latin typeface="Verdana" panose="020B0604030504040204" pitchFamily="34" charset="0"/>
              <a:ea typeface="Verdana" panose="020B0604030504040204" pitchFamily="34" charset="0"/>
              <a:cs typeface="Verdana" panose="020B0604030504040204" pitchFamily="34" charset="0"/>
            </a:endParaRPr>
          </a:p>
          <a:p>
            <a:pPr hangingPunct="1">
              <a:defRPr>
                <a:latin typeface="Helvetica"/>
                <a:ea typeface="Helvetica"/>
                <a:cs typeface="Helvetica"/>
                <a:sym typeface="Helvetica"/>
              </a:defRPr>
            </a:pPr>
            <a:endParaRPr lang="en-US" sz="2400" b="1" dirty="0">
              <a:latin typeface="Verdana" panose="020B0604030504040204" pitchFamily="34" charset="0"/>
              <a:ea typeface="Verdana" panose="020B0604030504040204" pitchFamily="34" charset="0"/>
              <a:cs typeface="Verdana" panose="020B0604030504040204" pitchFamily="34" charset="0"/>
            </a:endParaRPr>
          </a:p>
          <a:p>
            <a:pPr hangingPunct="1">
              <a:defRPr>
                <a:latin typeface="Helvetica"/>
                <a:ea typeface="Helvetica"/>
                <a:cs typeface="Helvetica"/>
                <a:sym typeface="Helvetica"/>
              </a:defRPr>
            </a:pPr>
            <a:r>
              <a:rPr lang="en-US" sz="2400" b="1" dirty="0">
                <a:latin typeface="Verdana" panose="020B0604030504040204" pitchFamily="34" charset="0"/>
                <a:ea typeface="Verdana" panose="020B0604030504040204" pitchFamily="34" charset="0"/>
                <a:cs typeface="Verdana" panose="020B0604030504040204" pitchFamily="34" charset="0"/>
              </a:rPr>
              <a:t>Water utilities with manual or drive-by meters often need to wait for </a:t>
            </a:r>
            <a:r>
              <a:rPr lang="en-US" sz="2400" b="1" dirty="0">
                <a:solidFill>
                  <a:schemeClr val="tx2"/>
                </a:solidFill>
                <a:latin typeface="Verdana" panose="020B0604030504040204" pitchFamily="34" charset="0"/>
                <a:ea typeface="Verdana" panose="020B0604030504040204" pitchFamily="34" charset="0"/>
                <a:cs typeface="Verdana" panose="020B0604030504040204" pitchFamily="34" charset="0"/>
              </a:rPr>
              <a:t>3 billing cycles</a:t>
            </a:r>
            <a:r>
              <a:rPr lang="en-US" sz="2400" b="1" dirty="0">
                <a:latin typeface="Verdana" panose="020B0604030504040204" pitchFamily="34" charset="0"/>
                <a:ea typeface="Verdana" panose="020B0604030504040204" pitchFamily="34" charset="0"/>
                <a:cs typeface="Verdana" panose="020B0604030504040204" pitchFamily="34" charset="0"/>
              </a:rPr>
              <a:t> to identify leaks.</a:t>
            </a:r>
          </a:p>
        </p:txBody>
      </p:sp>
      <p:sp>
        <p:nvSpPr>
          <p:cNvPr id="13" name="TextBox 12">
            <a:extLst>
              <a:ext uri="{FF2B5EF4-FFF2-40B4-BE49-F238E27FC236}">
                <a16:creationId xmlns:a16="http://schemas.microsoft.com/office/drawing/2014/main" id="{2C3A5891-63A6-BDAA-936F-EF5AF9A6C572}"/>
              </a:ext>
            </a:extLst>
          </p:cNvPr>
          <p:cNvSpPr txBox="1"/>
          <p:nvPr/>
        </p:nvSpPr>
        <p:spPr>
          <a:xfrm>
            <a:off x="262169" y="1619342"/>
            <a:ext cx="3560434" cy="4401205"/>
          </a:xfrm>
          <a:prstGeom prst="rect">
            <a:avLst/>
          </a:prstGeom>
          <a:noFill/>
        </p:spPr>
        <p:txBody>
          <a:bodyPr wrap="square" rtlCol="0" anchor="ctr">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sym typeface="Campton Bold"/>
              </a:rPr>
              <a:t>American household leaks alone waste nearly </a:t>
            </a:r>
            <a:r>
              <a:rPr lang="en-US" sz="2800" b="1" dirty="0">
                <a:solidFill>
                  <a:srgbClr val="F26619"/>
                </a:solidFill>
                <a:latin typeface="Verdana" panose="020B0604030504040204" pitchFamily="34" charset="0"/>
                <a:ea typeface="Verdana" panose="020B0604030504040204" pitchFamily="34" charset="0"/>
                <a:cs typeface="Verdana" panose="020B0604030504040204" pitchFamily="34" charset="0"/>
                <a:sym typeface="Campton Bold"/>
              </a:rPr>
              <a:t>900 billion gallons </a:t>
            </a:r>
            <a:r>
              <a:rPr lang="en-US" sz="2800" b="1" dirty="0">
                <a:latin typeface="Verdana" panose="020B0604030504040204" pitchFamily="34" charset="0"/>
                <a:ea typeface="Verdana" panose="020B0604030504040204" pitchFamily="34" charset="0"/>
                <a:cs typeface="Verdana" panose="020B0604030504040204" pitchFamily="34" charset="0"/>
                <a:sym typeface="Campton Bold"/>
              </a:rPr>
              <a:t>of water annually, representing 12% of total domestic water consumed. </a:t>
            </a:r>
          </a:p>
        </p:txBody>
      </p:sp>
      <p:pic>
        <p:nvPicPr>
          <p:cNvPr id="15" name="Picture 14">
            <a:extLst>
              <a:ext uri="{FF2B5EF4-FFF2-40B4-BE49-F238E27FC236}">
                <a16:creationId xmlns:a16="http://schemas.microsoft.com/office/drawing/2014/main" id="{690540E0-045D-2F74-5DAE-FD558568C077}"/>
              </a:ext>
            </a:extLst>
          </p:cNvPr>
          <p:cNvPicPr>
            <a:picLocks noChangeAspect="1"/>
          </p:cNvPicPr>
          <p:nvPr/>
        </p:nvPicPr>
        <p:blipFill>
          <a:blip r:embed="rId3">
            <a:alphaModFix/>
          </a:blip>
          <a:stretch>
            <a:fillRect/>
          </a:stretch>
        </p:blipFill>
        <p:spPr>
          <a:xfrm>
            <a:off x="4383723" y="1708569"/>
            <a:ext cx="3092470" cy="4451465"/>
          </a:xfrm>
          <a:prstGeom prst="rect">
            <a:avLst/>
          </a:prstGeom>
        </p:spPr>
      </p:pic>
    </p:spTree>
    <p:extLst>
      <p:ext uri="{BB962C8B-B14F-4D97-AF65-F5344CB8AC3E}">
        <p14:creationId xmlns:p14="http://schemas.microsoft.com/office/powerpoint/2010/main" val="214745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477135"/>
            <a:ext cx="11672047" cy="1325563"/>
          </a:xfrm>
        </p:spPr>
        <p:txBody>
          <a:bodyPr anchor="t">
            <a:noAutofit/>
          </a:bodyPr>
          <a:lstStyle/>
          <a:p>
            <a:r>
              <a:rPr lang="en-US" b="1"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rPr>
              <a:t>Pumping optimization for electric load management</a:t>
            </a:r>
          </a:p>
        </p:txBody>
      </p:sp>
      <p:sp>
        <p:nvSpPr>
          <p:cNvPr id="12" name="Date Placeholder 4">
            <a:extLst>
              <a:ext uri="{FF2B5EF4-FFF2-40B4-BE49-F238E27FC236}">
                <a16:creationId xmlns:a16="http://schemas.microsoft.com/office/drawing/2014/main" id="{782D6B98-F3FD-7A20-65E4-DE83736A8DFA}"/>
              </a:ext>
            </a:extLst>
          </p:cNvPr>
          <p:cNvSpPr>
            <a:spLocks noGrp="1"/>
          </p:cNvSpPr>
          <p:nvPr>
            <p:ph type="dt" sz="half" idx="10"/>
          </p:nvPr>
        </p:nvSpPr>
        <p:spPr>
          <a:xfrm>
            <a:off x="228600" y="6400801"/>
            <a:ext cx="1700784" cy="246741"/>
          </a:xfrm>
        </p:spPr>
        <p:txBody>
          <a:bodyPr/>
          <a:lstStyle/>
          <a:p>
            <a:pPr>
              <a:spcAft>
                <a:spcPts val="600"/>
              </a:spcAft>
            </a:pPr>
            <a:fld id="{BFA57154-3F7A-8843-A995-E73386520F42}" type="datetime4">
              <a:rPr lang="en-US" smtClean="0"/>
              <a:pPr>
                <a:spcAft>
                  <a:spcPts val="600"/>
                </a:spcAft>
              </a:pPr>
              <a:t>May 15, 2024</a:t>
            </a:fld>
            <a:endParaRPr lang="en-US"/>
          </a:p>
        </p:txBody>
      </p:sp>
      <p:sp>
        <p:nvSpPr>
          <p:cNvPr id="14" name="Footer Placeholder 5">
            <a:extLst>
              <a:ext uri="{FF2B5EF4-FFF2-40B4-BE49-F238E27FC236}">
                <a16:creationId xmlns:a16="http://schemas.microsoft.com/office/drawing/2014/main" id="{1D5677A4-E96C-FDC0-EDB4-A93FE4C0FF2A}"/>
              </a:ext>
            </a:extLst>
          </p:cNvPr>
          <p:cNvSpPr>
            <a:spLocks noGrp="1"/>
          </p:cNvSpPr>
          <p:nvPr>
            <p:ph type="ftr" sz="quarter" idx="11"/>
          </p:nvPr>
        </p:nvSpPr>
        <p:spPr>
          <a:xfrm>
            <a:off x="4229100" y="6400800"/>
            <a:ext cx="2402288" cy="246741"/>
          </a:xfrm>
        </p:spPr>
        <p:txBody>
          <a:bodyPr/>
          <a:lstStyle/>
          <a:p>
            <a:endParaRPr lang="en-US"/>
          </a:p>
        </p:txBody>
      </p:sp>
      <p:sp>
        <p:nvSpPr>
          <p:cNvPr id="16" name="Slide Number Placeholder 6">
            <a:extLst>
              <a:ext uri="{FF2B5EF4-FFF2-40B4-BE49-F238E27FC236}">
                <a16:creationId xmlns:a16="http://schemas.microsoft.com/office/drawing/2014/main" id="{F4D47A50-C710-83EE-D11A-661E3B83B382}"/>
              </a:ext>
            </a:extLst>
          </p:cNvPr>
          <p:cNvSpPr>
            <a:spLocks noGrp="1"/>
          </p:cNvSpPr>
          <p:nvPr>
            <p:ph type="sldNum" sz="quarter" idx="12"/>
          </p:nvPr>
        </p:nvSpPr>
        <p:spPr>
          <a:xfrm>
            <a:off x="6957390" y="6400799"/>
            <a:ext cx="967409" cy="246888"/>
          </a:xfrm>
        </p:spPr>
        <p:txBody>
          <a:bodyPr/>
          <a:lstStyle/>
          <a:p>
            <a:pPr>
              <a:spcAft>
                <a:spcPts val="600"/>
              </a:spcAft>
            </a:pPr>
            <a:fld id="{70485D3D-2785-A54B-8178-98E2341B432F}" type="slidenum">
              <a:rPr lang="en-US" smtClean="0"/>
              <a:pPr>
                <a:spcAft>
                  <a:spcPts val="600"/>
                </a:spcAft>
              </a:pPr>
              <a:t>5</a:t>
            </a:fld>
            <a:endParaRPr lang="en-US"/>
          </a:p>
        </p:txBody>
      </p:sp>
      <p:sp>
        <p:nvSpPr>
          <p:cNvPr id="4" name="Text Placeholder 5">
            <a:extLst>
              <a:ext uri="{FF2B5EF4-FFF2-40B4-BE49-F238E27FC236}">
                <a16:creationId xmlns:a16="http://schemas.microsoft.com/office/drawing/2014/main" id="{8C2E19AF-F61E-21FB-FD33-9BFA7BEA7B15}"/>
              </a:ext>
            </a:extLst>
          </p:cNvPr>
          <p:cNvSpPr txBox="1">
            <a:spLocks/>
          </p:cNvSpPr>
          <p:nvPr/>
        </p:nvSpPr>
        <p:spPr>
          <a:xfrm>
            <a:off x="228600" y="1964120"/>
            <a:ext cx="11378045" cy="4465098"/>
          </a:xfrm>
          <a:prstGeom prst="rect">
            <a:avLst/>
          </a:prstGeom>
        </p:spPr>
        <p:txBody>
          <a:bodyPr numCol="2">
            <a:noAutofit/>
          </a:bodyPr>
          <a:lst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solidFill>
              </a:rPr>
              <a:t>PUMPING USES TONS OF ENERGY</a:t>
            </a:r>
          </a:p>
          <a:p>
            <a:pPr marL="742950" lvl="1" indent="-285750"/>
            <a:r>
              <a:rPr lang="en-US" sz="1800" b="0" dirty="0">
                <a:latin typeface="Alata" pitchFamily="2" charset="77"/>
              </a:rPr>
              <a:t>Pumping typically accounts for 90‐99% of energy consumption at a water system.</a:t>
            </a:r>
          </a:p>
          <a:p>
            <a:pPr marL="742950" lvl="1" indent="-285750"/>
            <a:r>
              <a:rPr lang="en-US" sz="1800" b="0" dirty="0">
                <a:latin typeface="Alata" pitchFamily="2" charset="77"/>
              </a:rPr>
              <a:t>Electric demand charges can often account for half of the total utility electric bill in a municipal or industrial water facility.</a:t>
            </a:r>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r>
              <a:rPr lang="en-US" sz="1800" dirty="0">
                <a:solidFill>
                  <a:schemeClr val="tx2"/>
                </a:solidFill>
              </a:rPr>
              <a:t>PUMPING OPTIMIZATION STARTS WITH BETTER USAGE DATA</a:t>
            </a:r>
          </a:p>
          <a:p>
            <a:pPr marL="742950" lvl="1" indent="-285750"/>
            <a:r>
              <a:rPr lang="en-US" sz="1800" b="0" dirty="0">
                <a:latin typeface="Alata" pitchFamily="2" charset="77"/>
              </a:rPr>
              <a:t>Most water utilities don’t have timely, granular customer data, so pumping planning or coordination (including into water towers) is often based on engineering rules-of-thumb. </a:t>
            </a:r>
          </a:p>
          <a:p>
            <a:pPr marL="742950" lvl="1" indent="-285750"/>
            <a:r>
              <a:rPr lang="en-US" sz="1800" b="0" dirty="0">
                <a:latin typeface="Alata" pitchFamily="2" charset="77"/>
              </a:rPr>
              <a:t>Improved optimization strategies could meet customer needs while helping electric utilities shed load during peak times or increase demand when needed.</a:t>
            </a:r>
          </a:p>
          <a:p>
            <a:pPr marL="742950" lvl="1" indent="-285750"/>
            <a:r>
              <a:rPr lang="en-US" sz="1800" b="0" dirty="0">
                <a:latin typeface="Alata" pitchFamily="2" charset="77"/>
              </a:rPr>
              <a:t>This kind of approach also offers substantial opportunities for water/wastewater utilities to reduce operating costs</a:t>
            </a:r>
          </a:p>
        </p:txBody>
      </p:sp>
      <p:pic>
        <p:nvPicPr>
          <p:cNvPr id="8" name="Picture 7">
            <a:extLst>
              <a:ext uri="{FF2B5EF4-FFF2-40B4-BE49-F238E27FC236}">
                <a16:creationId xmlns:a16="http://schemas.microsoft.com/office/drawing/2014/main" id="{CDCBA9E4-519C-FE1D-C681-EA0B89EB3B06}"/>
              </a:ext>
            </a:extLst>
          </p:cNvPr>
          <p:cNvPicPr>
            <a:picLocks noChangeAspect="1"/>
          </p:cNvPicPr>
          <p:nvPr/>
        </p:nvPicPr>
        <p:blipFill>
          <a:blip r:embed="rId3"/>
          <a:stretch>
            <a:fillRect/>
          </a:stretch>
        </p:blipFill>
        <p:spPr>
          <a:xfrm>
            <a:off x="1384022" y="4064644"/>
            <a:ext cx="3458481" cy="2445314"/>
          </a:xfrm>
          <a:prstGeom prst="rect">
            <a:avLst/>
          </a:prstGeom>
        </p:spPr>
      </p:pic>
    </p:spTree>
    <p:extLst>
      <p:ext uri="{BB962C8B-B14F-4D97-AF65-F5344CB8AC3E}">
        <p14:creationId xmlns:p14="http://schemas.microsoft.com/office/powerpoint/2010/main" val="1313841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033932-8ED3-C498-F932-B156B747A0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71013" y="1657494"/>
            <a:ext cx="3514159" cy="4685545"/>
          </a:xfrm>
          <a:prstGeom prst="rect">
            <a:avLst/>
          </a:prstGeom>
        </p:spPr>
      </p:pic>
      <p:pic>
        <p:nvPicPr>
          <p:cNvPr id="11" name="Picture 10">
            <a:extLst>
              <a:ext uri="{FF2B5EF4-FFF2-40B4-BE49-F238E27FC236}">
                <a16:creationId xmlns:a16="http://schemas.microsoft.com/office/drawing/2014/main" id="{99DC9F6F-E86D-DBF2-9C5B-A75EC791F4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71013" y="1657601"/>
            <a:ext cx="3514159" cy="4685546"/>
          </a:xfrm>
          <a:prstGeom prst="rect">
            <a:avLst/>
          </a:prstGeom>
        </p:spPr>
      </p:pic>
      <p:pic>
        <p:nvPicPr>
          <p:cNvPr id="12" name="Picture 11">
            <a:extLst>
              <a:ext uri="{FF2B5EF4-FFF2-40B4-BE49-F238E27FC236}">
                <a16:creationId xmlns:a16="http://schemas.microsoft.com/office/drawing/2014/main" id="{0403B691-35AE-F18B-2CE8-09AE882A643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924799" y="1634845"/>
            <a:ext cx="3657600" cy="4800599"/>
          </a:xfrm>
          <a:prstGeom prst="rect">
            <a:avLst/>
          </a:prstGeom>
        </p:spPr>
      </p:pic>
      <p:sp>
        <p:nvSpPr>
          <p:cNvPr id="2" name="Title 1">
            <a:extLst>
              <a:ext uri="{FF2B5EF4-FFF2-40B4-BE49-F238E27FC236}">
                <a16:creationId xmlns:a16="http://schemas.microsoft.com/office/drawing/2014/main" id="{9125FD29-C8CF-E05C-4AAE-973F772F103F}"/>
              </a:ext>
            </a:extLst>
          </p:cNvPr>
          <p:cNvSpPr>
            <a:spLocks noGrp="1"/>
          </p:cNvSpPr>
          <p:nvPr>
            <p:ph type="title"/>
          </p:nvPr>
        </p:nvSpPr>
        <p:spPr/>
        <p:txBody>
          <a:bodyPr/>
          <a:lstStyle/>
          <a:p>
            <a:r>
              <a:rPr lang="en-US" sz="4800" dirty="0"/>
              <a:t>The water-energy nexus requires a new approach to usage data</a:t>
            </a:r>
          </a:p>
        </p:txBody>
      </p:sp>
      <p:sp>
        <p:nvSpPr>
          <p:cNvPr id="5" name="Date Placeholder 4">
            <a:extLst>
              <a:ext uri="{FF2B5EF4-FFF2-40B4-BE49-F238E27FC236}">
                <a16:creationId xmlns:a16="http://schemas.microsoft.com/office/drawing/2014/main" id="{17B93FB9-81BB-B2E7-3E6D-18BC6DE09AE9}"/>
              </a:ext>
            </a:extLst>
          </p:cNvPr>
          <p:cNvSpPr>
            <a:spLocks noGrp="1"/>
          </p:cNvSpPr>
          <p:nvPr>
            <p:ph type="dt" sz="half" idx="10"/>
          </p:nvPr>
        </p:nvSpPr>
        <p:spPr/>
        <p:txBody>
          <a:bodyPr/>
          <a:lstStyle/>
          <a:p>
            <a:fld id="{BFA57154-3F7A-8843-A995-E73386520F42}" type="datetime4">
              <a:rPr lang="en-US" smtClean="0"/>
              <a:t>May 15, 2024</a:t>
            </a:fld>
            <a:endParaRPr lang="en-US"/>
          </a:p>
        </p:txBody>
      </p:sp>
      <p:sp>
        <p:nvSpPr>
          <p:cNvPr id="6" name="Footer Placeholder 5">
            <a:extLst>
              <a:ext uri="{FF2B5EF4-FFF2-40B4-BE49-F238E27FC236}">
                <a16:creationId xmlns:a16="http://schemas.microsoft.com/office/drawing/2014/main" id="{AED8E5EF-8AEB-4F7A-81D8-8E38AA4AA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77DA9-E967-037B-300A-F241930F8BD1}"/>
              </a:ext>
            </a:extLst>
          </p:cNvPr>
          <p:cNvSpPr>
            <a:spLocks noGrp="1"/>
          </p:cNvSpPr>
          <p:nvPr>
            <p:ph type="sldNum" sz="quarter" idx="12"/>
          </p:nvPr>
        </p:nvSpPr>
        <p:spPr/>
        <p:txBody>
          <a:bodyPr/>
          <a:lstStyle/>
          <a:p>
            <a:fld id="{70485D3D-2785-A54B-8178-98E2341B432F}" type="slidenum">
              <a:rPr lang="en-US" smtClean="0"/>
              <a:t>6</a:t>
            </a:fld>
            <a:endParaRPr lang="en-US"/>
          </a:p>
        </p:txBody>
      </p:sp>
      <p:sp>
        <p:nvSpPr>
          <p:cNvPr id="9" name="Text Placeholder 5">
            <a:extLst>
              <a:ext uri="{FF2B5EF4-FFF2-40B4-BE49-F238E27FC236}">
                <a16:creationId xmlns:a16="http://schemas.microsoft.com/office/drawing/2014/main" id="{50007064-1697-BA0B-4B9E-C630338BF09B}"/>
              </a:ext>
            </a:extLst>
          </p:cNvPr>
          <p:cNvSpPr txBox="1">
            <a:spLocks/>
          </p:cNvSpPr>
          <p:nvPr/>
        </p:nvSpPr>
        <p:spPr>
          <a:xfrm>
            <a:off x="237648" y="2182443"/>
            <a:ext cx="6185647" cy="4465098"/>
          </a:xfrm>
          <a:prstGeom prst="rect">
            <a:avLst/>
          </a:prstGeom>
        </p:spPr>
        <p:txBody>
          <a:bodyPr numCol="1">
            <a:noAutofit/>
          </a:bodyPr>
          <a:lstStyle>
            <a:lvl1pPr marL="0" indent="0" algn="l" defTabSz="914400" rtl="0" eaLnBrk="1" latinLnBrk="0" hangingPunct="1">
              <a:lnSpc>
                <a:spcPct val="100000"/>
              </a:lnSpc>
              <a:spcBef>
                <a:spcPts val="1600"/>
              </a:spcBef>
              <a:buClr>
                <a:schemeClr val="tx1"/>
              </a:buClr>
              <a:buFont typeface="Arial" panose="020B0604020202020204" pitchFamily="34" charset="0"/>
              <a:buNone/>
              <a:defRPr sz="2400" b="1"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7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19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91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600" kern="1200">
                <a:solidFill>
                  <a:schemeClr val="tx1"/>
                </a:solidFill>
                <a:latin typeface="+mn-lt"/>
                <a:ea typeface="+mn-ea"/>
                <a:cs typeface="+mn-cs"/>
              </a:defRPr>
            </a:lvl4pPr>
            <a:lvl5pPr marL="1376363" indent="225425" algn="l" defTabSz="914400" rtl="0" eaLnBrk="1" latinLnBrk="0" hangingPunct="1">
              <a:lnSpc>
                <a:spcPct val="100000"/>
              </a:lnSpc>
              <a:spcBef>
                <a:spcPts val="500"/>
              </a:spcBef>
              <a:buClr>
                <a:schemeClr val="tx1"/>
              </a:buClr>
              <a:buSzPct val="75000"/>
              <a:buFont typeface="Arial" panose="020B0604020202020204" pitchFamily="34" charset="0"/>
              <a:buChar char="•"/>
              <a:tabLst/>
              <a:defRPr sz="1400" kern="1200">
                <a:solidFill>
                  <a:schemeClr val="tx1"/>
                </a:solidFill>
                <a:latin typeface="+mn-lt"/>
                <a:ea typeface="+mn-ea"/>
                <a:cs typeface="+mn-cs"/>
              </a:defRPr>
            </a:lvl5pPr>
            <a:lvl6pPr marL="1601788" indent="231775" algn="l" defTabSz="914400" rtl="0" eaLnBrk="1" latinLnBrk="0" hangingPunct="1">
              <a:lnSpc>
                <a:spcPct val="90000"/>
              </a:lnSpc>
              <a:spcBef>
                <a:spcPts val="500"/>
              </a:spcBef>
              <a:buClr>
                <a:schemeClr val="tx1"/>
              </a:buClr>
              <a:buFont typeface="Arial" panose="020B0604020202020204" pitchFamily="34" charset="0"/>
              <a:buChar char="•"/>
              <a:tabLst/>
              <a:defRPr sz="1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solidFill>
              </a:rPr>
              <a:t>AN AMX STRATEGY CAN UNLOCK NEW DATA AND USE CASES</a:t>
            </a:r>
          </a:p>
          <a:p>
            <a:pPr marL="742950" lvl="1" indent="-285750"/>
            <a:r>
              <a:rPr lang="en-US" sz="1800" b="0" dirty="0">
                <a:latin typeface="Alata" pitchFamily="2" charset="77"/>
              </a:rPr>
              <a:t>Enabled by modern wireless technology that can access and share data from existing water, electric, and gas meters in real-time and at low incremental cost on a single platform.</a:t>
            </a:r>
          </a:p>
          <a:p>
            <a:pPr marL="742950" lvl="1" indent="-285750"/>
            <a:r>
              <a:rPr lang="en-US" sz="1800" b="0" dirty="0">
                <a:latin typeface="Alata" pitchFamily="2" charset="77"/>
              </a:rPr>
              <a:t>AMx is a pragmatic, technology-agnostic framework that immediately improves utility data access while removing platform compatibility as a meter differentiator.</a:t>
            </a:r>
          </a:p>
          <a:p>
            <a:pPr marL="742950" lvl="1" indent="-285750"/>
            <a:r>
              <a:rPr lang="en-US" sz="1800" b="0" dirty="0">
                <a:latin typeface="Alata" pitchFamily="2" charset="77"/>
              </a:rPr>
              <a:t>An AMx approach helps utilities reduce costs, gain flexibility, and more quickly realize the benefits of granular, timely data.</a:t>
            </a:r>
          </a:p>
        </p:txBody>
      </p:sp>
    </p:spTree>
    <p:extLst>
      <p:ext uri="{BB962C8B-B14F-4D97-AF65-F5344CB8AC3E}">
        <p14:creationId xmlns:p14="http://schemas.microsoft.com/office/powerpoint/2010/main" val="428225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906F2D0-DD47-4DFB-2B1A-AB88A252D139}"/>
              </a:ext>
            </a:extLst>
          </p:cNvPr>
          <p:cNvSpPr>
            <a:spLocks noGrp="1"/>
          </p:cNvSpPr>
          <p:nvPr>
            <p:ph type="dt" sz="half" idx="10"/>
          </p:nvPr>
        </p:nvSpPr>
        <p:spPr/>
        <p:txBody>
          <a:bodyPr/>
          <a:lstStyle/>
          <a:p>
            <a:fld id="{BFA57154-3F7A-8843-A995-E73386520F42}" type="datetime4">
              <a:rPr lang="en-US" smtClean="0"/>
              <a:t>May 15, 2024</a:t>
            </a:fld>
            <a:endParaRPr lang="en-US" dirty="0"/>
          </a:p>
        </p:txBody>
      </p:sp>
      <p:sp>
        <p:nvSpPr>
          <p:cNvPr id="6" name="Footer Placeholder 5">
            <a:extLst>
              <a:ext uri="{FF2B5EF4-FFF2-40B4-BE49-F238E27FC236}">
                <a16:creationId xmlns:a16="http://schemas.microsoft.com/office/drawing/2014/main" id="{230B5BB8-9C14-3B06-BE42-9437F22122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9FC41C-1054-8768-0FC6-5A9492CCDC9D}"/>
              </a:ext>
            </a:extLst>
          </p:cNvPr>
          <p:cNvSpPr>
            <a:spLocks noGrp="1"/>
          </p:cNvSpPr>
          <p:nvPr>
            <p:ph type="sldNum" sz="quarter" idx="12"/>
          </p:nvPr>
        </p:nvSpPr>
        <p:spPr/>
        <p:txBody>
          <a:bodyPr/>
          <a:lstStyle/>
          <a:p>
            <a:fld id="{70485D3D-2785-A54B-8178-98E2341B432F}" type="slidenum">
              <a:rPr lang="en-US" smtClean="0"/>
              <a:t>7</a:t>
            </a:fld>
            <a:endParaRPr lang="en-US"/>
          </a:p>
        </p:txBody>
      </p:sp>
      <p:sp>
        <p:nvSpPr>
          <p:cNvPr id="8" name="Title 7">
            <a:extLst>
              <a:ext uri="{FF2B5EF4-FFF2-40B4-BE49-F238E27FC236}">
                <a16:creationId xmlns:a16="http://schemas.microsoft.com/office/drawing/2014/main" id="{5DE8725D-D346-0CD4-06C1-F431FE0E4A28}"/>
              </a:ext>
            </a:extLst>
          </p:cNvPr>
          <p:cNvSpPr>
            <a:spLocks noGrp="1"/>
          </p:cNvSpPr>
          <p:nvPr>
            <p:ph type="title"/>
          </p:nvPr>
        </p:nvSpPr>
        <p:spPr/>
        <p:txBody>
          <a:bodyPr/>
          <a:lstStyle/>
          <a:p>
            <a:r>
              <a:rPr lang="en-US" dirty="0"/>
              <a:t>Thank you!</a:t>
            </a:r>
          </a:p>
        </p:txBody>
      </p:sp>
      <p:sp>
        <p:nvSpPr>
          <p:cNvPr id="9" name="Subtitle 8">
            <a:extLst>
              <a:ext uri="{FF2B5EF4-FFF2-40B4-BE49-F238E27FC236}">
                <a16:creationId xmlns:a16="http://schemas.microsoft.com/office/drawing/2014/main" id="{6734F3CE-2F58-24CB-D1AE-7F058E2EA5C1}"/>
              </a:ext>
            </a:extLst>
          </p:cNvPr>
          <p:cNvSpPr>
            <a:spLocks noGrp="1"/>
          </p:cNvSpPr>
          <p:nvPr>
            <p:ph type="subTitle" idx="1"/>
          </p:nvPr>
        </p:nvSpPr>
        <p:spPr/>
        <p:txBody>
          <a:bodyPr>
            <a:normAutofit fontScale="92500" lnSpcReduction="20000"/>
          </a:bodyPr>
          <a:lstStyle/>
          <a:p>
            <a:r>
              <a:rPr lang="en-US" dirty="0"/>
              <a:t>Dan Forman</a:t>
            </a:r>
          </a:p>
          <a:p>
            <a:r>
              <a:rPr lang="en-US" dirty="0" err="1"/>
              <a:t>dan@copperlabs.com</a:t>
            </a:r>
            <a:endParaRPr lang="en-US" dirty="0"/>
          </a:p>
        </p:txBody>
      </p:sp>
    </p:spTree>
    <p:extLst>
      <p:ext uri="{BB962C8B-B14F-4D97-AF65-F5344CB8AC3E}">
        <p14:creationId xmlns:p14="http://schemas.microsoft.com/office/powerpoint/2010/main" val="166183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477135"/>
            <a:ext cx="11733555" cy="1325563"/>
          </a:xfrm>
        </p:spPr>
        <p:txBody>
          <a:bodyPr anchor="t">
            <a:noAutofit/>
          </a:bodyPr>
          <a:lstStyle/>
          <a:p>
            <a:r>
              <a:rPr lang="en-US" b="1" dirty="0">
                <a:uFill>
                  <a:solidFill>
                    <a:schemeClr val="accent2"/>
                  </a:solidFill>
                </a:uFill>
                <a:latin typeface="Verdana" panose="020B0604030504040204" pitchFamily="34" charset="0"/>
                <a:ea typeface="Verdana" panose="020B0604030504040204" pitchFamily="34" charset="0"/>
                <a:cs typeface="Verdana" panose="020B0604030504040204" pitchFamily="34" charset="0"/>
              </a:rPr>
              <a:t>Get more out of utility meters</a:t>
            </a:r>
          </a:p>
        </p:txBody>
      </p:sp>
      <p:sp>
        <p:nvSpPr>
          <p:cNvPr id="6" name="Text Placeholder 5">
            <a:extLst>
              <a:ext uri="{FF2B5EF4-FFF2-40B4-BE49-F238E27FC236}">
                <a16:creationId xmlns:a16="http://schemas.microsoft.com/office/drawing/2014/main" id="{3A54D398-EAEA-477D-A3DC-9634FA218E25}"/>
              </a:ext>
            </a:extLst>
          </p:cNvPr>
          <p:cNvSpPr>
            <a:spLocks noGrp="1"/>
          </p:cNvSpPr>
          <p:nvPr>
            <p:ph sz="half" idx="1"/>
          </p:nvPr>
        </p:nvSpPr>
        <p:spPr>
          <a:xfrm>
            <a:off x="228600" y="1643181"/>
            <a:ext cx="6728790" cy="4132276"/>
          </a:xfrm>
        </p:spPr>
        <p:txBody>
          <a:bodyPr anchor="ctr">
            <a:normAutofit/>
          </a:bodyPr>
          <a:lstStyle/>
          <a:p>
            <a:r>
              <a:rPr lang="en-US" sz="2600" b="1" dirty="0">
                <a:solidFill>
                  <a:schemeClr val="tx2"/>
                </a:solidFill>
                <a:latin typeface="Verdana" panose="020B0604030504040204" pitchFamily="34" charset="0"/>
                <a:ea typeface="Verdana" panose="020B0604030504040204" pitchFamily="34" charset="0"/>
                <a:cs typeface="Verdana" panose="020B0604030504040204" pitchFamily="34" charset="0"/>
              </a:rPr>
              <a:t>Copper Labs remotely unlocks data from nearly any electric, gas, and water meter in real-time and shares it instantly with utilities and their customers—no meter retrofits needed.</a:t>
            </a:r>
          </a:p>
        </p:txBody>
      </p:sp>
      <p:sp>
        <p:nvSpPr>
          <p:cNvPr id="12" name="Date Placeholder 4">
            <a:extLst>
              <a:ext uri="{FF2B5EF4-FFF2-40B4-BE49-F238E27FC236}">
                <a16:creationId xmlns:a16="http://schemas.microsoft.com/office/drawing/2014/main" id="{782D6B98-F3FD-7A20-65E4-DE83736A8DFA}"/>
              </a:ext>
            </a:extLst>
          </p:cNvPr>
          <p:cNvSpPr>
            <a:spLocks noGrp="1"/>
          </p:cNvSpPr>
          <p:nvPr>
            <p:ph type="dt" sz="half" idx="10"/>
          </p:nvPr>
        </p:nvSpPr>
        <p:spPr>
          <a:xfrm>
            <a:off x="228600" y="6400801"/>
            <a:ext cx="1700784" cy="246741"/>
          </a:xfrm>
        </p:spPr>
        <p:txBody>
          <a:bodyPr/>
          <a:lstStyle/>
          <a:p>
            <a:pPr>
              <a:spcAft>
                <a:spcPts val="600"/>
              </a:spcAft>
            </a:pPr>
            <a:fld id="{BFA57154-3F7A-8843-A995-E73386520F42}" type="datetime4">
              <a:rPr lang="en-US" smtClean="0"/>
              <a:pPr>
                <a:spcAft>
                  <a:spcPts val="600"/>
                </a:spcAft>
              </a:pPr>
              <a:t>May 15, 2024</a:t>
            </a:fld>
            <a:endParaRPr lang="en-US"/>
          </a:p>
        </p:txBody>
      </p:sp>
      <p:sp>
        <p:nvSpPr>
          <p:cNvPr id="14" name="Footer Placeholder 5">
            <a:extLst>
              <a:ext uri="{FF2B5EF4-FFF2-40B4-BE49-F238E27FC236}">
                <a16:creationId xmlns:a16="http://schemas.microsoft.com/office/drawing/2014/main" id="{1D5677A4-E96C-FDC0-EDB4-A93FE4C0FF2A}"/>
              </a:ext>
            </a:extLst>
          </p:cNvPr>
          <p:cNvSpPr>
            <a:spLocks noGrp="1"/>
          </p:cNvSpPr>
          <p:nvPr>
            <p:ph type="ftr" sz="quarter" idx="11"/>
          </p:nvPr>
        </p:nvSpPr>
        <p:spPr>
          <a:xfrm>
            <a:off x="4229100" y="6400800"/>
            <a:ext cx="2402288" cy="246741"/>
          </a:xfrm>
        </p:spPr>
        <p:txBody>
          <a:bodyPr/>
          <a:lstStyle/>
          <a:p>
            <a:endParaRPr lang="en-US"/>
          </a:p>
        </p:txBody>
      </p:sp>
      <p:sp>
        <p:nvSpPr>
          <p:cNvPr id="16" name="Slide Number Placeholder 6">
            <a:extLst>
              <a:ext uri="{FF2B5EF4-FFF2-40B4-BE49-F238E27FC236}">
                <a16:creationId xmlns:a16="http://schemas.microsoft.com/office/drawing/2014/main" id="{F4D47A50-C710-83EE-D11A-661E3B83B382}"/>
              </a:ext>
            </a:extLst>
          </p:cNvPr>
          <p:cNvSpPr>
            <a:spLocks noGrp="1"/>
          </p:cNvSpPr>
          <p:nvPr>
            <p:ph type="sldNum" sz="quarter" idx="12"/>
          </p:nvPr>
        </p:nvSpPr>
        <p:spPr>
          <a:xfrm>
            <a:off x="6957390" y="6400799"/>
            <a:ext cx="967409" cy="246888"/>
          </a:xfrm>
        </p:spPr>
        <p:txBody>
          <a:bodyPr/>
          <a:lstStyle/>
          <a:p>
            <a:pPr>
              <a:spcAft>
                <a:spcPts val="600"/>
              </a:spcAft>
            </a:pPr>
            <a:fld id="{70485D3D-2785-A54B-8178-98E2341B432F}" type="slidenum">
              <a:rPr lang="en-US" smtClean="0"/>
              <a:pPr>
                <a:spcAft>
                  <a:spcPts val="600"/>
                </a:spcAft>
              </a:pPr>
              <a:t>8</a:t>
            </a:fld>
            <a:endParaRPr lang="en-US"/>
          </a:p>
        </p:txBody>
      </p:sp>
      <p:pic>
        <p:nvPicPr>
          <p:cNvPr id="2" name="Picture 1">
            <a:extLst>
              <a:ext uri="{FF2B5EF4-FFF2-40B4-BE49-F238E27FC236}">
                <a16:creationId xmlns:a16="http://schemas.microsoft.com/office/drawing/2014/main" id="{7BD4B1A9-438D-AB65-842C-984AEDD543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03965" y="1454816"/>
            <a:ext cx="3957003" cy="4525582"/>
          </a:xfrm>
          <a:prstGeom prst="rect">
            <a:avLst/>
          </a:prstGeom>
        </p:spPr>
      </p:pic>
      <p:sp>
        <p:nvSpPr>
          <p:cNvPr id="3" name="Text Box 5">
            <a:extLst>
              <a:ext uri="{FF2B5EF4-FFF2-40B4-BE49-F238E27FC236}">
                <a16:creationId xmlns:a16="http://schemas.microsoft.com/office/drawing/2014/main" id="{06111CD4-D79E-B7BF-42A4-279AF80D01EF}"/>
              </a:ext>
            </a:extLst>
          </p:cNvPr>
          <p:cNvSpPr txBox="1"/>
          <p:nvPr/>
        </p:nvSpPr>
        <p:spPr>
          <a:xfrm>
            <a:off x="7924799" y="0"/>
            <a:ext cx="3213100" cy="56159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lnSpc>
                <a:spcPts val="1600"/>
              </a:lnSpc>
              <a:spcBef>
                <a:spcPts val="0"/>
              </a:spcBef>
              <a:spcAft>
                <a:spcPts val="0"/>
              </a:spcAft>
            </a:pPr>
            <a:r>
              <a:rPr lang="en-US" sz="1200" kern="100">
                <a:effectLst/>
                <a:latin typeface="Alata" pitchFamily="2" charset="77"/>
                <a:ea typeface="Alata" pitchFamily="2" charset="77"/>
                <a:cs typeface="Times New Roman" panose="02020603050405020304" pitchFamily="18" charset="0"/>
              </a:rPr>
              <a:t> </a:t>
            </a:r>
          </a:p>
        </p:txBody>
      </p:sp>
    </p:spTree>
    <p:extLst>
      <p:ext uri="{BB962C8B-B14F-4D97-AF65-F5344CB8AC3E}">
        <p14:creationId xmlns:p14="http://schemas.microsoft.com/office/powerpoint/2010/main" val="378089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5C4649-F5CF-3C05-E002-7AE00E9329A9}"/>
              </a:ext>
            </a:extLst>
          </p:cNvPr>
          <p:cNvSpPr>
            <a:spLocks noGrp="1"/>
          </p:cNvSpPr>
          <p:nvPr>
            <p:ph type="title"/>
          </p:nvPr>
        </p:nvSpPr>
        <p:spPr>
          <a:xfrm>
            <a:off x="228600" y="477135"/>
            <a:ext cx="11733555" cy="1325563"/>
          </a:xfrm>
        </p:spPr>
        <p:txBody>
          <a:bodyPr anchor="t">
            <a:noAutofit/>
          </a:bodyPr>
          <a:lstStyle/>
          <a:p>
            <a:r>
              <a:rPr lang="en-US" sz="4400" dirty="0"/>
              <a:t>Key opportunities for water utilities</a:t>
            </a:r>
          </a:p>
        </p:txBody>
      </p:sp>
      <p:sp>
        <p:nvSpPr>
          <p:cNvPr id="12" name="Date Placeholder 4">
            <a:extLst>
              <a:ext uri="{FF2B5EF4-FFF2-40B4-BE49-F238E27FC236}">
                <a16:creationId xmlns:a16="http://schemas.microsoft.com/office/drawing/2014/main" id="{782D6B98-F3FD-7A20-65E4-DE83736A8DFA}"/>
              </a:ext>
            </a:extLst>
          </p:cNvPr>
          <p:cNvSpPr>
            <a:spLocks noGrp="1"/>
          </p:cNvSpPr>
          <p:nvPr>
            <p:ph type="dt" sz="half" idx="10"/>
          </p:nvPr>
        </p:nvSpPr>
        <p:spPr>
          <a:xfrm>
            <a:off x="228600" y="6400801"/>
            <a:ext cx="1700784" cy="246741"/>
          </a:xfrm>
        </p:spPr>
        <p:txBody>
          <a:bodyPr/>
          <a:lstStyle/>
          <a:p>
            <a:pPr>
              <a:spcAft>
                <a:spcPts val="600"/>
              </a:spcAft>
            </a:pPr>
            <a:fld id="{BFA57154-3F7A-8843-A995-E73386520F42}" type="datetime4">
              <a:rPr lang="en-US" smtClean="0"/>
              <a:pPr>
                <a:spcAft>
                  <a:spcPts val="600"/>
                </a:spcAft>
              </a:pPr>
              <a:t>May 15, 2024</a:t>
            </a:fld>
            <a:endParaRPr lang="en-US" dirty="0"/>
          </a:p>
        </p:txBody>
      </p:sp>
      <p:sp>
        <p:nvSpPr>
          <p:cNvPr id="14" name="Footer Placeholder 5">
            <a:extLst>
              <a:ext uri="{FF2B5EF4-FFF2-40B4-BE49-F238E27FC236}">
                <a16:creationId xmlns:a16="http://schemas.microsoft.com/office/drawing/2014/main" id="{1D5677A4-E96C-FDC0-EDB4-A93FE4C0FF2A}"/>
              </a:ext>
            </a:extLst>
          </p:cNvPr>
          <p:cNvSpPr>
            <a:spLocks noGrp="1"/>
          </p:cNvSpPr>
          <p:nvPr>
            <p:ph type="ftr" sz="quarter" idx="11"/>
          </p:nvPr>
        </p:nvSpPr>
        <p:spPr>
          <a:xfrm>
            <a:off x="4229100" y="6400800"/>
            <a:ext cx="2402288" cy="246741"/>
          </a:xfrm>
        </p:spPr>
        <p:txBody>
          <a:bodyPr/>
          <a:lstStyle/>
          <a:p>
            <a:endParaRPr lang="en-US"/>
          </a:p>
        </p:txBody>
      </p:sp>
      <p:sp>
        <p:nvSpPr>
          <p:cNvPr id="16" name="Slide Number Placeholder 6">
            <a:extLst>
              <a:ext uri="{FF2B5EF4-FFF2-40B4-BE49-F238E27FC236}">
                <a16:creationId xmlns:a16="http://schemas.microsoft.com/office/drawing/2014/main" id="{F4D47A50-C710-83EE-D11A-661E3B83B382}"/>
              </a:ext>
            </a:extLst>
          </p:cNvPr>
          <p:cNvSpPr>
            <a:spLocks noGrp="1"/>
          </p:cNvSpPr>
          <p:nvPr>
            <p:ph type="sldNum" sz="quarter" idx="12"/>
          </p:nvPr>
        </p:nvSpPr>
        <p:spPr>
          <a:xfrm>
            <a:off x="6957390" y="6400799"/>
            <a:ext cx="967409" cy="246888"/>
          </a:xfrm>
        </p:spPr>
        <p:txBody>
          <a:bodyPr/>
          <a:lstStyle/>
          <a:p>
            <a:pPr>
              <a:spcAft>
                <a:spcPts val="600"/>
              </a:spcAft>
            </a:pPr>
            <a:fld id="{70485D3D-2785-A54B-8178-98E2341B432F}" type="slidenum">
              <a:rPr lang="en-US" smtClean="0"/>
              <a:pPr>
                <a:spcAft>
                  <a:spcPts val="600"/>
                </a:spcAft>
              </a:pPr>
              <a:t>9</a:t>
            </a:fld>
            <a:endParaRPr lang="en-US"/>
          </a:p>
        </p:txBody>
      </p:sp>
      <p:pic>
        <p:nvPicPr>
          <p:cNvPr id="8" name="Picture 7">
            <a:extLst>
              <a:ext uri="{FF2B5EF4-FFF2-40B4-BE49-F238E27FC236}">
                <a16:creationId xmlns:a16="http://schemas.microsoft.com/office/drawing/2014/main" id="{41EEFA66-62A6-E5D6-A894-8291E64E83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16289" y="1785280"/>
            <a:ext cx="3821307" cy="4389809"/>
          </a:xfrm>
          <a:prstGeom prst="rect">
            <a:avLst/>
          </a:prstGeom>
        </p:spPr>
      </p:pic>
      <p:sp>
        <p:nvSpPr>
          <p:cNvPr id="9" name="Customer Engagement: personalized insights, mid-cycle high bill alerts and TOU rate signals…">
            <a:extLst>
              <a:ext uri="{FF2B5EF4-FFF2-40B4-BE49-F238E27FC236}">
                <a16:creationId xmlns:a16="http://schemas.microsoft.com/office/drawing/2014/main" id="{E978481B-6C7C-F4C3-2659-139D1F8F6962}"/>
              </a:ext>
            </a:extLst>
          </p:cNvPr>
          <p:cNvSpPr txBox="1"/>
          <p:nvPr/>
        </p:nvSpPr>
        <p:spPr>
          <a:xfrm>
            <a:off x="869746" y="1728121"/>
            <a:ext cx="6808526" cy="4437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fontAlgn="base"/>
            <a:r>
              <a:rPr lang="en-US" sz="1500" b="1" dirty="0">
                <a:solidFill>
                  <a:srgbClr val="000000"/>
                </a:solidFill>
                <a:latin typeface="Alata" pitchFamily="2" charset="77"/>
                <a:ea typeface="Times New Roman" panose="02020603050405020304" pitchFamily="18" charset="0"/>
              </a:rPr>
              <a:t>Personalized and timely consumer insights:</a:t>
            </a:r>
            <a:r>
              <a:rPr lang="en-US" sz="1500" dirty="0">
                <a:solidFill>
                  <a:srgbClr val="000000"/>
                </a:solidFill>
                <a:latin typeface="Alata" pitchFamily="2" charset="77"/>
                <a:ea typeface="Times New Roman" panose="02020603050405020304" pitchFamily="18" charset="0"/>
              </a:rPr>
              <a:t> improved home water reports/portals with more actionable insights</a:t>
            </a:r>
            <a:endParaRPr lang="en-US" sz="1500" dirty="0">
              <a:latin typeface="Alata" pitchFamily="2" charset="77"/>
              <a:ea typeface="Times New Roman" panose="02020603050405020304" pitchFamily="18" charset="0"/>
            </a:endParaRPr>
          </a:p>
          <a:p>
            <a:pPr fontAlgn="base"/>
            <a:r>
              <a:rPr lang="en-US" sz="1500" dirty="0">
                <a:solidFill>
                  <a:srgbClr val="000000"/>
                </a:solidFill>
                <a:latin typeface="Alata" pitchFamily="2" charset="77"/>
                <a:ea typeface="Times New Roman" panose="02020603050405020304" pitchFamily="18" charset="0"/>
              </a:rPr>
              <a:t> </a:t>
            </a:r>
            <a:endParaRPr lang="en-US" sz="1500" dirty="0">
              <a:latin typeface="Alata" pitchFamily="2" charset="77"/>
              <a:ea typeface="Times New Roman" panose="02020603050405020304" pitchFamily="18" charset="0"/>
            </a:endParaRPr>
          </a:p>
          <a:p>
            <a:pPr fontAlgn="base"/>
            <a:r>
              <a:rPr lang="en-US" sz="1500" b="1" dirty="0">
                <a:solidFill>
                  <a:srgbClr val="000000"/>
                </a:solidFill>
                <a:latin typeface="Alata" pitchFamily="2" charset="77"/>
                <a:ea typeface="Times New Roman" panose="02020603050405020304" pitchFamily="18" charset="0"/>
              </a:rPr>
              <a:t>Gamified behavioral programs</a:t>
            </a:r>
            <a:r>
              <a:rPr lang="en-US" sz="1500" dirty="0">
                <a:solidFill>
                  <a:srgbClr val="000000"/>
                </a:solidFill>
                <a:latin typeface="Alata" pitchFamily="2" charset="77"/>
                <a:ea typeface="Times New Roman" panose="02020603050405020304" pitchFamily="18" charset="0"/>
              </a:rPr>
              <a:t>: behavioral messaging, event notifications and community comparisons</a:t>
            </a:r>
            <a:endParaRPr lang="en-US" sz="1500" dirty="0">
              <a:latin typeface="Alata" pitchFamily="2" charset="77"/>
              <a:ea typeface="Times New Roman" panose="02020603050405020304" pitchFamily="18" charset="0"/>
            </a:endParaRPr>
          </a:p>
          <a:p>
            <a:pPr fontAlgn="base"/>
            <a:r>
              <a:rPr lang="en-US" sz="1500" dirty="0">
                <a:solidFill>
                  <a:srgbClr val="000000"/>
                </a:solidFill>
                <a:latin typeface="Alata" pitchFamily="2" charset="77"/>
                <a:ea typeface="Times New Roman" panose="02020603050405020304" pitchFamily="18" charset="0"/>
              </a:rPr>
              <a:t> </a:t>
            </a:r>
            <a:endParaRPr lang="en-US" sz="1500" dirty="0">
              <a:latin typeface="Alata" pitchFamily="2" charset="77"/>
              <a:ea typeface="Times New Roman" panose="02020603050405020304" pitchFamily="18" charset="0"/>
            </a:endParaRPr>
          </a:p>
          <a:p>
            <a:pPr fontAlgn="base"/>
            <a:r>
              <a:rPr lang="en-US" sz="1500" b="1" dirty="0">
                <a:solidFill>
                  <a:srgbClr val="000000"/>
                </a:solidFill>
                <a:latin typeface="Alata" pitchFamily="2" charset="77"/>
                <a:ea typeface="Times New Roman" panose="02020603050405020304" pitchFamily="18" charset="0"/>
              </a:rPr>
              <a:t>Rapid leak detection:</a:t>
            </a:r>
            <a:r>
              <a:rPr lang="en-US" sz="1500" dirty="0">
                <a:solidFill>
                  <a:srgbClr val="000000"/>
                </a:solidFill>
                <a:latin typeface="Alata" pitchFamily="2" charset="77"/>
                <a:ea typeface="Times New Roman" panose="02020603050405020304" pitchFamily="18" charset="0"/>
              </a:rPr>
              <a:t> reduced water waste and a better consumer experience</a:t>
            </a:r>
            <a:endParaRPr lang="en-US" sz="1500" dirty="0">
              <a:latin typeface="Alata" pitchFamily="2" charset="77"/>
              <a:ea typeface="Times New Roman" panose="02020603050405020304" pitchFamily="18" charset="0"/>
            </a:endParaRPr>
          </a:p>
          <a:p>
            <a:pPr fontAlgn="base"/>
            <a:r>
              <a:rPr lang="en-US" sz="1500" dirty="0">
                <a:solidFill>
                  <a:srgbClr val="000000"/>
                </a:solidFill>
                <a:latin typeface="Alata" pitchFamily="2" charset="77"/>
                <a:ea typeface="Times New Roman" panose="02020603050405020304" pitchFamily="18" charset="0"/>
              </a:rPr>
              <a:t> </a:t>
            </a:r>
            <a:endParaRPr lang="en-US" sz="1500" dirty="0">
              <a:latin typeface="Alata" pitchFamily="2" charset="77"/>
              <a:ea typeface="Times New Roman" panose="02020603050405020304" pitchFamily="18" charset="0"/>
            </a:endParaRPr>
          </a:p>
          <a:p>
            <a:pPr fontAlgn="base"/>
            <a:r>
              <a:rPr lang="en-US" sz="1500" b="1" dirty="0">
                <a:solidFill>
                  <a:srgbClr val="000000"/>
                </a:solidFill>
                <a:latin typeface="Alata" pitchFamily="2" charset="77"/>
                <a:ea typeface="Times New Roman" panose="02020603050405020304" pitchFamily="18" charset="0"/>
              </a:rPr>
              <a:t>Better utility billing:</a:t>
            </a:r>
            <a:r>
              <a:rPr lang="en-US" sz="1500" dirty="0">
                <a:solidFill>
                  <a:srgbClr val="000000"/>
                </a:solidFill>
                <a:latin typeface="Alata" pitchFamily="2" charset="77"/>
                <a:ea typeface="Times New Roman" panose="02020603050405020304" pitchFamily="18" charset="0"/>
              </a:rPr>
              <a:t> mid-cycle high bill alerts, option for TOU rate signals/education, consumption data matches meter</a:t>
            </a:r>
            <a:endParaRPr lang="en-US" sz="1500" dirty="0">
              <a:latin typeface="Alata" pitchFamily="2" charset="77"/>
              <a:ea typeface="Times New Roman" panose="02020603050405020304" pitchFamily="18" charset="0"/>
            </a:endParaRPr>
          </a:p>
          <a:p>
            <a:pPr fontAlgn="base"/>
            <a:r>
              <a:rPr lang="en-US" sz="1500" dirty="0">
                <a:solidFill>
                  <a:srgbClr val="000000"/>
                </a:solidFill>
                <a:latin typeface="Alata" pitchFamily="2" charset="77"/>
                <a:ea typeface="Times New Roman" panose="02020603050405020304" pitchFamily="18" charset="0"/>
              </a:rPr>
              <a:t> </a:t>
            </a:r>
            <a:endParaRPr lang="en-US" sz="1500" dirty="0">
              <a:latin typeface="Alata" pitchFamily="2" charset="77"/>
              <a:ea typeface="Times New Roman" panose="02020603050405020304" pitchFamily="18" charset="0"/>
            </a:endParaRPr>
          </a:p>
          <a:p>
            <a:pPr fontAlgn="base"/>
            <a:r>
              <a:rPr lang="en-US" sz="1500" b="1" dirty="0">
                <a:solidFill>
                  <a:srgbClr val="000000"/>
                </a:solidFill>
                <a:latin typeface="Alata" pitchFamily="2" charset="77"/>
                <a:ea typeface="Times New Roman" panose="02020603050405020304" pitchFamily="18" charset="0"/>
              </a:rPr>
              <a:t>Improved program targeting:</a:t>
            </a:r>
            <a:r>
              <a:rPr lang="en-US" sz="1500" dirty="0">
                <a:solidFill>
                  <a:srgbClr val="000000"/>
                </a:solidFill>
                <a:latin typeface="Alata" pitchFamily="2" charset="77"/>
                <a:ea typeface="Times New Roman" panose="02020603050405020304" pitchFamily="18" charset="0"/>
              </a:rPr>
              <a:t> conservation programs, load management events, etc.</a:t>
            </a:r>
            <a:endParaRPr lang="en-US" sz="1500" dirty="0">
              <a:latin typeface="Alata" pitchFamily="2" charset="77"/>
              <a:ea typeface="Times New Roman" panose="02020603050405020304" pitchFamily="18" charset="0"/>
            </a:endParaRPr>
          </a:p>
          <a:p>
            <a:pPr fontAlgn="base"/>
            <a:r>
              <a:rPr lang="en-US" sz="1500" dirty="0">
                <a:solidFill>
                  <a:srgbClr val="000000"/>
                </a:solidFill>
                <a:latin typeface="Alata" pitchFamily="2" charset="77"/>
                <a:ea typeface="Times New Roman" panose="02020603050405020304" pitchFamily="18" charset="0"/>
              </a:rPr>
              <a:t> </a:t>
            </a:r>
            <a:endParaRPr lang="en-US" sz="1500" dirty="0">
              <a:latin typeface="Alata" pitchFamily="2" charset="77"/>
              <a:ea typeface="Times New Roman" panose="02020603050405020304" pitchFamily="18" charset="0"/>
            </a:endParaRPr>
          </a:p>
          <a:p>
            <a:pPr fontAlgn="base"/>
            <a:r>
              <a:rPr lang="en-US" sz="1500" b="1" dirty="0">
                <a:solidFill>
                  <a:srgbClr val="000000"/>
                </a:solidFill>
                <a:latin typeface="Alata" pitchFamily="2" charset="77"/>
                <a:ea typeface="Times New Roman" panose="02020603050405020304" pitchFamily="18" charset="0"/>
              </a:rPr>
              <a:t>Granular measurement and verification:</a:t>
            </a:r>
            <a:r>
              <a:rPr lang="en-US" sz="1500" dirty="0">
                <a:solidFill>
                  <a:srgbClr val="000000"/>
                </a:solidFill>
                <a:latin typeface="Alata" pitchFamily="2" charset="77"/>
                <a:ea typeface="Times New Roman" panose="02020603050405020304" pitchFamily="18" charset="0"/>
              </a:rPr>
              <a:t> immediate and detailed data on water savings due to conservation measures</a:t>
            </a:r>
            <a:endParaRPr lang="en-US" sz="1500" dirty="0">
              <a:latin typeface="Alata" pitchFamily="2" charset="77"/>
              <a:ea typeface="Times New Roman" panose="02020603050405020304" pitchFamily="18" charset="0"/>
            </a:endParaRPr>
          </a:p>
          <a:p>
            <a:pPr fontAlgn="base"/>
            <a:r>
              <a:rPr lang="en-US" sz="1500" dirty="0">
                <a:solidFill>
                  <a:srgbClr val="000000"/>
                </a:solidFill>
                <a:latin typeface="Alata" pitchFamily="2" charset="77"/>
                <a:ea typeface="Times New Roman" panose="02020603050405020304" pitchFamily="18" charset="0"/>
              </a:rPr>
              <a:t> </a:t>
            </a:r>
            <a:endParaRPr lang="en-US" sz="1500" dirty="0">
              <a:latin typeface="Alata" pitchFamily="2" charset="77"/>
              <a:ea typeface="Times New Roman" panose="02020603050405020304" pitchFamily="18" charset="0"/>
            </a:endParaRPr>
          </a:p>
          <a:p>
            <a:pPr fontAlgn="base"/>
            <a:r>
              <a:rPr lang="en-US" sz="1500" b="1" dirty="0">
                <a:solidFill>
                  <a:srgbClr val="000000"/>
                </a:solidFill>
                <a:latin typeface="Alata" pitchFamily="2" charset="77"/>
                <a:ea typeface="Times New Roman" panose="02020603050405020304" pitchFamily="18" charset="0"/>
              </a:rPr>
              <a:t>Improved utility planning:</a:t>
            </a:r>
            <a:r>
              <a:rPr lang="en-US" sz="1500" dirty="0">
                <a:solidFill>
                  <a:srgbClr val="000000"/>
                </a:solidFill>
                <a:latin typeface="Alata" pitchFamily="2" charset="77"/>
                <a:ea typeface="Times New Roman" panose="02020603050405020304" pitchFamily="18" charset="0"/>
              </a:rPr>
              <a:t> more granular load forecasting, pumping optimization, climate/resiliency planning</a:t>
            </a:r>
            <a:endParaRPr lang="en-US" sz="1500" dirty="0">
              <a:latin typeface="Alata" pitchFamily="2" charset="77"/>
              <a:ea typeface="Times New Roman" panose="02020603050405020304" pitchFamily="18" charset="0"/>
            </a:endParaRPr>
          </a:p>
        </p:txBody>
      </p:sp>
      <p:sp>
        <p:nvSpPr>
          <p:cNvPr id="10" name="Circle">
            <a:extLst>
              <a:ext uri="{FF2B5EF4-FFF2-40B4-BE49-F238E27FC236}">
                <a16:creationId xmlns:a16="http://schemas.microsoft.com/office/drawing/2014/main" id="{C91585B8-7453-06A1-009B-6616F4BEB927}"/>
              </a:ext>
            </a:extLst>
          </p:cNvPr>
          <p:cNvSpPr/>
          <p:nvPr/>
        </p:nvSpPr>
        <p:spPr>
          <a:xfrm>
            <a:off x="354404" y="1768913"/>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11" name="✓">
            <a:extLst>
              <a:ext uri="{FF2B5EF4-FFF2-40B4-BE49-F238E27FC236}">
                <a16:creationId xmlns:a16="http://schemas.microsoft.com/office/drawing/2014/main" id="{59A28886-F263-739B-E5D3-6911AC7C2D11}"/>
              </a:ext>
            </a:extLst>
          </p:cNvPr>
          <p:cNvSpPr txBox="1"/>
          <p:nvPr/>
        </p:nvSpPr>
        <p:spPr>
          <a:xfrm>
            <a:off x="425781" y="1837318"/>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
        <p:nvSpPr>
          <p:cNvPr id="13" name="Circle">
            <a:extLst>
              <a:ext uri="{FF2B5EF4-FFF2-40B4-BE49-F238E27FC236}">
                <a16:creationId xmlns:a16="http://schemas.microsoft.com/office/drawing/2014/main" id="{D01E15AB-5D14-7D81-784A-FB7619244B04}"/>
              </a:ext>
            </a:extLst>
          </p:cNvPr>
          <p:cNvSpPr/>
          <p:nvPr/>
        </p:nvSpPr>
        <p:spPr>
          <a:xfrm>
            <a:off x="354404" y="2403356"/>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15" name="✓">
            <a:extLst>
              <a:ext uri="{FF2B5EF4-FFF2-40B4-BE49-F238E27FC236}">
                <a16:creationId xmlns:a16="http://schemas.microsoft.com/office/drawing/2014/main" id="{27FA8694-87BE-33A8-7C93-40E6F241B868}"/>
              </a:ext>
            </a:extLst>
          </p:cNvPr>
          <p:cNvSpPr txBox="1"/>
          <p:nvPr/>
        </p:nvSpPr>
        <p:spPr>
          <a:xfrm>
            <a:off x="425781" y="2471762"/>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
        <p:nvSpPr>
          <p:cNvPr id="17" name="Circle">
            <a:extLst>
              <a:ext uri="{FF2B5EF4-FFF2-40B4-BE49-F238E27FC236}">
                <a16:creationId xmlns:a16="http://schemas.microsoft.com/office/drawing/2014/main" id="{99644334-BF44-CF87-72A4-CAD1F65AB32B}"/>
              </a:ext>
            </a:extLst>
          </p:cNvPr>
          <p:cNvSpPr/>
          <p:nvPr/>
        </p:nvSpPr>
        <p:spPr>
          <a:xfrm>
            <a:off x="354404" y="3046426"/>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18" name="✓">
            <a:extLst>
              <a:ext uri="{FF2B5EF4-FFF2-40B4-BE49-F238E27FC236}">
                <a16:creationId xmlns:a16="http://schemas.microsoft.com/office/drawing/2014/main" id="{A1A272D2-4248-765D-942E-F342FA7B027E}"/>
              </a:ext>
            </a:extLst>
          </p:cNvPr>
          <p:cNvSpPr txBox="1"/>
          <p:nvPr/>
        </p:nvSpPr>
        <p:spPr>
          <a:xfrm>
            <a:off x="425781" y="3114832"/>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
        <p:nvSpPr>
          <p:cNvPr id="19" name="Circle">
            <a:extLst>
              <a:ext uri="{FF2B5EF4-FFF2-40B4-BE49-F238E27FC236}">
                <a16:creationId xmlns:a16="http://schemas.microsoft.com/office/drawing/2014/main" id="{9FD15581-7B2F-596B-3E77-80ED3E5F5C07}"/>
              </a:ext>
            </a:extLst>
          </p:cNvPr>
          <p:cNvSpPr/>
          <p:nvPr/>
        </p:nvSpPr>
        <p:spPr>
          <a:xfrm>
            <a:off x="354404" y="3680870"/>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20" name="✓">
            <a:extLst>
              <a:ext uri="{FF2B5EF4-FFF2-40B4-BE49-F238E27FC236}">
                <a16:creationId xmlns:a16="http://schemas.microsoft.com/office/drawing/2014/main" id="{35DA0899-B5FE-C218-43D7-C47075F9F92E}"/>
              </a:ext>
            </a:extLst>
          </p:cNvPr>
          <p:cNvSpPr txBox="1"/>
          <p:nvPr/>
        </p:nvSpPr>
        <p:spPr>
          <a:xfrm>
            <a:off x="425781" y="3749275"/>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
        <p:nvSpPr>
          <p:cNvPr id="21" name="Circle">
            <a:extLst>
              <a:ext uri="{FF2B5EF4-FFF2-40B4-BE49-F238E27FC236}">
                <a16:creationId xmlns:a16="http://schemas.microsoft.com/office/drawing/2014/main" id="{0622CCE9-EC8C-8E07-832B-FF840186F9FF}"/>
              </a:ext>
            </a:extLst>
          </p:cNvPr>
          <p:cNvSpPr/>
          <p:nvPr/>
        </p:nvSpPr>
        <p:spPr>
          <a:xfrm>
            <a:off x="354404" y="4317534"/>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22" name="✓">
            <a:extLst>
              <a:ext uri="{FF2B5EF4-FFF2-40B4-BE49-F238E27FC236}">
                <a16:creationId xmlns:a16="http://schemas.microsoft.com/office/drawing/2014/main" id="{177C08B9-0EC6-A976-5161-F86708092DB0}"/>
              </a:ext>
            </a:extLst>
          </p:cNvPr>
          <p:cNvSpPr txBox="1"/>
          <p:nvPr/>
        </p:nvSpPr>
        <p:spPr>
          <a:xfrm>
            <a:off x="425781" y="4385940"/>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
        <p:nvSpPr>
          <p:cNvPr id="23" name="Circle">
            <a:extLst>
              <a:ext uri="{FF2B5EF4-FFF2-40B4-BE49-F238E27FC236}">
                <a16:creationId xmlns:a16="http://schemas.microsoft.com/office/drawing/2014/main" id="{3414D5CA-97A4-FA08-9F36-EB9AB4E0C391}"/>
              </a:ext>
            </a:extLst>
          </p:cNvPr>
          <p:cNvSpPr/>
          <p:nvPr/>
        </p:nvSpPr>
        <p:spPr>
          <a:xfrm>
            <a:off x="354404" y="4951978"/>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24" name="✓">
            <a:extLst>
              <a:ext uri="{FF2B5EF4-FFF2-40B4-BE49-F238E27FC236}">
                <a16:creationId xmlns:a16="http://schemas.microsoft.com/office/drawing/2014/main" id="{CE4A42D7-8B43-E126-4D8F-064FA9AD9227}"/>
              </a:ext>
            </a:extLst>
          </p:cNvPr>
          <p:cNvSpPr txBox="1"/>
          <p:nvPr/>
        </p:nvSpPr>
        <p:spPr>
          <a:xfrm>
            <a:off x="425781" y="5020383"/>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
        <p:nvSpPr>
          <p:cNvPr id="25" name="Circle">
            <a:extLst>
              <a:ext uri="{FF2B5EF4-FFF2-40B4-BE49-F238E27FC236}">
                <a16:creationId xmlns:a16="http://schemas.microsoft.com/office/drawing/2014/main" id="{5EE49F77-53E3-38E7-6700-B9CBA0DAA221}"/>
              </a:ext>
            </a:extLst>
          </p:cNvPr>
          <p:cNvSpPr/>
          <p:nvPr/>
        </p:nvSpPr>
        <p:spPr>
          <a:xfrm>
            <a:off x="354404" y="5595048"/>
            <a:ext cx="380421" cy="380421"/>
          </a:xfrm>
          <a:prstGeom prst="ellipse">
            <a:avLst/>
          </a:prstGeom>
          <a:solidFill>
            <a:srgbClr val="F26619"/>
          </a:solidFill>
          <a:ln w="12700">
            <a:miter lim="400000"/>
          </a:ln>
        </p:spPr>
        <p:txBody>
          <a:bodyPr lIns="25400" tIns="25400" rIns="25400" bIns="25400" anchor="ctr"/>
          <a:lstStyle/>
          <a:p>
            <a:pPr algn="ctr">
              <a:defRPr sz="3200">
                <a:latin typeface="Helvetica Neue Medium"/>
                <a:ea typeface="Helvetica Neue Medium"/>
                <a:cs typeface="Helvetica Neue Medium"/>
                <a:sym typeface="Helvetica Neue Medium"/>
              </a:defRPr>
            </a:pPr>
            <a:endParaRPr sz="1600"/>
          </a:p>
        </p:txBody>
      </p:sp>
      <p:sp>
        <p:nvSpPr>
          <p:cNvPr id="26" name="✓">
            <a:extLst>
              <a:ext uri="{FF2B5EF4-FFF2-40B4-BE49-F238E27FC236}">
                <a16:creationId xmlns:a16="http://schemas.microsoft.com/office/drawing/2014/main" id="{35E7337D-77F1-50D5-2AEE-3D865238A151}"/>
              </a:ext>
            </a:extLst>
          </p:cNvPr>
          <p:cNvSpPr txBox="1"/>
          <p:nvPr/>
        </p:nvSpPr>
        <p:spPr>
          <a:xfrm>
            <a:off x="425781" y="5663453"/>
            <a:ext cx="246737" cy="230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3000">
                <a:solidFill>
                  <a:srgbClr val="FFFFFF"/>
                </a:solidFill>
                <a:latin typeface="+mn-lt"/>
                <a:ea typeface="+mn-ea"/>
                <a:cs typeface="+mn-cs"/>
                <a:sym typeface="Campton Bold"/>
              </a:defRPr>
            </a:lvl1pPr>
          </a:lstStyle>
          <a:p>
            <a:r>
              <a:rPr sz="1500" dirty="0"/>
              <a:t>✓</a:t>
            </a:r>
          </a:p>
        </p:txBody>
      </p:sp>
    </p:spTree>
    <p:extLst>
      <p:ext uri="{BB962C8B-B14F-4D97-AF65-F5344CB8AC3E}">
        <p14:creationId xmlns:p14="http://schemas.microsoft.com/office/powerpoint/2010/main" val="1964783215"/>
      </p:ext>
    </p:extLst>
  </p:cSld>
  <p:clrMapOvr>
    <a:masterClrMapping/>
  </p:clrMapOvr>
</p:sld>
</file>

<file path=ppt/theme/theme1.xml><?xml version="1.0" encoding="utf-8"?>
<a:theme xmlns:a="http://schemas.openxmlformats.org/drawingml/2006/main" name="Titles and Sections">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4C773A65-5770-A549-BACF-ABFD49E6CB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stimonial Slides alt">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4C773A65-5770-A549-BACF-ABFD49E6CB82}"/>
    </a:ext>
  </a:extLst>
</a:theme>
</file>

<file path=ppt/theme/theme3.xml><?xml version="1.0" encoding="utf-8"?>
<a:theme xmlns:a="http://schemas.openxmlformats.org/drawingml/2006/main" name="Body Slides Night">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1AEA441D-27B4-3349-A75C-61ADFE39B8DE}"/>
    </a:ext>
  </a:extLst>
</a:theme>
</file>

<file path=ppt/theme/theme4.xml><?xml version="1.0" encoding="utf-8"?>
<a:theme xmlns:a="http://schemas.openxmlformats.org/drawingml/2006/main" name="Body Slides White">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1AEA441D-27B4-3349-A75C-61ADFE39B8DE}"/>
    </a:ext>
  </a:extLst>
</a:theme>
</file>

<file path=ppt/theme/theme5.xml><?xml version="1.0" encoding="utf-8"?>
<a:theme xmlns:a="http://schemas.openxmlformats.org/drawingml/2006/main" name="Image Slides">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1AEA441D-27B4-3349-A75C-61ADFE39B8DE}"/>
    </a:ext>
  </a:extLst>
</a:theme>
</file>

<file path=ppt/theme/theme6.xml><?xml version="1.0" encoding="utf-8"?>
<a:theme xmlns:a="http://schemas.openxmlformats.org/drawingml/2006/main" name="Non-Editable Slides">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5AC593CA-EE04-1046-B052-5B4C5FADC640}"/>
    </a:ext>
  </a:extLst>
</a:theme>
</file>

<file path=ppt/theme/theme7.xml><?xml version="1.0" encoding="utf-8"?>
<a:theme xmlns:a="http://schemas.openxmlformats.org/drawingml/2006/main" name="Theme User Manual">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5AC593CA-EE04-1046-B052-5B4C5FADC640}"/>
    </a:ext>
  </a:extLst>
</a:theme>
</file>

<file path=ppt/theme/theme8.xml><?xml version="1.0" encoding="utf-8"?>
<a:theme xmlns:a="http://schemas.openxmlformats.org/drawingml/2006/main" name="1_Image Slides">
  <a:themeElements>
    <a:clrScheme name="Copper Labs">
      <a:dk1>
        <a:srgbClr val="000000"/>
      </a:dk1>
      <a:lt1>
        <a:srgbClr val="FFFFFF"/>
      </a:lt1>
      <a:dk2>
        <a:srgbClr val="F26518"/>
      </a:dk2>
      <a:lt2>
        <a:srgbClr val="ECF1F4"/>
      </a:lt2>
      <a:accent1>
        <a:srgbClr val="F26518"/>
      </a:accent1>
      <a:accent2>
        <a:srgbClr val="48BDC1"/>
      </a:accent2>
      <a:accent3>
        <a:srgbClr val="12AB9E"/>
      </a:accent3>
      <a:accent4>
        <a:srgbClr val="00897E"/>
      </a:accent4>
      <a:accent5>
        <a:srgbClr val="454B13"/>
      </a:accent5>
      <a:accent6>
        <a:srgbClr val="131633"/>
      </a:accent6>
      <a:hlink>
        <a:srgbClr val="48BDC1"/>
      </a:hlink>
      <a:folHlink>
        <a:srgbClr val="FAA780"/>
      </a:folHlink>
    </a:clrScheme>
    <a:fontScheme name="Campton Bold">
      <a:majorFont>
        <a:latin typeface="Campton Bold" panose="020B0A04020102020204"/>
        <a:ea typeface=""/>
        <a:cs typeface=""/>
      </a:majorFont>
      <a:minorFont>
        <a:latin typeface="Alata"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er-pres_template-DEMO_ONLY" id="{9714B711-AEB6-5D4D-BEDF-7C950CA94FF2}" vid="{1AEA441D-27B4-3349-A75C-61ADFE39B8D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15135</TotalTime>
  <Words>2149</Words>
  <Application>Microsoft Macintosh PowerPoint</Application>
  <PresentationFormat>Widescreen</PresentationFormat>
  <Paragraphs>192</Paragraphs>
  <Slides>15</Slides>
  <Notes>9</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vt:i4>
      </vt:variant>
    </vt:vector>
  </HeadingPairs>
  <TitlesOfParts>
    <vt:vector size="32" baseType="lpstr">
      <vt:lpstr>arial, sans-serif</vt:lpstr>
      <vt:lpstr>Arial</vt:lpstr>
      <vt:lpstr>Campton Bold</vt:lpstr>
      <vt:lpstr>Alata</vt:lpstr>
      <vt:lpstr>Calibri</vt:lpstr>
      <vt:lpstr>Wingdings</vt:lpstr>
      <vt:lpstr>Campton Book</vt:lpstr>
      <vt:lpstr>Verdana</vt:lpstr>
      <vt:lpstr>Roboto</vt:lpstr>
      <vt:lpstr>Titles and Sections</vt:lpstr>
      <vt:lpstr>Testimonial Slides alt</vt:lpstr>
      <vt:lpstr>Body Slides Night</vt:lpstr>
      <vt:lpstr>Body Slides White</vt:lpstr>
      <vt:lpstr>Image Slides</vt:lpstr>
      <vt:lpstr>Non-Editable Slides</vt:lpstr>
      <vt:lpstr>Theme User Manual</vt:lpstr>
      <vt:lpstr>1_Image Slides</vt:lpstr>
      <vt:lpstr>Emerging Opportunities for Managing Water Energy Use</vt:lpstr>
      <vt:lpstr>Water use drives energy use</vt:lpstr>
      <vt:lpstr>Transparency and timely insights enable conservation</vt:lpstr>
      <vt:lpstr>Fixing leaks is low-hanging fruit</vt:lpstr>
      <vt:lpstr>Pumping optimization for electric load management</vt:lpstr>
      <vt:lpstr>The water-energy nexus requires a new approach to usage data</vt:lpstr>
      <vt:lpstr>Thank you!</vt:lpstr>
      <vt:lpstr>Get more out of utility meters</vt:lpstr>
      <vt:lpstr>Key opportunities for water utilities</vt:lpstr>
      <vt:lpstr>Copper’s utility portal helps utilities understand usage and manage demand </vt:lpstr>
      <vt:lpstr>Copper’s mobile app helps utilities reach the right customers at the right time  </vt:lpstr>
      <vt:lpstr>Proprietary networks limit the value of smart meters</vt:lpstr>
      <vt:lpstr>What makes Copper different</vt:lpstr>
      <vt:lpstr>AMx adds value to existing meters</vt:lpstr>
      <vt:lpstr>AMx can de-risk new AMI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Kruger</dc:creator>
  <cp:lastModifiedBy>Essie Snell</cp:lastModifiedBy>
  <cp:revision>924</cp:revision>
  <dcterms:created xsi:type="dcterms:W3CDTF">2023-07-21T17:11:33Z</dcterms:created>
  <dcterms:modified xsi:type="dcterms:W3CDTF">2024-05-15T22:06:24Z</dcterms:modified>
</cp:coreProperties>
</file>