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260" r:id="rId2"/>
    <p:sldId id="261" r:id="rId3"/>
  </p:sldIdLst>
  <p:sldSz cx="39014400" cy="219456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193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4" d="100"/>
          <a:sy n="24" d="100"/>
        </p:scale>
        <p:origin x="883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857A75-F85C-2FDA-D7F4-B582D460DE9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vert="horz" wrap="none" lIns="82305" tIns="41153" rIns="82305" bIns="41153" anchorCtr="0" compatLnSpc="0">
            <a:noAutofit/>
          </a:bodyPr>
          <a:lstStyle>
            <a:lvl1pPr eaLnBrk="1" fontAlgn="auto">
              <a:spcBef>
                <a:spcPts val="0"/>
              </a:spcBef>
              <a:spcAft>
                <a:spcPts val="0"/>
              </a:spcAft>
              <a:defRPr sz="14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>
              <a:defRPr sz="1400"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3F04E1-01E4-8EFC-F897-3C082919DAF9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967163" y="0"/>
            <a:ext cx="3043237" cy="465138"/>
          </a:xfrm>
          <a:prstGeom prst="rect">
            <a:avLst/>
          </a:prstGeom>
          <a:noFill/>
          <a:ln>
            <a:noFill/>
          </a:ln>
        </p:spPr>
        <p:txBody>
          <a:bodyPr vert="horz" wrap="none" lIns="82305" tIns="41153" rIns="82305" bIns="41153" anchorCtr="0" compatLnSpc="0">
            <a:noAutofit/>
          </a:bodyPr>
          <a:lstStyle>
            <a:lvl1pPr algn="r" eaLnBrk="1" fontAlgn="auto">
              <a:spcBef>
                <a:spcPts val="0"/>
              </a:spcBef>
              <a:spcAft>
                <a:spcPts val="0"/>
              </a:spcAft>
              <a:defRPr sz="14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>
              <a:defRPr sz="1400"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20AE9-CE23-5F5D-E951-ADF6E0838F9B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831263"/>
            <a:ext cx="3043238" cy="465137"/>
          </a:xfrm>
          <a:prstGeom prst="rect">
            <a:avLst/>
          </a:prstGeom>
          <a:noFill/>
          <a:ln>
            <a:noFill/>
          </a:ln>
        </p:spPr>
        <p:txBody>
          <a:bodyPr vert="horz" wrap="none" lIns="82305" tIns="41153" rIns="82305" bIns="41153" anchor="b" anchorCtr="0" compatLnSpc="0">
            <a:noAutofit/>
          </a:bodyPr>
          <a:lstStyle>
            <a:lvl1pPr eaLnBrk="1" fontAlgn="auto">
              <a:spcBef>
                <a:spcPts val="0"/>
              </a:spcBef>
              <a:spcAft>
                <a:spcPts val="0"/>
              </a:spcAft>
              <a:defRPr sz="14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>
              <a:defRPr sz="1400"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53449-CCD7-A0F3-2889-548A938AA368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967163" y="8831263"/>
            <a:ext cx="3043237" cy="465137"/>
          </a:xfrm>
          <a:prstGeom prst="rect">
            <a:avLst/>
          </a:prstGeom>
          <a:noFill/>
          <a:ln>
            <a:noFill/>
          </a:ln>
        </p:spPr>
        <p:txBody>
          <a:bodyPr vert="horz" wrap="none" lIns="82305" tIns="41153" rIns="82305" bIns="41153" numCol="1" anchor="b" anchorCtr="0" compatLnSpc="1">
            <a:prstTxWarp prst="textNoShape">
              <a:avLst/>
            </a:prstTxWarp>
            <a:noAutofit/>
          </a:bodyPr>
          <a:lstStyle>
            <a:lvl1pPr algn="r" eaLnBrk="1">
              <a:defRPr sz="1400">
                <a:latin typeface="Liberation Sans" pitchFamily="34" charset="0"/>
                <a:ea typeface="Microsoft YaHei" panose="020B0503020204020204" pitchFamily="34" charset="-122"/>
                <a:cs typeface="Lucida Sans" panose="020B0602030504020204" pitchFamily="34" charset="0"/>
              </a:defRPr>
            </a:lvl1pPr>
          </a:lstStyle>
          <a:p>
            <a:pPr>
              <a:defRPr/>
            </a:pPr>
            <a:fld id="{DAEFDB0F-9F8A-423F-9EA6-495033557A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Image Placeholder 1">
            <a:extLst>
              <a:ext uri="{FF2B5EF4-FFF2-40B4-BE49-F238E27FC236}">
                <a16:creationId xmlns:a16="http://schemas.microsoft.com/office/drawing/2014/main" id="{5F065CEA-261B-C74F-BDF0-ADA4756C52AF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406400" y="706438"/>
            <a:ext cx="61976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F9E01F-0832-CE33-840D-9FEA49E88FE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01675" y="4414838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en-US" noProof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F78AC58-211C-E34F-DDB4-A12E1014A44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3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F6F1E-E48D-E972-5B18-E3645339B42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967163" y="0"/>
            <a:ext cx="3043237" cy="4651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3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6D886-B084-4846-076D-016FAB5846D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831263"/>
            <a:ext cx="3043238" cy="4651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3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05534-1C4E-D05F-FE96-697CF7A4959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967163" y="8831263"/>
            <a:ext cx="3043237" cy="4651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eaLnBrk="1">
              <a:defRPr sz="1300">
                <a:latin typeface="Liberation Serif" pitchFamily="18" charset="0"/>
                <a:ea typeface="Segoe UI" panose="020B0502040204020203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13E43815-FE05-4DB7-AAA1-12CB4C06DD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740028" indent="-740028" algn="l" rtl="0" eaLnBrk="0" fontAlgn="base" hangingPunct="0">
      <a:spcBef>
        <a:spcPct val="30000"/>
      </a:spcBef>
      <a:spcAft>
        <a:spcPct val="0"/>
      </a:spcAft>
      <a:defRPr lang="en-US" sz="6857" kern="1200">
        <a:solidFill>
          <a:schemeClr val="tx1"/>
        </a:solidFill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2546570" indent="-979450" algn="l" rtl="0" eaLnBrk="0" fontAlgn="base" hangingPunct="0">
      <a:spcBef>
        <a:spcPct val="30000"/>
      </a:spcBef>
      <a:spcAft>
        <a:spcPct val="0"/>
      </a:spcAft>
      <a:defRPr sz="4114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2pPr>
    <a:lvl3pPr marL="3917798" indent="-783560" algn="l" rtl="0" eaLnBrk="0" fontAlgn="base" hangingPunct="0">
      <a:spcBef>
        <a:spcPct val="30000"/>
      </a:spcBef>
      <a:spcAft>
        <a:spcPct val="0"/>
      </a:spcAft>
      <a:defRPr sz="4114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3pPr>
    <a:lvl4pPr marL="5484918" indent="-783560" algn="l" rtl="0" eaLnBrk="0" fontAlgn="base" hangingPunct="0">
      <a:spcBef>
        <a:spcPct val="30000"/>
      </a:spcBef>
      <a:spcAft>
        <a:spcPct val="0"/>
      </a:spcAft>
      <a:defRPr sz="4114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4pPr>
    <a:lvl5pPr marL="7052037" indent="-783560" algn="l" rtl="0" eaLnBrk="0" fontAlgn="base" hangingPunct="0">
      <a:spcBef>
        <a:spcPct val="30000"/>
      </a:spcBef>
      <a:spcAft>
        <a:spcPct val="0"/>
      </a:spcAft>
      <a:defRPr sz="4114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5pPr>
    <a:lvl6pPr marL="7835597" algn="l" defTabSz="3134239" rtl="0" eaLnBrk="1" latinLnBrk="0" hangingPunct="1">
      <a:defRPr sz="4114" kern="1200">
        <a:solidFill>
          <a:schemeClr val="tx1"/>
        </a:solidFill>
        <a:latin typeface="+mn-lt"/>
        <a:ea typeface="+mn-ea"/>
        <a:cs typeface="+mn-cs"/>
      </a:defRPr>
    </a:lvl6pPr>
    <a:lvl7pPr marL="9402716" algn="l" defTabSz="3134239" rtl="0" eaLnBrk="1" latinLnBrk="0" hangingPunct="1">
      <a:defRPr sz="4114" kern="1200">
        <a:solidFill>
          <a:schemeClr val="tx1"/>
        </a:solidFill>
        <a:latin typeface="+mn-lt"/>
        <a:ea typeface="+mn-ea"/>
        <a:cs typeface="+mn-cs"/>
      </a:defRPr>
    </a:lvl7pPr>
    <a:lvl8pPr marL="10969835" algn="l" defTabSz="3134239" rtl="0" eaLnBrk="1" latinLnBrk="0" hangingPunct="1">
      <a:defRPr sz="4114" kern="1200">
        <a:solidFill>
          <a:schemeClr val="tx1"/>
        </a:solidFill>
        <a:latin typeface="+mn-lt"/>
        <a:ea typeface="+mn-ea"/>
        <a:cs typeface="+mn-cs"/>
      </a:defRPr>
    </a:lvl8pPr>
    <a:lvl9pPr marL="12536955" algn="l" defTabSz="3134239" rtl="0" eaLnBrk="1" latinLnBrk="0" hangingPunct="1">
      <a:defRPr sz="41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0" y="3591562"/>
            <a:ext cx="2926080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11526522"/>
            <a:ext cx="29260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968452-953C-4262-81E2-591F27B79876}" type="datetime1">
              <a:rPr lang="en-US" smtClean="0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0AC04-36D5-46EC-97DA-3EFB6C3A47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27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04AC21-42FB-482D-8DAB-FAA404C63FCE}" type="datetime1">
              <a:rPr lang="en-US" smtClean="0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CC26F-4323-41DC-A702-115B86A3D28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46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919680" y="1168400"/>
            <a:ext cx="841248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82240" y="1168400"/>
            <a:ext cx="2474976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3CCCFD-9ED6-4A9B-A1E5-7335E52BD436}" type="datetime1">
              <a:rPr lang="en-US" smtClean="0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0809B-F3AA-4765-8A0B-DC684BD920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84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E04FA-7743-4D5B-9282-18D2105B3DD8}" type="datetime1">
              <a:rPr lang="en-US" smtClean="0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20907-A64A-41DA-8333-5FE4DE5763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44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1920" y="5471163"/>
            <a:ext cx="336499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1920" y="14686283"/>
            <a:ext cx="336499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EEA767-EBD9-4C70-9162-7D6AE5A05BC3}" type="datetime1">
              <a:rPr lang="en-US" smtClean="0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09E91-37DA-4E50-AB16-355CC2E485A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50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2240" y="5842000"/>
            <a:ext cx="165811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51040" y="5842000"/>
            <a:ext cx="165811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BB16BC-7A67-4DF0-9B63-7F80F0D23F91}" type="datetime1">
              <a:rPr lang="en-US" smtClean="0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D6D95-C71B-4CF3-B72D-D19D8DEC9EF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359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7322" y="1168401"/>
            <a:ext cx="33649920" cy="4241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7323" y="5379722"/>
            <a:ext cx="1650491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7323" y="8016240"/>
            <a:ext cx="1650491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751040" y="5379722"/>
            <a:ext cx="16586202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751040" y="8016240"/>
            <a:ext cx="16586202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DFAD14-57A0-4694-9DA4-035C3E559A9B}" type="datetime1">
              <a:rPr lang="en-US" smtClean="0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A04BF-FE61-4901-82CA-0953FF4FA37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56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E823E4-5D57-4C5A-B840-E56C8EE459CA}" type="datetime1">
              <a:rPr lang="en-US" smtClean="0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577481-8980-403C-B55F-D237416099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26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2BF33-2EDE-4734-88BB-3E4A60841B0F}" type="datetime1">
              <a:rPr lang="en-US" smtClean="0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62A6-5725-4301-89BC-2845B72E776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83871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7323" y="1463040"/>
            <a:ext cx="12583158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86202" y="3159762"/>
            <a:ext cx="197510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7323" y="6583680"/>
            <a:ext cx="12583158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F18775-9EE8-4798-95E3-379D67D9FC55}" type="datetime1">
              <a:rPr lang="en-US" smtClean="0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56644-3A74-415A-B106-CB873DDCB6D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98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7323" y="1463040"/>
            <a:ext cx="12583158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586202" y="3159762"/>
            <a:ext cx="197510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7323" y="6583680"/>
            <a:ext cx="12583158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FE452A-D9DE-4C0C-9E8B-9A9334108807}" type="datetime1">
              <a:rPr lang="en-US" smtClean="0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87C38-598F-4697-A751-AD09057FFE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45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82240" y="1168401"/>
            <a:ext cx="336499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2240" y="5842000"/>
            <a:ext cx="336499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82240" y="20340322"/>
            <a:ext cx="87782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ED19D4-8A05-4D23-BD61-1C59EC97AD58}" type="datetime1">
              <a:rPr lang="en-US" smtClean="0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23520" y="20340322"/>
            <a:ext cx="131673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553920" y="20340322"/>
            <a:ext cx="87782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163D43-A1FA-4713-BD70-A683E7C7584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39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urnto10.com/news/local/residents-speak-out-over-rising-energy-bills-rhode-island-massachusetts-electricity-public-hearing-utility-green-energy-march-10-202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9FB1-CC19-8723-8FA4-80DFE6BA6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6966" y="4968797"/>
            <a:ext cx="35035746" cy="277863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3156" b="1" dirty="0">
                <a:latin typeface="Century Gothic" panose="020B0502020202020204" pitchFamily="34" charset="0"/>
                <a:ea typeface="Liberation Serif"/>
              </a:rPr>
              <a:t>Plenary Session</a:t>
            </a:r>
            <a:br>
              <a:rPr lang="en-US" sz="13156" b="1" dirty="0">
                <a:latin typeface="Century Gothic" panose="020B0502020202020204" pitchFamily="34" charset="0"/>
                <a:ea typeface="Liberation Serif"/>
              </a:rPr>
            </a:br>
            <a:r>
              <a:rPr lang="en-US" sz="7822" i="1" dirty="0">
                <a:latin typeface="Century Gothic" panose="020B0502020202020204" pitchFamily="34" charset="0"/>
                <a:ea typeface="Liberation Serif"/>
              </a:rPr>
              <a:t>Electric Rates and Affordability: Breaking it Down and Adding it Up</a:t>
            </a:r>
            <a:endParaRPr lang="en-US" sz="14696" i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F8D0E-6F65-6A82-DDCE-69ACBAABC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8" y="502172"/>
            <a:ext cx="13927816" cy="27882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A28949-8269-FFA0-863C-C08E47DD1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6" r="25035" b="50095"/>
          <a:stretch/>
        </p:blipFill>
        <p:spPr>
          <a:xfrm>
            <a:off x="1" y="8315906"/>
            <a:ext cx="39014399" cy="1566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97972"/>
      </p:ext>
    </p:extLst>
  </p:cSld>
  <p:clrMapOvr>
    <a:masterClrMapping/>
  </p:clrMapOvr>
  <p:transition spd="slow" advClick="0" advTm="16004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58352F-D5E0-7262-C64E-6F6ACE82E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349" y="3749386"/>
            <a:ext cx="32482971" cy="1819621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9AD741F-696F-BD3E-A18E-7ADA4B44D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6080" y="-326579"/>
            <a:ext cx="33162240" cy="2364682"/>
          </a:xfrm>
        </p:spPr>
        <p:txBody>
          <a:bodyPr>
            <a:normAutofit/>
          </a:bodyPr>
          <a:lstStyle/>
          <a:p>
            <a:r>
              <a:rPr lang="en-US" sz="11852" dirty="0">
                <a:hlinkClick r:id="rId3"/>
              </a:rPr>
              <a:t>“Residents Speak Out Over Rising Energy Bills”</a:t>
            </a:r>
            <a:endParaRPr lang="en-US" sz="11852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022C2-43D8-4A70-7FB7-2ABE956D6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00" y="2517934"/>
            <a:ext cx="29260800" cy="6279630"/>
          </a:xfrm>
        </p:spPr>
        <p:txBody>
          <a:bodyPr/>
          <a:lstStyle/>
          <a:p>
            <a:r>
              <a:rPr lang="en-US" i="1" dirty="0"/>
              <a:t>WJAR NBC10 News, 3/10/2025</a:t>
            </a:r>
          </a:p>
        </p:txBody>
      </p:sp>
    </p:spTree>
    <p:extLst>
      <p:ext uri="{BB962C8B-B14F-4D97-AF65-F5344CB8AC3E}">
        <p14:creationId xmlns:p14="http://schemas.microsoft.com/office/powerpoint/2010/main" val="2490743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1228</TotalTime>
  <Words>29</Words>
  <Application>Microsoft Office PowerPoint</Application>
  <PresentationFormat>Custom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Liberation Sans</vt:lpstr>
      <vt:lpstr>Liberation Serif</vt:lpstr>
      <vt:lpstr>Office Theme</vt:lpstr>
      <vt:lpstr>Plenary Session Electric Rates and Affordability: Breaking it Down and Adding it Up</vt:lpstr>
      <vt:lpstr>“Residents Speak Out Over Rising Energy Bills”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SPONSORS</dc:title>
  <dc:creator>admin</dc:creator>
  <cp:lastModifiedBy>Twigg George</cp:lastModifiedBy>
  <cp:revision>85</cp:revision>
  <cp:lastPrinted>2021-10-13T14:34:46Z</cp:lastPrinted>
  <dcterms:created xsi:type="dcterms:W3CDTF">2015-05-29T17:28:20Z</dcterms:created>
  <dcterms:modified xsi:type="dcterms:W3CDTF">2025-05-18T15:39:19Z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NECPUC</vt:lpwstr>
  </property>
  <property fmtid="{D5CDD505-2E9C-101B-9397-08002B2CF9AE}" pid="4" name="HiddenSlides">
    <vt:r8>0</vt:r8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r8>0</vt:r8>
  </property>
  <property fmtid="{D5CDD505-2E9C-101B-9397-08002B2CF9AE}" pid="8" name="Notes">
    <vt:r8>0</vt:r8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r8>1</vt:r8>
  </property>
</Properties>
</file>