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445" r:id="rId3"/>
    <p:sldId id="434" r:id="rId4"/>
    <p:sldId id="429" r:id="rId5"/>
    <p:sldId id="432" r:id="rId6"/>
    <p:sldId id="428" r:id="rId7"/>
    <p:sldId id="441" r:id="rId8"/>
    <p:sldId id="386" r:id="rId9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064A2"/>
    <a:srgbClr val="F79646"/>
    <a:srgbClr val="C0504D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3792" autoAdjust="0"/>
  </p:normalViewPr>
  <p:slideViewPr>
    <p:cSldViewPr snapToGrid="0">
      <p:cViewPr varScale="1">
        <p:scale>
          <a:sx n="92" d="100"/>
          <a:sy n="92" d="100"/>
        </p:scale>
        <p:origin x="103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\Desktop\Fuel%20Mix%202020%20Beyon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\Desktop\2023%20Wholesale%20Elec%20and%20Tx%20Price%20Trend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F9-4BEF-B22F-D3881CA2C05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F9-4BEF-B22F-D3881CA2C05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F9-4BEF-B22F-D3881CA2C05E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F9-4BEF-B22F-D3881CA2C05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2F9-4BEF-B22F-D3881CA2C05E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51</c:v>
                </c:pt>
                <c:pt idx="1">
                  <c:v>23</c:v>
                </c:pt>
                <c:pt idx="3">
                  <c:v>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F9-4BEF-B22F-D3881CA2C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762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Lit>
              <c:formatCode>General</c:formatCode>
              <c:ptCount val="22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  <c:pt idx="13">
                <c:v>2016</c:v>
              </c:pt>
              <c:pt idx="14">
                <c:v>2017</c:v>
              </c:pt>
              <c:pt idx="15">
                <c:v>2018</c:v>
              </c:pt>
              <c:pt idx="16">
                <c:v>2019</c:v>
              </c:pt>
              <c:pt idx="17">
                <c:v>2020</c:v>
              </c:pt>
              <c:pt idx="18">
                <c:v>2021</c:v>
              </c:pt>
              <c:pt idx="19">
                <c:v>2022</c:v>
              </c:pt>
              <c:pt idx="20">
                <c:v>2023</c:v>
              </c:pt>
              <c:pt idx="21">
                <c:v>2024</c:v>
              </c:pt>
            </c:numLit>
          </c:cat>
          <c:val>
            <c:numRef>
              <c:f>Sheet1!$A$5:$V$5</c:f>
              <c:numCache>
                <c:formatCode>General</c:formatCode>
                <c:ptCount val="22"/>
                <c:pt idx="0">
                  <c:v>82.39</c:v>
                </c:pt>
                <c:pt idx="1">
                  <c:v>86.88</c:v>
                </c:pt>
                <c:pt idx="2">
                  <c:v>123.83</c:v>
                </c:pt>
                <c:pt idx="3">
                  <c:v>93.29</c:v>
                </c:pt>
                <c:pt idx="4">
                  <c:v>101.48</c:v>
                </c:pt>
                <c:pt idx="5">
                  <c:v>117.84</c:v>
                </c:pt>
                <c:pt idx="6">
                  <c:v>61.7</c:v>
                </c:pt>
                <c:pt idx="7">
                  <c:v>71.13</c:v>
                </c:pt>
                <c:pt idx="8">
                  <c:v>65.239999999999995</c:v>
                </c:pt>
                <c:pt idx="9">
                  <c:v>49.14</c:v>
                </c:pt>
                <c:pt idx="10">
                  <c:v>75.22</c:v>
                </c:pt>
                <c:pt idx="11">
                  <c:v>83.7</c:v>
                </c:pt>
                <c:pt idx="12">
                  <c:v>54.23</c:v>
                </c:pt>
                <c:pt idx="13">
                  <c:v>37.96</c:v>
                </c:pt>
                <c:pt idx="14">
                  <c:v>43.48</c:v>
                </c:pt>
                <c:pt idx="15">
                  <c:v>54.49</c:v>
                </c:pt>
                <c:pt idx="16">
                  <c:v>37.68</c:v>
                </c:pt>
                <c:pt idx="17">
                  <c:v>28.28</c:v>
                </c:pt>
                <c:pt idx="18">
                  <c:v>52.87</c:v>
                </c:pt>
                <c:pt idx="19">
                  <c:v>92.25</c:v>
                </c:pt>
                <c:pt idx="20">
                  <c:v>33.159999999999997</c:v>
                </c:pt>
                <c:pt idx="21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61-426E-8A3E-667AE9899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0293168"/>
        <c:axId val="610295568"/>
      </c:lineChart>
      <c:catAx>
        <c:axId val="61029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0295568"/>
        <c:crosses val="autoZero"/>
        <c:auto val="1"/>
        <c:lblAlgn val="ctr"/>
        <c:lblOffset val="100"/>
        <c:noMultiLvlLbl val="0"/>
      </c:catAx>
      <c:valAx>
        <c:axId val="610295568"/>
        <c:scaling>
          <c:orientation val="minMax"/>
          <c:max val="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Dollars/MWh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029316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0.30899</cdr:x>
      <cdr:y>0.62343</cdr:y>
    </cdr:from>
    <cdr:to>
      <cdr:x>0.48399</cdr:x>
      <cdr:y>0.74792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2D436DF6-6BC2-6126-C9E2-78835776C4C6}"/>
            </a:ext>
          </a:extLst>
        </cdr:cNvPr>
        <cdr:cNvSpPr txBox="1"/>
      </cdr:nvSpPr>
      <cdr:spPr>
        <a:xfrm xmlns:a="http://schemas.openxmlformats.org/drawingml/2006/main">
          <a:off x="2825406" y="3236691"/>
          <a:ext cx="16002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</a:t>
          </a:r>
        </a:p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23%</a:t>
          </a:r>
        </a:p>
      </cdr:txBody>
    </cdr:sp>
  </cdr:relSizeAnchor>
  <cdr:relSizeAnchor xmlns:cdr="http://schemas.openxmlformats.org/drawingml/2006/chartDrawing">
    <cdr:from>
      <cdr:x>0.23172</cdr:x>
      <cdr:y>0.37551</cdr:y>
    </cdr:from>
    <cdr:to>
      <cdr:x>0.40672</cdr:x>
      <cdr:y>0.5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2D436DF6-6BC2-6126-C9E2-78835776C4C6}"/>
            </a:ext>
          </a:extLst>
        </cdr:cNvPr>
        <cdr:cNvSpPr txBox="1"/>
      </cdr:nvSpPr>
      <cdr:spPr>
        <a:xfrm xmlns:a="http://schemas.openxmlformats.org/drawingml/2006/main">
          <a:off x="2118825" y="1949552"/>
          <a:ext cx="16002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Net Imports</a:t>
          </a:r>
        </a:p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9%</a:t>
          </a:r>
        </a:p>
      </cdr:txBody>
    </cdr:sp>
  </cdr:relSizeAnchor>
  <cdr:relSizeAnchor xmlns:cdr="http://schemas.openxmlformats.org/drawingml/2006/chartDrawing">
    <cdr:from>
      <cdr:x>0.325</cdr:x>
      <cdr:y>0.16967</cdr:y>
    </cdr:from>
    <cdr:to>
      <cdr:x>0.5</cdr:x>
      <cdr:y>0.29417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2D436DF6-6BC2-6126-C9E2-78835776C4C6}"/>
            </a:ext>
          </a:extLst>
        </cdr:cNvPr>
        <cdr:cNvSpPr txBox="1"/>
      </cdr:nvSpPr>
      <cdr:spPr>
        <a:xfrm xmlns:a="http://schemas.openxmlformats.org/drawingml/2006/main">
          <a:off x="2971800" y="880909"/>
          <a:ext cx="16002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Renewables</a:t>
          </a:r>
        </a:p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01F84A09-1EA7-4D7E-80FD-F08253E5B59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EB5D690-894F-415A-B146-6C2690C4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5D690-894F-415A-B146-6C2690C45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0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2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6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17BC7E52-4625-44F4-B8EE-75A9BDB79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84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6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1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8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5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8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6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7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7E52-4625-44F4-B8EE-75A9BDB7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4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68BC-76DE-4EBB-817E-E1E714C28B5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2B8D-19C5-4CA1-971A-9FEF18C4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273235" y="1996762"/>
            <a:ext cx="578480" cy="914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348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DBBFA-6CE6-4ABE-B3F0-2BEE890A135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 rotWithShape="1">
          <a:blip r:embed="rId13" cstate="print"/>
          <a:srcRect l="14833" t="57233" r="66084" b="12971"/>
          <a:stretch/>
        </p:blipFill>
        <p:spPr bwMode="auto">
          <a:xfrm>
            <a:off x="60960" y="6389370"/>
            <a:ext cx="1257300" cy="38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763" y="1030700"/>
            <a:ext cx="9134475" cy="8313"/>
          </a:xfrm>
          <a:prstGeom prst="line">
            <a:avLst/>
          </a:prstGeom>
          <a:ln w="349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8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isonewswire.com/2025/01/28/iso-ne-publishes-amounts-sources-of-electric-energy-used-to-meet-demand-in-2024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www.iso-ne.com/about/key-stats/markets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o-ne.com/static-assets/documents/100021/clg_meeting_george_iso_new_england_update_presentation_3_27_25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pga.org/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nepga.org/blog/" TargetMode="External"/><Relationship Id="rId4" Type="http://schemas.openxmlformats.org/officeDocument/2006/relationships/hyperlink" Target="https://twitter.com/_NEP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5053837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6572" y="3608996"/>
            <a:ext cx="3392097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142999" y="3061848"/>
            <a:ext cx="6600825" cy="1355750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en-US" altLang="en-US" sz="3600" b="1" i="1" dirty="0">
                <a:latin typeface="Calibri" panose="020F0502020204030204"/>
              </a:rPr>
              <a:t>Electric Rates &amp; Affordability</a:t>
            </a:r>
            <a:br>
              <a:rPr lang="en-US" altLang="en-US" sz="2900" b="1" i="1" dirty="0">
                <a:latin typeface="Calibri" panose="020F0502020204030204"/>
              </a:rPr>
            </a:br>
            <a:r>
              <a:rPr lang="en-US" altLang="en-US" sz="2900" b="1" i="1" dirty="0">
                <a:solidFill>
                  <a:schemeClr val="accent1"/>
                </a:solidFill>
                <a:latin typeface="Calibri" panose="020F0502020204030204"/>
              </a:rPr>
              <a:t>Breaking it Down &amp; Adding it Up</a:t>
            </a:r>
            <a:br>
              <a:rPr lang="en-US" altLang="en-US" sz="2900" b="1" i="1" dirty="0">
                <a:latin typeface="Calibri" panose="020F0502020204030204"/>
              </a:rPr>
            </a:br>
            <a:endParaRPr lang="en-US" altLang="en-US" sz="2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65759" y="4336472"/>
            <a:ext cx="8001001" cy="111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NECPUC Symposium</a:t>
            </a:r>
          </a:p>
          <a:p>
            <a:pPr algn="l">
              <a:spcBef>
                <a:spcPts val="0"/>
              </a:spcBef>
              <a:buFont typeface="Arial" charset="0"/>
              <a:buNone/>
              <a:defRPr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charset="0"/>
              <a:buNone/>
              <a:defRPr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Dan Dolan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NEPGA President </a:t>
            </a:r>
            <a:br>
              <a:rPr lang="en-US" sz="1900" dirty="0">
                <a:latin typeface="Arial" pitchFamily="34" charset="0"/>
                <a:cs typeface="Arial" pitchFamily="34" charset="0"/>
              </a:rPr>
            </a:br>
            <a:r>
              <a:rPr lang="en-US" sz="1900" i="1" dirty="0">
                <a:latin typeface="Arial"/>
                <a:cs typeface="Arial"/>
              </a:rPr>
              <a:t>May 19, 2025</a:t>
            </a:r>
          </a:p>
          <a:p>
            <a:pPr algn="l"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0463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94AA7-8681-4FA3-8B00-AD1A3CFA79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665" y="640786"/>
            <a:ext cx="3914775" cy="2592017"/>
          </a:xfrm>
          <a:prstGeom prst="rect">
            <a:avLst/>
          </a:prstGeom>
          <a:noFill/>
        </p:spPr>
      </p:pic>
      <p:sp>
        <p:nvSpPr>
          <p:cNvPr id="67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5448626"/>
            <a:ext cx="4443893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66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9" y="0"/>
            <a:ext cx="9023514" cy="1054438"/>
          </a:xfrm>
        </p:spPr>
        <p:txBody>
          <a:bodyPr>
            <a:noAutofit/>
          </a:bodyPr>
          <a:lstStyle/>
          <a:p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England Power Generators Association</a:t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C7E52-4625-44F4-B8EE-75A9BDB79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EA9E46-28FF-4ED2-A241-11494EE1F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538" y="1122218"/>
            <a:ext cx="8667248" cy="5249732"/>
          </a:xfrm>
        </p:spPr>
        <p:txBody>
          <a:bodyPr>
            <a:norm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NEPGA members: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Employ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more than 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 people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roughly 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27,000</a:t>
            </a:r>
            <a:r>
              <a:rPr lang="en-US" sz="2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MW</a:t>
            </a:r>
            <a:r>
              <a:rPr lang="en-US" sz="21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of generation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~95% of the installed capacity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 the region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 fuel and technology diverse fleet including more than </a:t>
            </a:r>
          </a:p>
          <a:p>
            <a:pPr marL="457200" lvl="1" indent="0">
              <a:buNone/>
            </a:pPr>
            <a:r>
              <a:rPr lang="en-US" sz="2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8,150 MW</a:t>
            </a:r>
            <a:r>
              <a:rPr lang="en-US" sz="2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of non-emitting generation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NEPGA is proud to represent more clean and renewable energy in New England than any other organization.</a:t>
            </a:r>
            <a:endParaRPr lang="en-US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NEPGA is the eyes, ears, and voice of the region’s power generation industry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sz="2100" kern="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2100" kern="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EED2185C-A6EF-40F0-5189-FF2E23B6EF77}"/>
              </a:ext>
            </a:extLst>
          </p:cNvPr>
          <p:cNvSpPr/>
          <p:nvPr/>
        </p:nvSpPr>
        <p:spPr>
          <a:xfrm>
            <a:off x="86259" y="5232400"/>
            <a:ext cx="288391" cy="26670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C16CB-9302-B030-ACB7-B72264F5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1320"/>
            <a:ext cx="9144000" cy="9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5B001-5D7E-CF73-5CA5-009DCD2B5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737CCC-A494-61DB-8254-7333441B48C3}"/>
              </a:ext>
            </a:extLst>
          </p:cNvPr>
          <p:cNvSpPr txBox="1"/>
          <p:nvPr/>
        </p:nvSpPr>
        <p:spPr>
          <a:xfrm>
            <a:off x="6380018" y="5432762"/>
            <a:ext cx="282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ISO New England 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https://isonewswire.com/2025/01/28/iso-ne-publishes-amounts-sources-of-electric-energy-used-to-meet-demand-in-2024/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BEC2A-4E5B-71A4-7CA2-B0AFD8AC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" y="123093"/>
            <a:ext cx="8455025" cy="74844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England Electricity Fuel Mix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7A8AE20-8183-C11E-C835-7F26B8B6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C7E52-4625-44F4-B8EE-75A9BDB79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9BC40-7A90-6BC2-EBFE-E7360CE75D01}"/>
              </a:ext>
            </a:extLst>
          </p:cNvPr>
          <p:cNvSpPr txBox="1"/>
          <p:nvPr/>
        </p:nvSpPr>
        <p:spPr>
          <a:xfrm>
            <a:off x="60325" y="1071991"/>
            <a:ext cx="3057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Supply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FE937D-8F84-012E-800C-F6173EABE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827030"/>
              </p:ext>
            </p:extLst>
          </p:nvPr>
        </p:nvGraphicFramePr>
        <p:xfrm>
          <a:off x="0" y="1071991"/>
          <a:ext cx="9144000" cy="519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085A28-BFD4-A69D-5B8A-021851F6CFAC}"/>
              </a:ext>
            </a:extLst>
          </p:cNvPr>
          <p:cNvSpPr txBox="1"/>
          <p:nvPr/>
        </p:nvSpPr>
        <p:spPr>
          <a:xfrm>
            <a:off x="4949770" y="33447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 Gas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78898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20A5C-9FA2-C60B-1948-1F8E8E5CA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DE7988-4271-BA97-57E0-BB3F63CBB559}"/>
              </a:ext>
            </a:extLst>
          </p:cNvPr>
          <p:cNvSpPr txBox="1"/>
          <p:nvPr/>
        </p:nvSpPr>
        <p:spPr>
          <a:xfrm>
            <a:off x="0" y="5985679"/>
            <a:ext cx="922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https://www.iso-ne.com/about/key-stats/markets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Adjusted to 2024 dollars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9B090-4AFD-C74B-C7CD-CE928E36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" y="123093"/>
            <a:ext cx="8837423" cy="74844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England Wholesale Energy Prices Since 2003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4F36828-3996-090D-C42B-2A6EA392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C7E52-4625-44F4-B8EE-75A9BDB79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13AEB6-4E27-79AD-699E-D14BC1CE4BD8}"/>
              </a:ext>
            </a:extLst>
          </p:cNvPr>
          <p:cNvGraphicFramePr>
            <a:graphicFrameLocks/>
          </p:cNvGraphicFramePr>
          <p:nvPr/>
        </p:nvGraphicFramePr>
        <p:xfrm>
          <a:off x="0" y="1087581"/>
          <a:ext cx="9144000" cy="489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A61C6F9-0244-1347-02DA-E0DAF07EC380}"/>
              </a:ext>
            </a:extLst>
          </p:cNvPr>
          <p:cNvSpPr txBox="1"/>
          <p:nvPr/>
        </p:nvSpPr>
        <p:spPr>
          <a:xfrm>
            <a:off x="8221473" y="4263993"/>
            <a:ext cx="92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$39.50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AC69B-31A7-7DD6-5CC0-C54B15B59CF3}"/>
              </a:ext>
            </a:extLst>
          </p:cNvPr>
          <p:cNvSpPr txBox="1"/>
          <p:nvPr/>
        </p:nvSpPr>
        <p:spPr>
          <a:xfrm>
            <a:off x="758538" y="2639290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$82.39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D1541-F00D-C928-79D7-36C6160D220D}"/>
              </a:ext>
            </a:extLst>
          </p:cNvPr>
          <p:cNvSpPr txBox="1"/>
          <p:nvPr/>
        </p:nvSpPr>
        <p:spPr>
          <a:xfrm>
            <a:off x="1887683" y="1230099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$123.83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47CAA-D079-48BD-0828-1C8E1E23C7D0}"/>
              </a:ext>
            </a:extLst>
          </p:cNvPr>
          <p:cNvSpPr txBox="1"/>
          <p:nvPr/>
        </p:nvSpPr>
        <p:spPr>
          <a:xfrm>
            <a:off x="7616538" y="1942772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$92.25</a:t>
            </a:r>
          </a:p>
        </p:txBody>
      </p:sp>
    </p:spTree>
    <p:extLst>
      <p:ext uri="{BB962C8B-B14F-4D97-AF65-F5344CB8AC3E}">
        <p14:creationId xmlns:p14="http://schemas.microsoft.com/office/powerpoint/2010/main" val="159364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" y="123093"/>
            <a:ext cx="8837423" cy="74844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Forward Capacity Market Prices at Historic Lows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C7E52-4625-44F4-B8EE-75A9BDB79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014F7-65D5-4FB6-9FAD-CA563AF227F2}"/>
              </a:ext>
            </a:extLst>
          </p:cNvPr>
          <p:cNvSpPr txBox="1"/>
          <p:nvPr/>
        </p:nvSpPr>
        <p:spPr>
          <a:xfrm>
            <a:off x="803732" y="5985679"/>
            <a:ext cx="7781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ISO-NE Presentation to Consumer Liaison Group, March 6,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C026-0F50-6277-4053-2A8E7F2B7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873"/>
            <a:ext cx="9144000" cy="49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9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8333-D991-1B4C-2019-65A5B27E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8" y="18255"/>
            <a:ext cx="8706420" cy="1325563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New England’s Wholesale Electricity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93634-259A-AAE5-1B99-F036992D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C7E52-4625-44F4-B8EE-75A9BDB79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BD2C5-AC84-BDC5-1E3C-77CA42D39B8E}"/>
              </a:ext>
            </a:extLst>
          </p:cNvPr>
          <p:cNvSpPr txBox="1"/>
          <p:nvPr/>
        </p:nvSpPr>
        <p:spPr>
          <a:xfrm>
            <a:off x="0" y="5910287"/>
            <a:ext cx="922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https://www.iso-ne.com/static-assets/documents/100021/clg_meeting_george_iso_new_england_update_presentation_3_27_25.pdf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DDA12-B820-DED8-BC2F-B1283CFD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927"/>
            <a:ext cx="914400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C7E52-4625-44F4-B8EE-75A9BDB79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136B52-507F-45B4-9D81-222D223C0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4041777"/>
            <a:ext cx="8153400" cy="1438274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www.NEPGA.org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NEPowerGen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4BEBBC79-A606-0996-6BC4-2AB55D5A9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292" y="4250559"/>
            <a:ext cx="5203043" cy="1667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B87A29-6306-24A8-7AFE-876399F0269C}"/>
              </a:ext>
            </a:extLst>
          </p:cNvPr>
          <p:cNvSpPr txBox="1"/>
          <p:nvPr/>
        </p:nvSpPr>
        <p:spPr>
          <a:xfrm>
            <a:off x="3657600" y="3676379"/>
            <a:ext cx="534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Check out our blog,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Power Lines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light house at night">
            <a:extLst>
              <a:ext uri="{FF2B5EF4-FFF2-40B4-BE49-F238E27FC236}">
                <a16:creationId xmlns:a16="http://schemas.microsoft.com/office/drawing/2014/main" id="{EF77FB02-3CE5-9D83-1D3A-237EED9183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2488" cy="22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27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6807</TotalTime>
  <Words>266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Electric Rates &amp; Affordability Breaking it Down &amp; Adding it Up </vt:lpstr>
      <vt:lpstr> New England Power Generators Association </vt:lpstr>
      <vt:lpstr>New England Electricity Fuel Mix</vt:lpstr>
      <vt:lpstr>New England Wholesale Energy Prices Since 2003</vt:lpstr>
      <vt:lpstr>Forward Capacity Market Prices at Historic Lows</vt:lpstr>
      <vt:lpstr>New England’s Wholesale Electricity Costs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Dolan</dc:creator>
  <cp:lastModifiedBy>Dan Dolan</cp:lastModifiedBy>
  <cp:revision>275</cp:revision>
  <cp:lastPrinted>2020-01-08T16:43:20Z</cp:lastPrinted>
  <dcterms:created xsi:type="dcterms:W3CDTF">2016-09-27T18:13:35Z</dcterms:created>
  <dcterms:modified xsi:type="dcterms:W3CDTF">2025-05-15T19:21:10Z</dcterms:modified>
</cp:coreProperties>
</file>