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066" r:id="rId4"/>
  </p:sldMasterIdLst>
  <p:notesMasterIdLst>
    <p:notesMasterId r:id="rId18"/>
  </p:notesMasterIdLst>
  <p:sldIdLst>
    <p:sldId id="414" r:id="rId5"/>
    <p:sldId id="426" r:id="rId6"/>
    <p:sldId id="472" r:id="rId7"/>
    <p:sldId id="462" r:id="rId8"/>
    <p:sldId id="466" r:id="rId9"/>
    <p:sldId id="463" r:id="rId10"/>
    <p:sldId id="468" r:id="rId11"/>
    <p:sldId id="467" r:id="rId12"/>
    <p:sldId id="464" r:id="rId13"/>
    <p:sldId id="465" r:id="rId14"/>
    <p:sldId id="473" r:id="rId15"/>
    <p:sldId id="429" r:id="rId16"/>
    <p:sldId id="4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7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7BB41-6F1A-DF62-D23D-086ADE7371FE}" name="Lopez, Fatima" initials="LF" userId="S::flopez@neep.org::abce1b04-4668-4cbf-928f-b7ef84135f8c" providerId="AD"/>
  <p188:author id="{FCDF1A42-1B8E-D3F1-BD24-C0F403E19840}" name="Molina, Maggie" initials="MM" userId="S::mmolina@neep.org::1cb6e1e6-a0c5-4b19-8d97-3965c3f32005" providerId="AD"/>
  <p188:author id="{86BADE6E-7009-308C-728F-9370CEB6CB1A}" name="Cascio, Lisa" initials="CL" userId="S::lcascio@neep.org::4916e33a-3f82-44d8-b9df-8bdb928d14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F2AC9-11B6-4D4F-B14E-74A4B9EC1C2E}" v="103" dt="2025-05-12T17:00:27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84837" autoAdjust="0"/>
  </p:normalViewPr>
  <p:slideViewPr>
    <p:cSldViewPr snapToGrid="0">
      <p:cViewPr>
        <p:scale>
          <a:sx n="66" d="100"/>
          <a:sy n="66" d="100"/>
        </p:scale>
        <p:origin x="821" y="134"/>
      </p:cViewPr>
      <p:guideLst>
        <p:guide orient="horz" pos="2160"/>
        <p:guide pos="3840"/>
        <p:guide pos="3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ina, Maggie" userId="1cb6e1e6-a0c5-4b19-8d97-3965c3f32005" providerId="ADAL" clId="{743F2AC9-11B6-4D4F-B14E-74A4B9EC1C2E}"/>
    <pc:docChg chg="undo custSel modSld">
      <pc:chgData name="Molina, Maggie" userId="1cb6e1e6-a0c5-4b19-8d97-3965c3f32005" providerId="ADAL" clId="{743F2AC9-11B6-4D4F-B14E-74A4B9EC1C2E}" dt="2025-05-12T22:41:20.777" v="535" actId="20577"/>
      <pc:docMkLst>
        <pc:docMk/>
      </pc:docMkLst>
      <pc:sldChg chg="modSp mod">
        <pc:chgData name="Molina, Maggie" userId="1cb6e1e6-a0c5-4b19-8d97-3965c3f32005" providerId="ADAL" clId="{743F2AC9-11B6-4D4F-B14E-74A4B9EC1C2E}" dt="2025-05-12T20:32:59.613" v="355" actId="20577"/>
        <pc:sldMkLst>
          <pc:docMk/>
          <pc:sldMk cId="1411565329" sldId="414"/>
        </pc:sldMkLst>
        <pc:spChg chg="mod">
          <ac:chgData name="Molina, Maggie" userId="1cb6e1e6-a0c5-4b19-8d97-3965c3f32005" providerId="ADAL" clId="{743F2AC9-11B6-4D4F-B14E-74A4B9EC1C2E}" dt="2025-05-12T20:32:59.613" v="355" actId="20577"/>
          <ac:spMkLst>
            <pc:docMk/>
            <pc:sldMk cId="1411565329" sldId="414"/>
            <ac:spMk id="2" creationId="{84AC4ABB-6465-2B0F-6B5F-3F787AF91D1B}"/>
          </ac:spMkLst>
        </pc:spChg>
      </pc:sldChg>
      <pc:sldChg chg="modSp mod">
        <pc:chgData name="Molina, Maggie" userId="1cb6e1e6-a0c5-4b19-8d97-3965c3f32005" providerId="ADAL" clId="{743F2AC9-11B6-4D4F-B14E-74A4B9EC1C2E}" dt="2025-05-12T20:35:20.586" v="451" actId="27636"/>
        <pc:sldMkLst>
          <pc:docMk/>
          <pc:sldMk cId="3016641756" sldId="463"/>
        </pc:sldMkLst>
        <pc:spChg chg="mod">
          <ac:chgData name="Molina, Maggie" userId="1cb6e1e6-a0c5-4b19-8d97-3965c3f32005" providerId="ADAL" clId="{743F2AC9-11B6-4D4F-B14E-74A4B9EC1C2E}" dt="2025-05-12T20:35:20.586" v="451" actId="27636"/>
          <ac:spMkLst>
            <pc:docMk/>
            <pc:sldMk cId="3016641756" sldId="463"/>
            <ac:spMk id="4" creationId="{D68D58E7-DC70-791B-ECD0-EDA10DCB2B84}"/>
          </ac:spMkLst>
        </pc:spChg>
      </pc:sldChg>
      <pc:sldChg chg="modSp mod">
        <pc:chgData name="Molina, Maggie" userId="1cb6e1e6-a0c5-4b19-8d97-3965c3f32005" providerId="ADAL" clId="{743F2AC9-11B6-4D4F-B14E-74A4B9EC1C2E}" dt="2025-05-12T17:03:15.998" v="177" actId="20577"/>
        <pc:sldMkLst>
          <pc:docMk/>
          <pc:sldMk cId="4100499043" sldId="465"/>
        </pc:sldMkLst>
        <pc:spChg chg="mod">
          <ac:chgData name="Molina, Maggie" userId="1cb6e1e6-a0c5-4b19-8d97-3965c3f32005" providerId="ADAL" clId="{743F2AC9-11B6-4D4F-B14E-74A4B9EC1C2E}" dt="2025-05-12T17:03:15.998" v="177" actId="20577"/>
          <ac:spMkLst>
            <pc:docMk/>
            <pc:sldMk cId="4100499043" sldId="465"/>
            <ac:spMk id="2" creationId="{D4A2D0DB-72BC-5DC5-FD9E-56043B8F55FE}"/>
          </ac:spMkLst>
        </pc:spChg>
      </pc:sldChg>
      <pc:sldChg chg="modSp mod modNotesTx">
        <pc:chgData name="Molina, Maggie" userId="1cb6e1e6-a0c5-4b19-8d97-3965c3f32005" providerId="ADAL" clId="{743F2AC9-11B6-4D4F-B14E-74A4B9EC1C2E}" dt="2025-05-12T20:34:56.185" v="398" actId="20577"/>
        <pc:sldMkLst>
          <pc:docMk/>
          <pc:sldMk cId="2457099437" sldId="466"/>
        </pc:sldMkLst>
        <pc:spChg chg="mod">
          <ac:chgData name="Molina, Maggie" userId="1cb6e1e6-a0c5-4b19-8d97-3965c3f32005" providerId="ADAL" clId="{743F2AC9-11B6-4D4F-B14E-74A4B9EC1C2E}" dt="2025-05-12T20:34:56.185" v="398" actId="20577"/>
          <ac:spMkLst>
            <pc:docMk/>
            <pc:sldMk cId="2457099437" sldId="466"/>
            <ac:spMk id="4" creationId="{8345EF3B-337D-9BE5-1F59-5D494778CAD3}"/>
          </ac:spMkLst>
        </pc:spChg>
      </pc:sldChg>
      <pc:sldChg chg="modSp mod">
        <pc:chgData name="Molina, Maggie" userId="1cb6e1e6-a0c5-4b19-8d97-3965c3f32005" providerId="ADAL" clId="{743F2AC9-11B6-4D4F-B14E-74A4B9EC1C2E}" dt="2025-05-12T17:01:32.947" v="102" actId="20577"/>
        <pc:sldMkLst>
          <pc:docMk/>
          <pc:sldMk cId="1421119095" sldId="467"/>
        </pc:sldMkLst>
        <pc:spChg chg="mod">
          <ac:chgData name="Molina, Maggie" userId="1cb6e1e6-a0c5-4b19-8d97-3965c3f32005" providerId="ADAL" clId="{743F2AC9-11B6-4D4F-B14E-74A4B9EC1C2E}" dt="2025-05-12T17:01:07.080" v="82" actId="20577"/>
          <ac:spMkLst>
            <pc:docMk/>
            <pc:sldMk cId="1421119095" sldId="467"/>
            <ac:spMk id="4" creationId="{B5780B48-87F5-5B0B-2A0F-2B7264F1869F}"/>
          </ac:spMkLst>
        </pc:spChg>
        <pc:spChg chg="mod">
          <ac:chgData name="Molina, Maggie" userId="1cb6e1e6-a0c5-4b19-8d97-3965c3f32005" providerId="ADAL" clId="{743F2AC9-11B6-4D4F-B14E-74A4B9EC1C2E}" dt="2025-05-12T17:00:56.792" v="71" actId="1076"/>
          <ac:spMkLst>
            <pc:docMk/>
            <pc:sldMk cId="1421119095" sldId="467"/>
            <ac:spMk id="9" creationId="{23A122FF-34AB-CB20-713C-77B4FE8A59FF}"/>
          </ac:spMkLst>
        </pc:spChg>
        <pc:spChg chg="mod">
          <ac:chgData name="Molina, Maggie" userId="1cb6e1e6-a0c5-4b19-8d97-3965c3f32005" providerId="ADAL" clId="{743F2AC9-11B6-4D4F-B14E-74A4B9EC1C2E}" dt="2025-05-12T17:01:32.947" v="102" actId="20577"/>
          <ac:spMkLst>
            <pc:docMk/>
            <pc:sldMk cId="1421119095" sldId="467"/>
            <ac:spMk id="10" creationId="{A23F130A-BF9B-D9E7-FB0D-2F326CB65E0C}"/>
          </ac:spMkLst>
        </pc:spChg>
      </pc:sldChg>
      <pc:sldChg chg="addSp modSp mod">
        <pc:chgData name="Molina, Maggie" userId="1cb6e1e6-a0c5-4b19-8d97-3965c3f32005" providerId="ADAL" clId="{743F2AC9-11B6-4D4F-B14E-74A4B9EC1C2E}" dt="2025-05-12T20:35:39.232" v="527" actId="20577"/>
        <pc:sldMkLst>
          <pc:docMk/>
          <pc:sldMk cId="773652556" sldId="468"/>
        </pc:sldMkLst>
        <pc:spChg chg="mod">
          <ac:chgData name="Molina, Maggie" userId="1cb6e1e6-a0c5-4b19-8d97-3965c3f32005" providerId="ADAL" clId="{743F2AC9-11B6-4D4F-B14E-74A4B9EC1C2E}" dt="2025-05-12T20:35:39.232" v="527" actId="20577"/>
          <ac:spMkLst>
            <pc:docMk/>
            <pc:sldMk cId="773652556" sldId="468"/>
            <ac:spMk id="4" creationId="{B706DA02-6BD3-441F-AF87-C4E05F259453}"/>
          </ac:spMkLst>
        </pc:spChg>
        <pc:spChg chg="add mod">
          <ac:chgData name="Molina, Maggie" userId="1cb6e1e6-a0c5-4b19-8d97-3965c3f32005" providerId="ADAL" clId="{743F2AC9-11B6-4D4F-B14E-74A4B9EC1C2E}" dt="2025-05-12T17:04:00.858" v="183" actId="1076"/>
          <ac:spMkLst>
            <pc:docMk/>
            <pc:sldMk cId="773652556" sldId="468"/>
            <ac:spMk id="7" creationId="{CB2231C8-C28E-4E90-F5C1-41A0CD03CD3F}"/>
          </ac:spMkLst>
        </pc:spChg>
        <pc:picChg chg="mod">
          <ac:chgData name="Molina, Maggie" userId="1cb6e1e6-a0c5-4b19-8d97-3965c3f32005" providerId="ADAL" clId="{743F2AC9-11B6-4D4F-B14E-74A4B9EC1C2E}" dt="2025-05-12T17:03:58.229" v="182" actId="1076"/>
          <ac:picMkLst>
            <pc:docMk/>
            <pc:sldMk cId="773652556" sldId="468"/>
            <ac:picMk id="6" creationId="{DD33F664-D5C8-3E90-3CBC-75151708C20F}"/>
          </ac:picMkLst>
        </pc:picChg>
      </pc:sldChg>
      <pc:sldChg chg="modSp mod">
        <pc:chgData name="Molina, Maggie" userId="1cb6e1e6-a0c5-4b19-8d97-3965c3f32005" providerId="ADAL" clId="{743F2AC9-11B6-4D4F-B14E-74A4B9EC1C2E}" dt="2025-05-12T20:34:21.136" v="377" actId="20577"/>
        <pc:sldMkLst>
          <pc:docMk/>
          <pc:sldMk cId="3198255188" sldId="472"/>
        </pc:sldMkLst>
        <pc:spChg chg="mod">
          <ac:chgData name="Molina, Maggie" userId="1cb6e1e6-a0c5-4b19-8d97-3965c3f32005" providerId="ADAL" clId="{743F2AC9-11B6-4D4F-B14E-74A4B9EC1C2E}" dt="2025-05-12T20:34:21.136" v="377" actId="20577"/>
          <ac:spMkLst>
            <pc:docMk/>
            <pc:sldMk cId="3198255188" sldId="472"/>
            <ac:spMk id="2" creationId="{64377DBC-C2D9-CDC0-50D8-FB6CBD6613FB}"/>
          </ac:spMkLst>
        </pc:spChg>
        <pc:picChg chg="mod">
          <ac:chgData name="Molina, Maggie" userId="1cb6e1e6-a0c5-4b19-8d97-3965c3f32005" providerId="ADAL" clId="{743F2AC9-11B6-4D4F-B14E-74A4B9EC1C2E}" dt="2025-05-12T16:59:38.161" v="1" actId="14100"/>
          <ac:picMkLst>
            <pc:docMk/>
            <pc:sldMk cId="3198255188" sldId="472"/>
            <ac:picMk id="6" creationId="{398BD834-5644-3D67-4FBF-FE1A54C07C4D}"/>
          </ac:picMkLst>
        </pc:picChg>
      </pc:sldChg>
      <pc:sldChg chg="modSp mod">
        <pc:chgData name="Molina, Maggie" userId="1cb6e1e6-a0c5-4b19-8d97-3965c3f32005" providerId="ADAL" clId="{743F2AC9-11B6-4D4F-B14E-74A4B9EC1C2E}" dt="2025-05-12T22:41:20.777" v="535" actId="20577"/>
        <pc:sldMkLst>
          <pc:docMk/>
          <pc:sldMk cId="1581906828" sldId="473"/>
        </pc:sldMkLst>
        <pc:spChg chg="mod">
          <ac:chgData name="Molina, Maggie" userId="1cb6e1e6-a0c5-4b19-8d97-3965c3f32005" providerId="ADAL" clId="{743F2AC9-11B6-4D4F-B14E-74A4B9EC1C2E}" dt="2025-05-12T22:41:20.777" v="535" actId="20577"/>
          <ac:spMkLst>
            <pc:docMk/>
            <pc:sldMk cId="1581906828" sldId="473"/>
            <ac:spMk id="5" creationId="{A1F88068-C429-694D-2F63-46391A5931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1D04-F597-4844-9143-F0277D50461D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71ADF-7F88-4CDA-9B89-FA05C64B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lectricity/annual/html/epa_07_2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ia.gov/electricity/wholesalemarkets/isone.php" TargetMode="External"/><Relationship Id="rId4" Type="http://schemas.openxmlformats.org/officeDocument/2006/relationships/hyperlink" Target="https://www.eia.gov/electricity/annual/html/epa_07_18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normalized by weather or avg. household square footage; average of state averages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“New England’s real electricity price rose from a little more than 21 cents per kWh in 2013 to the highest U.S. regional price of almost 29 cents per kWh in 2023, an annual average increase of 2.6%. 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Jost"/>
              </a:rPr>
              <a:t>The higher costs of </a:t>
            </a:r>
            <a:r>
              <a:rPr lang="en-US" b="1" i="0" u="none" strike="noStrike" dirty="0">
                <a:solidFill>
                  <a:srgbClr val="007EB5"/>
                </a:solidFill>
                <a:effectLst/>
                <a:latin typeface="Jost"/>
                <a:hlinkClick r:id="rId3"/>
              </a:rPr>
              <a:t>natural gas</a:t>
            </a:r>
            <a:r>
              <a:rPr lang="en-US" b="1" i="0" dirty="0">
                <a:solidFill>
                  <a:srgbClr val="000000"/>
                </a:solidFill>
                <a:effectLst/>
                <a:latin typeface="Jost"/>
              </a:rPr>
              <a:t> and </a:t>
            </a:r>
            <a:r>
              <a:rPr lang="en-US" b="1" i="0" u="none" strike="noStrike" dirty="0">
                <a:solidFill>
                  <a:srgbClr val="007EB5"/>
                </a:solidFill>
                <a:effectLst/>
                <a:latin typeface="Jost"/>
                <a:hlinkClick r:id="rId4"/>
              </a:rPr>
              <a:t>fuel oil</a:t>
            </a:r>
            <a:r>
              <a:rPr lang="en-US" b="1" i="0" dirty="0">
                <a:solidFill>
                  <a:srgbClr val="000000"/>
                </a:solidFill>
                <a:effectLst/>
                <a:latin typeface="Jost"/>
              </a:rPr>
              <a:t> starting in 2022 (major feedstock fuels for </a:t>
            </a:r>
            <a:r>
              <a:rPr lang="en-US" b="1" i="0" u="none" strike="noStrike" dirty="0">
                <a:solidFill>
                  <a:srgbClr val="007EB5"/>
                </a:solidFill>
                <a:effectLst/>
                <a:latin typeface="Jost"/>
                <a:hlinkClick r:id="rId5"/>
              </a:rPr>
              <a:t>electricity generation in New England</a:t>
            </a:r>
            <a:r>
              <a:rPr lang="en-US" b="1" i="0" dirty="0">
                <a:solidFill>
                  <a:srgbClr val="000000"/>
                </a:solidFill>
                <a:effectLst/>
                <a:latin typeface="Jost"/>
              </a:rPr>
              <a:t>) were significant factors influencing the trend. New England has higher transportation costs for fuels due to competition for limited pipeline infrastructure into the region.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Jost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In states that have deregulated their electricity markets (allowing consumers to select the energy portion of their electricity service) like most of New England (except Vermont), </a:t>
            </a:r>
            <a:r>
              <a:rPr lang="en-US" b="1" i="0" dirty="0">
                <a:solidFill>
                  <a:srgbClr val="000000"/>
                </a:solidFill>
                <a:effectLst/>
                <a:latin typeface="Jost"/>
              </a:rPr>
              <a:t>higher fuel prices directly contributed to the region’s elevated electricity retail prices</a:t>
            </a:r>
            <a:r>
              <a:rPr lang="en-US" b="0" i="0" dirty="0">
                <a:solidFill>
                  <a:srgbClr val="000000"/>
                </a:solidFill>
                <a:effectLst/>
                <a:latin typeface="Jost"/>
              </a:rPr>
              <a:t>. States in New England also have significant investment in RPS programs.”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5000"/>
            <a:lum/>
          </a:blip>
          <a:srcRect/>
          <a:tile tx="0" ty="0" sx="84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667000"/>
            <a:ext cx="12192000" cy="1752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2791618"/>
            <a:ext cx="12192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-2283" y="4658068"/>
            <a:ext cx="8534400" cy="9807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ADF25-41AE-5F4A-A4FD-B5B140E709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200"/>
            <a:ext cx="1066800" cy="12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BA4A-FC72-5B47-81E1-778B8D36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8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1C9E5-BFE6-374C-AED3-342ACE37F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8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F6A7-DAB2-EE46-97D1-588847D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4500F-4DB8-8F4E-BAD3-DDC6CC245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597DA7B-9563-B842-93DE-87876BD0B7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79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DC1879-2F2D-3342-92F8-0FD128EB23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24079817-9A3E-8B46-BF2A-8C491EF2AA9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5653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41B2FC4-34F8-4EDE-B17B-5D89F0366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86D43-C7E8-AA4F-A0A7-80042AFCA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D1B5AB-B0B5-AD4B-A69B-A4552100B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ing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2133600"/>
            <a:ext cx="5384800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99200" y="2133600"/>
            <a:ext cx="5384800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53848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99200" y="1600200"/>
            <a:ext cx="53848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AFE1D4-2736-D54C-8DC9-F11A36606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0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A407-F8F7-4D5A-A33D-8DF4840AF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" y="1600200"/>
            <a:ext cx="10972800" cy="4343400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65E28-2F3E-CE46-9A1A-4346DC253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09600" y="1600200"/>
            <a:ext cx="10972800" cy="43434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185D46-A530-354E-956E-2C393CC63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0" y="1524000"/>
            <a:ext cx="10972800" cy="4343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83CB05-510B-DE4E-9C71-C145BF822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609600" y="1600200"/>
            <a:ext cx="10972800" cy="43434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4BB96-2957-5341-BF2F-0C55CB23DC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Embed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609600" y="1600200"/>
            <a:ext cx="10972800" cy="43434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E3B42C-4E02-0045-AC97-9079872ED5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18" y="208337"/>
            <a:ext cx="876300" cy="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2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5000"/>
            <a:lum/>
          </a:blip>
          <a:srcRect/>
          <a:tile tx="0" ty="635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2401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5062" r:id="rId10"/>
    <p:sldLayoutId id="2147485063" r:id="rId11"/>
    <p:sldLayoutId id="2147485064" r:id="rId12"/>
    <p:sldLayoutId id="2147485065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molina@neep.o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neep.us3.list-manage.com/subscribe?u=efc742661f1436c5f27ab78ba&amp;id=d09b004d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E4E4D-8406-7D03-174F-7F92D25DB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Efficiency and Customer Affordability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C4ABB-6465-2B0F-6B5F-3F787AF91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84" y="4658068"/>
            <a:ext cx="9678719" cy="1569112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Maggie Molina</a:t>
            </a:r>
          </a:p>
          <a:p>
            <a:r>
              <a:rPr lang="en-US" sz="7400" dirty="0"/>
              <a:t>Executive Director, Northeast Energy Efficiency Partnerships</a:t>
            </a:r>
          </a:p>
          <a:p>
            <a:r>
              <a:rPr lang="en-US" sz="7400" dirty="0"/>
              <a:t>Presented at NECPUC 2025</a:t>
            </a:r>
          </a:p>
          <a:p>
            <a:r>
              <a:rPr lang="en-US" sz="7400" dirty="0"/>
              <a:t>May 19,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6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2D0DB-72BC-5DC5-FD9E-56043B8F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562582"/>
            <a:ext cx="11628699" cy="515889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Energy efficiency is the only resource that can lower use for customers</a:t>
            </a:r>
          </a:p>
          <a:p>
            <a:r>
              <a:rPr lang="en-US" dirty="0"/>
              <a:t>By law, efficiency investments must be cost-effective – high bar already</a:t>
            </a:r>
          </a:p>
          <a:p>
            <a:r>
              <a:rPr lang="en-US" dirty="0"/>
              <a:t>Policy recommendations:</a:t>
            </a:r>
          </a:p>
          <a:p>
            <a:pPr lvl="1"/>
            <a:r>
              <a:rPr lang="en-US" dirty="0"/>
              <a:t>Establish multiple metrics</a:t>
            </a:r>
          </a:p>
          <a:p>
            <a:pPr lvl="1"/>
            <a:r>
              <a:rPr lang="en-US" dirty="0"/>
              <a:t>Disaggregate types of resources and benefits</a:t>
            </a:r>
          </a:p>
          <a:p>
            <a:pPr lvl="1"/>
            <a:r>
              <a:rPr lang="en-US" dirty="0"/>
              <a:t>Fully value benefits of demand-side resources</a:t>
            </a:r>
          </a:p>
          <a:p>
            <a:pPr lvl="1"/>
            <a:r>
              <a:rPr lang="en-US" dirty="0"/>
              <a:t>Use rate design as a tool to help customers transitioning to heat pumps and electric vehicles</a:t>
            </a:r>
          </a:p>
          <a:p>
            <a:r>
              <a:rPr lang="en-US" dirty="0"/>
              <a:t>Evolve and expand programs to meet the needs of the next decade: </a:t>
            </a:r>
          </a:p>
          <a:p>
            <a:pPr lvl="1"/>
            <a:r>
              <a:rPr lang="en-US" dirty="0"/>
              <a:t>Target customers with highest use</a:t>
            </a:r>
          </a:p>
          <a:p>
            <a:pPr lvl="1"/>
            <a:r>
              <a:rPr lang="en-US" dirty="0"/>
              <a:t>Leverage consumer financing for market-rate customers</a:t>
            </a:r>
          </a:p>
          <a:p>
            <a:pPr lvl="1"/>
            <a:r>
              <a:rPr lang="en-US" dirty="0"/>
              <a:t>Reach underserved customers in multifamily buildings, mobile homes, and renters</a:t>
            </a:r>
          </a:p>
          <a:p>
            <a:pPr lvl="1"/>
            <a:r>
              <a:rPr lang="en-US" dirty="0"/>
              <a:t>Incorporate temporal and location-based values of efficiency in program design</a:t>
            </a:r>
          </a:p>
          <a:p>
            <a:pPr lvl="1"/>
            <a:r>
              <a:rPr lang="en-US" dirty="0"/>
              <a:t>Integrate efficiency and peak demand offerings</a:t>
            </a:r>
          </a:p>
          <a:p>
            <a:r>
              <a:rPr lang="en-US" dirty="0"/>
              <a:t>Provide state and local leadership to fill gaps as federal standards and programs backslide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B818B-0F77-3605-5F2C-9F9B75A0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8EED8-27FE-3AED-1D4F-F5272A80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energy efficiency and demand side solutions are needed to keep growth in check and lower bills</a:t>
            </a:r>
          </a:p>
        </p:txBody>
      </p:sp>
    </p:spTree>
    <p:extLst>
      <p:ext uri="{BB962C8B-B14F-4D97-AF65-F5344CB8AC3E}">
        <p14:creationId xmlns:p14="http://schemas.microsoft.com/office/powerpoint/2010/main" val="410049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49C49-9064-29BE-0E06-2B57D87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636DA1-F494-DA3B-13E8-29189BF3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0055"/>
            <a:ext cx="8534400" cy="1272288"/>
          </a:xfrm>
        </p:spPr>
        <p:txBody>
          <a:bodyPr/>
          <a:lstStyle/>
          <a:p>
            <a:r>
              <a:rPr lang="en-US" dirty="0"/>
              <a:t>Be careful marketing efficiency as a “surcharge” instead of a resource with benefits</a:t>
            </a: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F55FBEC0-52E4-88EE-CCD3-9AE5A5982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b="33165"/>
          <a:stretch/>
        </p:blipFill>
        <p:spPr>
          <a:xfrm>
            <a:off x="8943474" y="130055"/>
            <a:ext cx="3248526" cy="3808071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D1DD16-21E5-A6D4-0669-0F11D3F35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0" b="28943"/>
          <a:stretch/>
        </p:blipFill>
        <p:spPr>
          <a:xfrm>
            <a:off x="7769476" y="3897664"/>
            <a:ext cx="4422524" cy="296033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B105C49-4C20-8455-4786-8B2294D938DC}"/>
              </a:ext>
            </a:extLst>
          </p:cNvPr>
          <p:cNvSpPr/>
          <p:nvPr/>
        </p:nvSpPr>
        <p:spPr>
          <a:xfrm>
            <a:off x="7546694" y="5514029"/>
            <a:ext cx="4670144" cy="6160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1F88068-C429-694D-2F63-46391A59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953883"/>
            <a:ext cx="7273462" cy="4402468"/>
          </a:xfrm>
        </p:spPr>
        <p:txBody>
          <a:bodyPr>
            <a:normAutofit/>
          </a:bodyPr>
          <a:lstStyle/>
          <a:p>
            <a:r>
              <a:rPr lang="en-US" dirty="0"/>
              <a:t>Monthly bill charges for efficiency vary, e.g. $5-$18 per month on average electric bills</a:t>
            </a:r>
          </a:p>
          <a:p>
            <a:pPr lvl="1"/>
            <a:r>
              <a:rPr lang="en-US" dirty="0"/>
              <a:t>based on review of 3 leading states with programs</a:t>
            </a:r>
          </a:p>
          <a:p>
            <a:pPr lvl="1"/>
            <a:r>
              <a:rPr lang="en-US" dirty="0"/>
              <a:t>Does not include gas bill analysis</a:t>
            </a:r>
          </a:p>
          <a:p>
            <a:r>
              <a:rPr lang="en-US" dirty="0"/>
              <a:t>Showing these costs as surcharges without benefits is imbalanced</a:t>
            </a:r>
          </a:p>
          <a:p>
            <a:r>
              <a:rPr lang="en-US" dirty="0"/>
              <a:t>Benefits typically exceed </a:t>
            </a:r>
            <a:r>
              <a:rPr lang="en-US"/>
              <a:t>costs by 2 </a:t>
            </a:r>
            <a:r>
              <a:rPr lang="en-US" dirty="0"/>
              <a:t>or 3:1</a:t>
            </a:r>
          </a:p>
          <a:p>
            <a:r>
              <a:rPr lang="en-US" dirty="0"/>
              <a:t>Other electricity resources not itemized on bills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49F20F-E4CF-EE35-C598-98C9D6CC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Many Benefits of Energy Efficiency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072743-707D-72DC-8FD4-C7227E93B1A8}"/>
              </a:ext>
            </a:extLst>
          </p:cNvPr>
          <p:cNvSpPr/>
          <p:nvPr/>
        </p:nvSpPr>
        <p:spPr>
          <a:xfrm>
            <a:off x="2081038" y="1490492"/>
            <a:ext cx="2220896" cy="22208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98" t="500" r="-24216" b="-34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0DD7CD-64E2-3120-1F31-2A2FEFB4153D}"/>
              </a:ext>
            </a:extLst>
          </p:cNvPr>
          <p:cNvSpPr/>
          <p:nvPr/>
        </p:nvSpPr>
        <p:spPr>
          <a:xfrm>
            <a:off x="5174877" y="1490492"/>
            <a:ext cx="2220896" cy="22208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17" t="-2931" r="-6363" b="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2C46DB-F8E6-BFCA-CF94-18764583CA48}"/>
              </a:ext>
            </a:extLst>
          </p:cNvPr>
          <p:cNvSpPr/>
          <p:nvPr/>
        </p:nvSpPr>
        <p:spPr>
          <a:xfrm>
            <a:off x="8268717" y="1486481"/>
            <a:ext cx="2220896" cy="222089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64" t="6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1A6AF4-A3B8-DAB1-CE55-3846551E6B9F}"/>
              </a:ext>
            </a:extLst>
          </p:cNvPr>
          <p:cNvSpPr/>
          <p:nvPr/>
        </p:nvSpPr>
        <p:spPr>
          <a:xfrm>
            <a:off x="2081038" y="4168588"/>
            <a:ext cx="2220896" cy="222089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A6CE77-4FCB-755C-42FA-5CDBD538D830}"/>
              </a:ext>
            </a:extLst>
          </p:cNvPr>
          <p:cNvSpPr/>
          <p:nvPr/>
        </p:nvSpPr>
        <p:spPr>
          <a:xfrm>
            <a:off x="5174877" y="4188641"/>
            <a:ext cx="2220896" cy="2220896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BFBDF1-4413-AEDC-925D-5529E3FDBAE7}"/>
              </a:ext>
            </a:extLst>
          </p:cNvPr>
          <p:cNvSpPr/>
          <p:nvPr/>
        </p:nvSpPr>
        <p:spPr>
          <a:xfrm>
            <a:off x="8268716" y="4168588"/>
            <a:ext cx="2220896" cy="222089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236" t="-13724" r="-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4890AE1-0501-AF15-0092-B40ABA79AB8A}"/>
              </a:ext>
            </a:extLst>
          </p:cNvPr>
          <p:cNvSpPr txBox="1"/>
          <p:nvPr/>
        </p:nvSpPr>
        <p:spPr>
          <a:xfrm>
            <a:off x="1949367" y="3711388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Health and Safety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E77E05CD-3839-A965-AE84-F9FC7735E877}"/>
              </a:ext>
            </a:extLst>
          </p:cNvPr>
          <p:cNvSpPr txBox="1"/>
          <p:nvPr/>
        </p:nvSpPr>
        <p:spPr>
          <a:xfrm>
            <a:off x="5043206" y="3766571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Comfort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9F2FAD2F-4207-CD5D-3AA6-04DD200DA64C}"/>
              </a:ext>
            </a:extLst>
          </p:cNvPr>
          <p:cNvSpPr txBox="1"/>
          <p:nvPr/>
        </p:nvSpPr>
        <p:spPr>
          <a:xfrm>
            <a:off x="8137045" y="3707377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Cost/Energy Savings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A6B09B30-7F14-7D01-BD11-75729E46B9D9}"/>
              </a:ext>
            </a:extLst>
          </p:cNvPr>
          <p:cNvSpPr txBox="1"/>
          <p:nvPr/>
        </p:nvSpPr>
        <p:spPr>
          <a:xfrm>
            <a:off x="1949367" y="6421205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Resilience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B2577974-3765-D563-45DB-4ADD1D637441}"/>
              </a:ext>
            </a:extLst>
          </p:cNvPr>
          <p:cNvSpPr txBox="1"/>
          <p:nvPr/>
        </p:nvSpPr>
        <p:spPr>
          <a:xfrm>
            <a:off x="5043206" y="6409537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Cleaner Environment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9D233970-5F4A-6A80-EB07-EFB7ACF4ED33}"/>
              </a:ext>
            </a:extLst>
          </p:cNvPr>
          <p:cNvSpPr txBox="1"/>
          <p:nvPr/>
        </p:nvSpPr>
        <p:spPr>
          <a:xfrm>
            <a:off x="7961726" y="6389484"/>
            <a:ext cx="283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Reduced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355116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822856-68FA-6624-1098-61B876D8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Staying in touch with NEEP</a:t>
            </a:r>
            <a:endParaRPr lang="en-US" b="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2" name="Picture 1" descr="A graphic of a city skyline&#10;&#10;AI-generated content may be incorrect.">
            <a:extLst>
              <a:ext uri="{FF2B5EF4-FFF2-40B4-BE49-F238E27FC236}">
                <a16:creationId xmlns:a16="http://schemas.microsoft.com/office/drawing/2014/main" id="{DB13A924-B17F-C132-8E2E-B243EC97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64" y="1596746"/>
            <a:ext cx="4830373" cy="4830373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6AE161-79E6-B38E-77C3-49B9F4F9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95" y="1995219"/>
            <a:ext cx="4427045" cy="2303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cs typeface="Calibri"/>
              </a:rPr>
              <a:t>Maggie Molina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cs typeface="Calibri"/>
                <a:hlinkClick r:id="rId3"/>
              </a:rPr>
              <a:t>mmolina@neep.org</a:t>
            </a:r>
            <a:r>
              <a:rPr lang="en-US" sz="3200" dirty="0">
                <a:cs typeface="Calibri"/>
              </a:rPr>
              <a:t>   </a:t>
            </a:r>
            <a:endParaRPr lang="en-US" sz="3200" dirty="0"/>
          </a:p>
        </p:txBody>
      </p:sp>
      <p:sp>
        <p:nvSpPr>
          <p:cNvPr id="10" name="Oval 9">
            <a:hlinkClick r:id="rId4"/>
            <a:extLst>
              <a:ext uri="{FF2B5EF4-FFF2-40B4-BE49-F238E27FC236}">
                <a16:creationId xmlns:a16="http://schemas.microsoft.com/office/drawing/2014/main" id="{9865EC31-15C8-7779-DB6F-287D3370D0C1}"/>
              </a:ext>
            </a:extLst>
          </p:cNvPr>
          <p:cNvSpPr/>
          <p:nvPr/>
        </p:nvSpPr>
        <p:spPr>
          <a:xfrm>
            <a:off x="1365813" y="3429000"/>
            <a:ext cx="3148314" cy="3133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3">
            <a:hlinkClick r:id="rId4"/>
            <a:extLst>
              <a:ext uri="{FF2B5EF4-FFF2-40B4-BE49-F238E27FC236}">
                <a16:creationId xmlns:a16="http://schemas.microsoft.com/office/drawing/2014/main" id="{94064CB1-02E5-3614-B173-876E05FCECA9}"/>
              </a:ext>
            </a:extLst>
          </p:cNvPr>
          <p:cNvSpPr txBox="1"/>
          <p:nvPr/>
        </p:nvSpPr>
        <p:spPr>
          <a:xfrm>
            <a:off x="1864701" y="3878974"/>
            <a:ext cx="201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Stay Informed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37CFC7C-3328-EE1B-88AC-9D3AA168775F}"/>
              </a:ext>
            </a:extLst>
          </p:cNvPr>
          <p:cNvSpPr txBox="1"/>
          <p:nvPr/>
        </p:nvSpPr>
        <p:spPr>
          <a:xfrm>
            <a:off x="1925713" y="4945516"/>
            <a:ext cx="18950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Subscribe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to NEEP Notes neep.org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3738B0-8DDE-B5D2-92C0-36D4B25E2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9" y="4430271"/>
            <a:ext cx="441027" cy="4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7518A-BF14-5FAC-FC10-B2940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37" y="1712669"/>
            <a:ext cx="732503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ts val="0"/>
              </a:spcBef>
              <a:buFont typeface="Arial,Sans-Serif"/>
              <a:buChar char="•"/>
            </a:pPr>
            <a:r>
              <a:rPr lang="en-US" sz="2400" dirty="0">
                <a:cs typeface="Calibri"/>
              </a:rPr>
              <a:t>Non-partisan, non-profit 501c3 organization founded in 1996</a:t>
            </a:r>
          </a:p>
          <a:p>
            <a:pPr marL="457200" indent="-457200">
              <a:spcBef>
                <a:spcPts val="0"/>
              </a:spcBef>
              <a:buFont typeface="Arial,Sans-Serif"/>
              <a:buChar char="•"/>
            </a:pPr>
            <a:r>
              <a:rPr lang="en-US" sz="2400" dirty="0">
                <a:cs typeface="Calibri"/>
              </a:rPr>
              <a:t>One of six Regional Energy Efficiency Organizations (REEOs)</a:t>
            </a:r>
          </a:p>
          <a:p>
            <a:pPr marL="457200" indent="-457200">
              <a:spcBef>
                <a:spcPts val="0"/>
              </a:spcBef>
              <a:buFont typeface="Arial,Sans-Serif"/>
              <a:buChar char="•"/>
            </a:pPr>
            <a:r>
              <a:rPr lang="en-US" sz="2400" b="1" dirty="0">
                <a:solidFill>
                  <a:srgbClr val="AFBD22"/>
                </a:solidFill>
                <a:cs typeface="Calibri"/>
              </a:rPr>
              <a:t>Mission </a:t>
            </a:r>
            <a:r>
              <a:rPr lang="en-US" sz="2400" b="1" dirty="0">
                <a:cs typeface="Calibri"/>
              </a:rPr>
              <a:t>: </a:t>
            </a:r>
            <a:r>
              <a:rPr lang="en-US" sz="2400" dirty="0">
                <a:cs typeface="Calibri"/>
              </a:rPr>
              <a:t>NEEP drives regional collaboration and best practices in energy efficiency so the Northeast and Mid-Atlantic region can lower energy bills, reduce air and carbon pollution, create jobs, and improve energy and climate resilience.</a:t>
            </a:r>
          </a:p>
          <a:p>
            <a:pPr marL="457200" indent="-457200">
              <a:spcBef>
                <a:spcPts val="0"/>
              </a:spcBef>
              <a:buFont typeface="Arial,Sans-Serif"/>
              <a:buChar char="•"/>
            </a:pPr>
            <a:r>
              <a:rPr lang="en-US" sz="2400" dirty="0">
                <a:cs typeface="Calibri"/>
              </a:rPr>
              <a:t>Funding: Mix of federal grants &amp; contracts, foundation grants, state partnerships, and Allies</a:t>
            </a: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BA6DEB-FC6D-05F7-F7BF-2685C350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0055"/>
            <a:ext cx="10259391" cy="114300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About Northeast Energy Efficiency Partnerships</a:t>
            </a:r>
            <a:endParaRPr lang="en-US" b="0">
              <a:cs typeface="Calibri"/>
            </a:endParaRP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9B93CBA9-5CBD-0BD5-9009-850A9BCA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032" y="1483553"/>
            <a:ext cx="4056545" cy="49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5EAA5-24BF-480F-72D6-DC90A29D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24B2CB-C06E-5940-A11B-52ACAAF2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0055"/>
            <a:ext cx="103992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efficiency is a long-standing, cost-effective resource in the power sector. Ten years ago, EE was our 3</a:t>
            </a:r>
            <a:r>
              <a:rPr lang="en-US" baseline="30000" dirty="0"/>
              <a:t>rd</a:t>
            </a:r>
            <a:r>
              <a:rPr lang="en-US" dirty="0"/>
              <a:t> largest resource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BD834-5644-3D67-4FBF-FE1A54C0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2" y="1612396"/>
            <a:ext cx="10187542" cy="4616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77DBC-C2D9-CDC0-50D8-FB6CBD6613FB}"/>
              </a:ext>
            </a:extLst>
          </p:cNvPr>
          <p:cNvSpPr txBox="1"/>
          <p:nvPr/>
        </p:nvSpPr>
        <p:spPr>
          <a:xfrm>
            <a:off x="1044036" y="6229304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source: ACEEE, Molina et. al. 2016 </a:t>
            </a:r>
          </a:p>
        </p:txBody>
      </p:sp>
    </p:spTree>
    <p:extLst>
      <p:ext uri="{BB962C8B-B14F-4D97-AF65-F5344CB8AC3E}">
        <p14:creationId xmlns:p14="http://schemas.microsoft.com/office/powerpoint/2010/main" val="319825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9F4BE-B3D8-401C-4037-9352138B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2FC4-34F8-4EDE-B17B-5D89F036645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606854-0E66-A9AC-AF26-DD3FC2F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 anchor="ctr">
            <a:normAutofit/>
          </a:bodyPr>
          <a:lstStyle/>
          <a:p>
            <a:r>
              <a:rPr lang="en-US" sz="3100" dirty="0"/>
              <a:t>Average household electricity use has been flat across Northeast and MidAtlantic regions since 2010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CC7C3E-C85B-5C18-0EFF-01C24A299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13" y="1350597"/>
            <a:ext cx="8275577" cy="51883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6D2EDB-B8A2-ABB0-883A-3821B13A8D80}"/>
              </a:ext>
            </a:extLst>
          </p:cNvPr>
          <p:cNvSpPr txBox="1"/>
          <p:nvPr/>
        </p:nvSpPr>
        <p:spPr>
          <a:xfrm>
            <a:off x="4840533" y="6488668"/>
            <a:ext cx="272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source: U.S. EIA</a:t>
            </a:r>
          </a:p>
        </p:txBody>
      </p:sp>
    </p:spTree>
    <p:extLst>
      <p:ext uri="{BB962C8B-B14F-4D97-AF65-F5344CB8AC3E}">
        <p14:creationId xmlns:p14="http://schemas.microsoft.com/office/powerpoint/2010/main" val="141642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AEC8B-CEA0-546E-4E6F-A6DFE41A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5EF3B-337D-9BE5-1F59-5D494778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England faced highest electricity price increases by region over past decade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47DA1-CFAF-67D4-B1FB-242970A2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09" y="1273055"/>
            <a:ext cx="9726382" cy="5344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1A0EF-9FCD-A94D-0F99-948D3E018D32}"/>
              </a:ext>
            </a:extLst>
          </p:cNvPr>
          <p:cNvSpPr txBox="1"/>
          <p:nvPr/>
        </p:nvSpPr>
        <p:spPr>
          <a:xfrm>
            <a:off x="1232808" y="5915891"/>
            <a:ext cx="455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https://www.eia.gov/todayinenergy/detail.php?id=63064</a:t>
            </a:r>
          </a:p>
        </p:txBody>
      </p:sp>
    </p:spTree>
    <p:extLst>
      <p:ext uri="{BB962C8B-B14F-4D97-AF65-F5344CB8AC3E}">
        <p14:creationId xmlns:p14="http://schemas.microsoft.com/office/powerpoint/2010/main" val="245709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D4AB-D47F-CC34-D25E-74D1946F4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0CEBB-DF37-66D1-A4A9-3B49D73E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2FC4-34F8-4EDE-B17B-5D89F036645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8D58E7-DC70-791B-ECD0-EDA10DCB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0055"/>
            <a:ext cx="10433934" cy="1143000"/>
          </a:xfrm>
        </p:spPr>
        <p:txBody>
          <a:bodyPr anchor="ctr">
            <a:normAutofit/>
          </a:bodyPr>
          <a:lstStyle/>
          <a:p>
            <a:r>
              <a:rPr lang="en-US" sz="3100" dirty="0"/>
              <a:t>Average residential electricity bills in New England climbed 2021-2023, now exceeding bills in Mid Atlantic states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DFA4F-5F7B-5073-CCA4-984C0573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41" y="1608774"/>
            <a:ext cx="8956567" cy="4610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D8DFE8-15F4-BD8B-FB5E-BE1EA4576E67}"/>
              </a:ext>
            </a:extLst>
          </p:cNvPr>
          <p:cNvSpPr txBox="1"/>
          <p:nvPr/>
        </p:nvSpPr>
        <p:spPr>
          <a:xfrm>
            <a:off x="3454401" y="6352144"/>
            <a:ext cx="614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source: Analysis of U.S. EIA electric historical data by state </a:t>
            </a:r>
          </a:p>
        </p:txBody>
      </p:sp>
    </p:spTree>
    <p:extLst>
      <p:ext uri="{BB962C8B-B14F-4D97-AF65-F5344CB8AC3E}">
        <p14:creationId xmlns:p14="http://schemas.microsoft.com/office/powerpoint/2010/main" val="301664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3FF10-9FD5-70CA-CBB3-F8AED674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06DA02-6BD3-441F-AF87-C4E05F25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trends in customer-funded energy efficiency budgets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3F664-D5C8-3E90-3CBC-75151708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29"/>
          <a:stretch/>
        </p:blipFill>
        <p:spPr>
          <a:xfrm>
            <a:off x="1130462" y="1395525"/>
            <a:ext cx="9652000" cy="4961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231C8-C28E-4E90-F5C1-41A0CD03CD3F}"/>
              </a:ext>
            </a:extLst>
          </p:cNvPr>
          <p:cNvSpPr txBox="1"/>
          <p:nvPr/>
        </p:nvSpPr>
        <p:spPr>
          <a:xfrm>
            <a:off x="2614842" y="6447078"/>
            <a:ext cx="668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source: </a:t>
            </a:r>
            <a:r>
              <a:rPr lang="en-US" i="1" dirty="0">
                <a:solidFill>
                  <a:schemeClr val="bg1"/>
                </a:solidFill>
              </a:rPr>
              <a:t>ACEEE 2025 State Energy Efficiency Scorecard</a:t>
            </a:r>
            <a:r>
              <a:rPr lang="en-US" dirty="0">
                <a:solidFill>
                  <a:schemeClr val="bg1"/>
                </a:solidFill>
              </a:rPr>
              <a:t>. Nominal $</a:t>
            </a:r>
          </a:p>
        </p:txBody>
      </p:sp>
    </p:spTree>
    <p:extLst>
      <p:ext uri="{BB962C8B-B14F-4D97-AF65-F5344CB8AC3E}">
        <p14:creationId xmlns:p14="http://schemas.microsoft.com/office/powerpoint/2010/main" val="77365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89601-5735-592F-6C5E-8A25FE97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2FC4-34F8-4EDE-B17B-5D89F036645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780B48-87F5-5B0B-2A0F-2B7264F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30055"/>
            <a:ext cx="9652000" cy="1143000"/>
          </a:xfrm>
        </p:spPr>
        <p:txBody>
          <a:bodyPr anchor="ctr">
            <a:normAutofit/>
          </a:bodyPr>
          <a:lstStyle/>
          <a:p>
            <a:r>
              <a:rPr lang="en-US" sz="3100" dirty="0"/>
              <a:t>Electric energy efficiency budgets 2016-2023 (% of elec. revenue)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0298E-42FE-C3EB-37FF-255DC59D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523486"/>
            <a:ext cx="6778118" cy="4596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122FF-34AB-CB20-713C-77B4FE8A59FF}"/>
              </a:ext>
            </a:extLst>
          </p:cNvPr>
          <p:cNvSpPr txBox="1"/>
          <p:nvPr/>
        </p:nvSpPr>
        <p:spPr>
          <a:xfrm>
            <a:off x="1505119" y="6342419"/>
            <a:ext cx="523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source: ACEEE State Energy Efficiency Scorecards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23F130A-BF9B-D9E7-FB0D-2F326CB6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526" y="1624013"/>
            <a:ext cx="378387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Electric energy efficiency budgets in New England generally declined 2021-2023</a:t>
            </a:r>
          </a:p>
          <a:p>
            <a:r>
              <a:rPr lang="en-US" dirty="0"/>
              <a:t>Budgets increased in Mid-Atlantic (e.g. NJ and MD)</a:t>
            </a:r>
          </a:p>
          <a:p>
            <a:r>
              <a:rPr lang="en-US" dirty="0"/>
              <a:t>Efficiency budgets are not correlated with recent electric bill increases</a:t>
            </a:r>
          </a:p>
          <a:p>
            <a:r>
              <a:rPr lang="en-US" dirty="0"/>
              <a:t>Chart does not include gas efficiency budgets</a:t>
            </a:r>
          </a:p>
        </p:txBody>
      </p:sp>
    </p:spTree>
    <p:extLst>
      <p:ext uri="{BB962C8B-B14F-4D97-AF65-F5344CB8AC3E}">
        <p14:creationId xmlns:p14="http://schemas.microsoft.com/office/powerpoint/2010/main" val="142111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AC9CA-0D12-4AE0-85A1-B4971D7B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06273-1D5B-6EBB-59E1-4FF05129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On the horizon: Regions are bracing for growth, and  managing peak will be critical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61672-FEA8-AEF4-CDBC-79BD0809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63" y="1916401"/>
            <a:ext cx="7792537" cy="2372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B5F05A-7645-3288-DFC4-7C33B14D1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331" y="4996871"/>
            <a:ext cx="6763694" cy="1505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BA687-62FB-B96B-2874-DDD7219A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950" y="4174273"/>
            <a:ext cx="2276793" cy="895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458707-A2B0-E54F-9915-B8B207AF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662" y="4625419"/>
            <a:ext cx="346758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95046"/>
      </p:ext>
    </p:extLst>
  </p:cSld>
  <p:clrMapOvr>
    <a:masterClrMapping/>
  </p:clrMapOvr>
</p:sld>
</file>

<file path=ppt/theme/theme1.xml><?xml version="1.0" encoding="utf-8"?>
<a:theme xmlns:a="http://schemas.openxmlformats.org/drawingml/2006/main" name="NEEP PPT Template - Widescreen">
  <a:themeElements>
    <a:clrScheme name="Custom 3">
      <a:dk1>
        <a:srgbClr val="5A5A5A"/>
      </a:dk1>
      <a:lt1>
        <a:sysClr val="window" lastClr="FFFFFF"/>
      </a:lt1>
      <a:dk2>
        <a:srgbClr val="00A0AF"/>
      </a:dk2>
      <a:lt2>
        <a:srgbClr val="EEECE1"/>
      </a:lt2>
      <a:accent1>
        <a:srgbClr val="00A0AF"/>
      </a:accent1>
      <a:accent2>
        <a:srgbClr val="AFBD22"/>
      </a:accent2>
      <a:accent3>
        <a:srgbClr val="ADE0ED"/>
      </a:accent3>
      <a:accent4>
        <a:srgbClr val="5A5A5A"/>
      </a:accent4>
      <a:accent5>
        <a:srgbClr val="FFD200"/>
      </a:accent5>
      <a:accent6>
        <a:srgbClr val="5A5A5A"/>
      </a:accent6>
      <a:hlink>
        <a:srgbClr val="FFD200"/>
      </a:hlink>
      <a:folHlink>
        <a:srgbClr val="FFD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EP - Widescreen Template" id="{BF1FBDD3-2E40-7F45-AD32-14333FED9225}" vid="{F9C2FF82-11EC-EA4F-8340-3A7D57B76B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fdd929-01d0-4c4c-8d5b-be7d7c2e8d4c">
      <Terms xmlns="http://schemas.microsoft.com/office/infopath/2007/PartnerControls"/>
    </lcf76f155ced4ddcb4097134ff3c332f>
    <TaxCatchAll xmlns="9b18e1b1-657c-49d4-8d52-94900efd566b" xsi:nil="true"/>
    <Interview_x003f_ xmlns="38fdd929-01d0-4c4c-8d5b-be7d7c2e8d4c">true</Interview_x003f_>
    <Residentincomecomposition xmlns="38fdd929-01d0-4c4c-8d5b-be7d7c2e8d4c" xsi:nil="true"/>
    <Focus xmlns="38fdd929-01d0-4c4c-8d5b-be7d7c2e8d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DDBFE3ADDE44A83CC88DE88564A82" ma:contentTypeVersion="19" ma:contentTypeDescription="Create a new document." ma:contentTypeScope="" ma:versionID="0a53ff564e8047516a82520ec1a040cc">
  <xsd:schema xmlns:xsd="http://www.w3.org/2001/XMLSchema" xmlns:xs="http://www.w3.org/2001/XMLSchema" xmlns:p="http://schemas.microsoft.com/office/2006/metadata/properties" xmlns:ns2="9b18e1b1-657c-49d4-8d52-94900efd566b" xmlns:ns3="38fdd929-01d0-4c4c-8d5b-be7d7c2e8d4c" targetNamespace="http://schemas.microsoft.com/office/2006/metadata/properties" ma:root="true" ma:fieldsID="314ef49dac0a4ca53b6c82f83c36a7fd" ns2:_="" ns3:_="">
    <xsd:import namespace="9b18e1b1-657c-49d4-8d52-94900efd566b"/>
    <xsd:import namespace="38fdd929-01d0-4c4c-8d5b-be7d7c2e8d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Interview_x003f_" minOccurs="0"/>
                <xsd:element ref="ns3:MediaServiceObjectDetectorVersions" minOccurs="0"/>
                <xsd:element ref="ns3:MediaServiceSearchProperties" minOccurs="0"/>
                <xsd:element ref="ns3:Residentincomecomposition" minOccurs="0"/>
                <xsd:element ref="ns3:Foc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e1b1-657c-49d4-8d52-94900efd56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5e2e8f-cf0b-4775-b17c-6919591427ce}" ma:internalName="TaxCatchAll" ma:showField="CatchAllData" ma:web="9b18e1b1-657c-49d4-8d52-94900efd5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dd929-01d0-4c4c-8d5b-be7d7c2e8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53cfe23-2180-46c2-8fab-4cd8d7bed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Interview_x003f_" ma:index="21" nillable="true" ma:displayName="Interview?" ma:default="1" ma:format="Dropdown" ma:internalName="Interview_x003f_">
      <xsd:simpleType>
        <xsd:restriction base="dms:Boolea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identincomecomposition" ma:index="24" nillable="true" ma:displayName="Resident income mix" ma:format="Dropdown" ma:internalName="Residentincomecomposition">
      <xsd:simpleType>
        <xsd:restriction base="dms:Text">
          <xsd:maxLength value="255"/>
        </xsd:restriction>
      </xsd:simpleType>
    </xsd:element>
    <xsd:element name="Focus" ma:index="25" nillable="true" ma:displayName="Focus" ma:format="Dropdown" ma:internalName="Focus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30497-DF86-4796-857C-496934159D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CF846D-F5B0-42A3-9324-FF469E0FA697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9b18e1b1-657c-49d4-8d52-94900efd566b"/>
    <ds:schemaRef ds:uri="http://schemas.microsoft.com/office/2006/metadata/properties"/>
    <ds:schemaRef ds:uri="38fdd929-01d0-4c4c-8d5b-be7d7c2e8d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13AED9-F7B4-4ED6-B841-07AEA97AFB76}">
  <ds:schemaRefs>
    <ds:schemaRef ds:uri="38fdd929-01d0-4c4c-8d5b-be7d7c2e8d4c"/>
    <ds:schemaRef ds:uri="9b18e1b1-657c-49d4-8d52-94900efd56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NEEP PPT Template - Widescreen</Template>
  <TotalTime>6022</TotalTime>
  <Words>744</Words>
  <Application>Microsoft Office PowerPoint</Application>
  <PresentationFormat>Widescreen</PresentationFormat>
  <Paragraphs>78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Arial,Sans-Serif</vt:lpstr>
      <vt:lpstr>Calibri</vt:lpstr>
      <vt:lpstr>Jost</vt:lpstr>
      <vt:lpstr>NEEP PPT Template - Widescreen</vt:lpstr>
      <vt:lpstr>Energy Efficiency and Customer Affordability  </vt:lpstr>
      <vt:lpstr>About Northeast Energy Efficiency Partnerships</vt:lpstr>
      <vt:lpstr>Energy efficiency is a long-standing, cost-effective resource in the power sector. Ten years ago, EE was our 3rd largest resource</vt:lpstr>
      <vt:lpstr>Average household electricity use has been flat across Northeast and MidAtlantic regions since 2010</vt:lpstr>
      <vt:lpstr>New England faced highest electricity price increases by region over past decade</vt:lpstr>
      <vt:lpstr>Average residential electricity bills in New England climbed 2021-2023, now exceeding bills in Mid Atlantic states</vt:lpstr>
      <vt:lpstr>National trends in customer-funded energy efficiency budgets</vt:lpstr>
      <vt:lpstr>Electric energy efficiency budgets 2016-2023 (% of elec. revenue)</vt:lpstr>
      <vt:lpstr> On the horizon: Regions are bracing for growth, and  managing peak will be critical</vt:lpstr>
      <vt:lpstr>More energy efficiency and demand side solutions are needed to keep growth in check and lower bills</vt:lpstr>
      <vt:lpstr>Be careful marketing efficiency as a “surcharge” instead of a resource with benefits</vt:lpstr>
      <vt:lpstr>The Many Benefits of Energy Efficiency</vt:lpstr>
      <vt:lpstr>Staying in touch with NEEP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Salvatore, Victoria</dc:creator>
  <cp:lastModifiedBy>Molina, Maggie</cp:lastModifiedBy>
  <cp:revision>3</cp:revision>
  <dcterms:created xsi:type="dcterms:W3CDTF">2020-11-17T15:25:28Z</dcterms:created>
  <dcterms:modified xsi:type="dcterms:W3CDTF">2025-05-12T22:41:21Z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0x0101001A9DDBFE3ADDE44A83CC88DE88564A82</vt:lpwstr>
  </property>
  <property fmtid="{D5CDD505-2E9C-101B-9397-08002B2CF9AE}" pid="3" name="Order">
    <vt:r8>887800</vt:r8>
  </property>
  <property fmtid="{D5CDD505-2E9C-101B-9397-08002B2CF9AE}" pid="4" name="MediaServiceImageTags">
    <vt:lpwstr/>
  </property>
</Properties>
</file>