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8" r:id="rId2"/>
    <p:sldMasterId id="2147483719" r:id="rId3"/>
    <p:sldMasterId id="2147483731" r:id="rId4"/>
  </p:sldMasterIdLst>
  <p:notesMasterIdLst>
    <p:notesMasterId r:id="rId17"/>
  </p:notesMasterIdLst>
  <p:handoutMasterIdLst>
    <p:handoutMasterId r:id="rId18"/>
  </p:handoutMasterIdLst>
  <p:sldIdLst>
    <p:sldId id="260" r:id="rId5"/>
    <p:sldId id="287" r:id="rId6"/>
    <p:sldId id="999" r:id="rId7"/>
    <p:sldId id="1430" r:id="rId8"/>
    <p:sldId id="1000" r:id="rId9"/>
    <p:sldId id="1002" r:id="rId10"/>
    <p:sldId id="1431" r:id="rId11"/>
    <p:sldId id="256" r:id="rId12"/>
    <p:sldId id="2147483569" r:id="rId13"/>
    <p:sldId id="2147483571" r:id="rId14"/>
    <p:sldId id="2147483572" r:id="rId15"/>
    <p:sldId id="2147483573" r:id="rId16"/>
  </p:sldIdLst>
  <p:sldSz cx="9144000" cy="5143500" type="screen16x9"/>
  <p:notesSz cx="7315200" cy="96012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5F31A7-DEF6-0A9A-F8B5-A48FC954158B}" name="Adams, Sarah, A" initials="SA" userId="S::saaadams@iso-ne.com::ffe528ef-44f5-4860-8ed8-eb756c4e3a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BF62"/>
    <a:srgbClr val="000000"/>
    <a:srgbClr val="D6E5C8"/>
    <a:srgbClr val="EBF3E6"/>
    <a:srgbClr val="1E6A9A"/>
    <a:srgbClr val="1795D2"/>
    <a:srgbClr val="5DB5E0"/>
    <a:srgbClr val="1277A8"/>
    <a:srgbClr val="FFFFFF"/>
    <a:srgbClr val="1C9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1A88C-502F-EEE6-9E1C-5706C003C8F3}" v="1" dt="2025-05-14T17:11:28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2" autoAdjust="0"/>
  </p:normalViewPr>
  <p:slideViewPr>
    <p:cSldViewPr>
      <p:cViewPr varScale="1">
        <p:scale>
          <a:sx n="137" d="100"/>
          <a:sy n="137" d="100"/>
        </p:scale>
        <p:origin x="82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30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lichting, Kerry" userId="S::kschlichting@iso-ne.com::b44e1471-8d08-406f-b093-a09759db452d" providerId="AD" clId="Web-{59E1A88C-502F-EEE6-9E1C-5706C003C8F3}"/>
    <pc:docChg chg="modSld">
      <pc:chgData name="Schlichting, Kerry" userId="S::kschlichting@iso-ne.com::b44e1471-8d08-406f-b093-a09759db452d" providerId="AD" clId="Web-{59E1A88C-502F-EEE6-9E1C-5706C003C8F3}" dt="2025-05-14T17:11:28.465" v="0" actId="1076"/>
      <pc:docMkLst>
        <pc:docMk/>
      </pc:docMkLst>
      <pc:sldChg chg="modSp">
        <pc:chgData name="Schlichting, Kerry" userId="S::kschlichting@iso-ne.com::b44e1471-8d08-406f-b093-a09759db452d" providerId="AD" clId="Web-{59E1A88C-502F-EEE6-9E1C-5706C003C8F3}" dt="2025-05-14T17:11:28.465" v="0" actId="1076"/>
        <pc:sldMkLst>
          <pc:docMk/>
          <pc:sldMk cId="970229500" sldId="1430"/>
        </pc:sldMkLst>
        <pc:spChg chg="mod">
          <ac:chgData name="Schlichting, Kerry" userId="S::kschlichting@iso-ne.com::b44e1471-8d08-406f-b093-a09759db452d" providerId="AD" clId="Web-{59E1A88C-502F-EEE6-9E1C-5706C003C8F3}" dt="2025-05-14T17:11:28.465" v="0" actId="1076"/>
          <ac:spMkLst>
            <pc:docMk/>
            <pc:sldMk cId="970229500" sldId="1430"/>
            <ac:spMk id="2" creationId="{436C7BBE-78F6-A3D9-51EB-EDAEB6D5DFA7}"/>
          </ac:spMkLst>
        </pc:spChg>
      </pc:sldChg>
    </pc:docChg>
  </pc:docChgLst>
  <pc:docChgLst>
    <pc:chgData name="Adams, Sarah, A" userId="S::saaadams@iso-ne.com::ffe528ef-44f5-4860-8ed8-eb756c4e3a01" providerId="AD" clId="Web-{392704E3-8611-890B-D1DE-2DCA4E9493B4}"/>
    <pc:docChg chg="modSld">
      <pc:chgData name="Adams, Sarah, A" userId="S::saaadams@iso-ne.com::ffe528ef-44f5-4860-8ed8-eb756c4e3a01" providerId="AD" clId="Web-{392704E3-8611-890B-D1DE-2DCA4E9493B4}" dt="2025-05-12T13:28:21.040" v="54" actId="1076"/>
      <pc:docMkLst>
        <pc:docMk/>
      </pc:docMkLst>
      <pc:sldChg chg="addSp modSp">
        <pc:chgData name="Adams, Sarah, A" userId="S::saaadams@iso-ne.com::ffe528ef-44f5-4860-8ed8-eb756c4e3a01" providerId="AD" clId="Web-{392704E3-8611-890B-D1DE-2DCA4E9493B4}" dt="2025-05-12T13:21:52.323" v="7" actId="14100"/>
        <pc:sldMkLst>
          <pc:docMk/>
          <pc:sldMk cId="970229500" sldId="1430"/>
        </pc:sldMkLst>
        <pc:spChg chg="add mod">
          <ac:chgData name="Adams, Sarah, A" userId="S::saaadams@iso-ne.com::ffe528ef-44f5-4860-8ed8-eb756c4e3a01" providerId="AD" clId="Web-{392704E3-8611-890B-D1DE-2DCA4E9493B4}" dt="2025-05-12T13:21:52.323" v="7" actId="14100"/>
          <ac:spMkLst>
            <pc:docMk/>
            <pc:sldMk cId="970229500" sldId="1430"/>
            <ac:spMk id="4" creationId="{0A879173-705E-9E5F-22EB-44B63A602ADB}"/>
          </ac:spMkLst>
        </pc:spChg>
      </pc:sldChg>
      <pc:sldChg chg="modSp modCm">
        <pc:chgData name="Adams, Sarah, A" userId="S::saaadams@iso-ne.com::ffe528ef-44f5-4860-8ed8-eb756c4e3a01" providerId="AD" clId="Web-{392704E3-8611-890B-D1DE-2DCA4E9493B4}" dt="2025-05-12T13:28:21.040" v="54" actId="1076"/>
        <pc:sldMkLst>
          <pc:docMk/>
          <pc:sldMk cId="3875099131" sldId="1431"/>
        </pc:sldMkLst>
        <pc:spChg chg="mod">
          <ac:chgData name="Adams, Sarah, A" userId="S::saaadams@iso-ne.com::ffe528ef-44f5-4860-8ed8-eb756c4e3a01" providerId="AD" clId="Web-{392704E3-8611-890B-D1DE-2DCA4E9493B4}" dt="2025-05-12T13:27:56.259" v="50" actId="20577"/>
          <ac:spMkLst>
            <pc:docMk/>
            <pc:sldMk cId="3875099131" sldId="1431"/>
            <ac:spMk id="7" creationId="{8BEDBBF3-F41F-7920-897F-56492DCADDE2}"/>
          </ac:spMkLst>
        </pc:spChg>
        <pc:picChg chg="mod modCrop">
          <ac:chgData name="Adams, Sarah, A" userId="S::saaadams@iso-ne.com::ffe528ef-44f5-4860-8ed8-eb756c4e3a01" providerId="AD" clId="Web-{392704E3-8611-890B-D1DE-2DCA4E9493B4}" dt="2025-05-12T13:28:21.040" v="54" actId="1076"/>
          <ac:picMkLst>
            <pc:docMk/>
            <pc:sldMk cId="3875099131" sldId="1431"/>
            <ac:picMk id="8" creationId="{FD6FE070-3399-50A1-6432-4F75F4D4902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ams, Sarah, A" userId="S::saaadams@iso-ne.com::ffe528ef-44f5-4860-8ed8-eb756c4e3a01" providerId="AD" clId="Web-{392704E3-8611-890B-D1DE-2DCA4E9493B4}" dt="2025-05-12T13:26:54.243" v="43" actId="20577"/>
              <pc2:cmMkLst xmlns:pc2="http://schemas.microsoft.com/office/powerpoint/2019/9/main/command">
                <pc:docMk/>
                <pc:sldMk cId="3875099131" sldId="1431"/>
                <pc2:cmMk id="{CC3D2F94-DB2E-44E4-9F4E-60CFC707DB6D}"/>
              </pc2:cmMkLst>
            </pc226:cmChg>
          </p:ext>
        </pc:extLst>
      </pc:sldChg>
    </pc:docChg>
  </pc:docChgLst>
  <pc:docChgLst>
    <pc:chgData name="Adams, Sarah, A" userId="ffe528ef-44f5-4860-8ed8-eb756c4e3a01" providerId="ADAL" clId="{05B31B8C-35EB-4B04-8FEC-162D0E8FAA02}"/>
    <pc:docChg chg="undo custSel addSld delSld modSld">
      <pc:chgData name="Adams, Sarah, A" userId="ffe528ef-44f5-4860-8ed8-eb756c4e3a01" providerId="ADAL" clId="{05B31B8C-35EB-4B04-8FEC-162D0E8FAA02}" dt="2025-05-12T13:13:56.112" v="130" actId="948"/>
      <pc:docMkLst>
        <pc:docMk/>
      </pc:docMkLst>
      <pc:sldChg chg="del">
        <pc:chgData name="Adams, Sarah, A" userId="ffe528ef-44f5-4860-8ed8-eb756c4e3a01" providerId="ADAL" clId="{05B31B8C-35EB-4B04-8FEC-162D0E8FAA02}" dt="2025-05-12T13:01:56.186" v="95" actId="47"/>
        <pc:sldMkLst>
          <pc:docMk/>
          <pc:sldMk cId="1002203702" sldId="1001"/>
        </pc:sldMkLst>
      </pc:sldChg>
      <pc:sldChg chg="addSp delSp modSp add mod modCm">
        <pc:chgData name="Adams, Sarah, A" userId="ffe528ef-44f5-4860-8ed8-eb756c4e3a01" providerId="ADAL" clId="{05B31B8C-35EB-4B04-8FEC-162D0E8FAA02}" dt="2025-05-12T13:13:56.112" v="130" actId="948"/>
        <pc:sldMkLst>
          <pc:docMk/>
          <pc:sldMk cId="3875099131" sldId="1431"/>
        </pc:sldMkLst>
        <pc:spChg chg="mod">
          <ac:chgData name="Adams, Sarah, A" userId="ffe528ef-44f5-4860-8ed8-eb756c4e3a01" providerId="ADAL" clId="{05B31B8C-35EB-4B04-8FEC-162D0E8FAA02}" dt="2025-05-12T13:13:56.112" v="130" actId="948"/>
          <ac:spMkLst>
            <pc:docMk/>
            <pc:sldMk cId="3875099131" sldId="1431"/>
            <ac:spMk id="7" creationId="{8BEDBBF3-F41F-7920-897F-56492DCADDE2}"/>
          </ac:spMkLst>
        </pc:spChg>
        <pc:picChg chg="add del mod ord modCrop">
          <ac:chgData name="Adams, Sarah, A" userId="ffe528ef-44f5-4860-8ed8-eb756c4e3a01" providerId="ADAL" clId="{05B31B8C-35EB-4B04-8FEC-162D0E8FAA02}" dt="2025-05-12T13:11:56.557" v="112" actId="478"/>
          <ac:picMkLst>
            <pc:docMk/>
            <pc:sldMk cId="3875099131" sldId="1431"/>
            <ac:picMk id="5" creationId="{E138569E-40B3-76E3-B064-C673F5105E03}"/>
          </ac:picMkLst>
        </pc:picChg>
        <pc:picChg chg="add mod ord">
          <ac:chgData name="Adams, Sarah, A" userId="ffe528ef-44f5-4860-8ed8-eb756c4e3a01" providerId="ADAL" clId="{05B31B8C-35EB-4B04-8FEC-162D0E8FAA02}" dt="2025-05-12T13:13:47.897" v="129" actId="1037"/>
          <ac:picMkLst>
            <pc:docMk/>
            <pc:sldMk cId="3875099131" sldId="1431"/>
            <ac:picMk id="8" creationId="{FD6FE070-3399-50A1-6432-4F75F4D4902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dams, Sarah, A" userId="ffe528ef-44f5-4860-8ed8-eb756c4e3a01" providerId="ADAL" clId="{05B31B8C-35EB-4B04-8FEC-162D0E8FAA02}" dt="2025-05-12T13:02:49.104" v="98" actId="20577"/>
              <pc2:cmMkLst xmlns:pc2="http://schemas.microsoft.com/office/powerpoint/2019/9/main/command">
                <pc:docMk/>
                <pc:sldMk cId="3875099131" sldId="1431"/>
                <pc2:cmMk id="{CC3D2F94-DB2E-44E4-9F4E-60CFC707DB6D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sone.sharepoint.com/sites/TalkingPointsLibrary278/Shared%20Documents/EA%20Overview/Source%20Data/Copy%20of%20historical_forecast_energ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67683678519867E-2"/>
          <c:y val="7.8893627879848355E-2"/>
          <c:w val="0.93886463264296027"/>
          <c:h val="0.87024788568095635"/>
        </c:manualLayout>
      </c:layout>
      <c:lineChart>
        <c:grouping val="standard"/>
        <c:varyColors val="0"/>
        <c:ser>
          <c:idx val="6"/>
          <c:order val="0"/>
          <c:tx>
            <c:strRef>
              <c:f>'historical+forecast energy'!$D$1</c:f>
              <c:strCache>
                <c:ptCount val="1"/>
                <c:pt idx="0">
                  <c:v>historical average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'historical+forecast energy'!$A$2:$A$41</c:f>
              <c:numCache>
                <c:formatCode>General</c:formatCode>
                <c:ptCount val="4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</c:numCache>
            </c:numRef>
          </c:cat>
          <c:val>
            <c:numRef>
              <c:f>'historical+forecast energy'!$D$2:$D$41</c:f>
              <c:numCache>
                <c:formatCode>General</c:formatCode>
                <c:ptCount val="40"/>
                <c:pt idx="0">
                  <c:v>124438</c:v>
                </c:pt>
                <c:pt idx="1">
                  <c:v>124438</c:v>
                </c:pt>
                <c:pt idx="2">
                  <c:v>124438</c:v>
                </c:pt>
                <c:pt idx="3">
                  <c:v>124438</c:v>
                </c:pt>
                <c:pt idx="4">
                  <c:v>124438</c:v>
                </c:pt>
                <c:pt idx="5">
                  <c:v>124438</c:v>
                </c:pt>
                <c:pt idx="6">
                  <c:v>124438</c:v>
                </c:pt>
                <c:pt idx="7">
                  <c:v>124438</c:v>
                </c:pt>
                <c:pt idx="8">
                  <c:v>124438</c:v>
                </c:pt>
                <c:pt idx="9">
                  <c:v>124438</c:v>
                </c:pt>
                <c:pt idx="10">
                  <c:v>124438</c:v>
                </c:pt>
                <c:pt idx="11">
                  <c:v>124438</c:v>
                </c:pt>
                <c:pt idx="12">
                  <c:v>124438</c:v>
                </c:pt>
                <c:pt idx="13">
                  <c:v>124438</c:v>
                </c:pt>
                <c:pt idx="14">
                  <c:v>124438</c:v>
                </c:pt>
                <c:pt idx="15">
                  <c:v>124438</c:v>
                </c:pt>
                <c:pt idx="16">
                  <c:v>124438</c:v>
                </c:pt>
                <c:pt idx="17">
                  <c:v>124438</c:v>
                </c:pt>
                <c:pt idx="18">
                  <c:v>124438</c:v>
                </c:pt>
                <c:pt idx="19">
                  <c:v>124438</c:v>
                </c:pt>
                <c:pt idx="20">
                  <c:v>124438</c:v>
                </c:pt>
                <c:pt idx="21">
                  <c:v>124438</c:v>
                </c:pt>
                <c:pt idx="22">
                  <c:v>124438</c:v>
                </c:pt>
                <c:pt idx="23">
                  <c:v>124438</c:v>
                </c:pt>
                <c:pt idx="24">
                  <c:v>124438</c:v>
                </c:pt>
                <c:pt idx="25">
                  <c:v>124438</c:v>
                </c:pt>
                <c:pt idx="26">
                  <c:v>124438</c:v>
                </c:pt>
                <c:pt idx="27">
                  <c:v>124438</c:v>
                </c:pt>
                <c:pt idx="28">
                  <c:v>124438</c:v>
                </c:pt>
                <c:pt idx="29">
                  <c:v>124438</c:v>
                </c:pt>
                <c:pt idx="30">
                  <c:v>124438</c:v>
                </c:pt>
                <c:pt idx="31">
                  <c:v>124438</c:v>
                </c:pt>
                <c:pt idx="32">
                  <c:v>124438</c:v>
                </c:pt>
                <c:pt idx="33">
                  <c:v>124438</c:v>
                </c:pt>
                <c:pt idx="34">
                  <c:v>124438</c:v>
                </c:pt>
                <c:pt idx="35">
                  <c:v>124438</c:v>
                </c:pt>
                <c:pt idx="36">
                  <c:v>124438</c:v>
                </c:pt>
                <c:pt idx="37">
                  <c:v>124438</c:v>
                </c:pt>
                <c:pt idx="38">
                  <c:v>124438</c:v>
                </c:pt>
                <c:pt idx="39">
                  <c:v>124438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B-4C8E-8401-ABFDFD96E215}"/>
            </c:ext>
          </c:extLst>
        </c:ser>
        <c:ser>
          <c:idx val="0"/>
          <c:order val="1"/>
          <c:tx>
            <c:strRef>
              <c:f>'historical+forecast energy'!$B$1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29"/>
            <c:marker>
              <c:symbol val="circle"/>
              <c:size val="6"/>
              <c:spPr>
                <a:solidFill>
                  <a:schemeClr val="bg1"/>
                </a:solidFill>
                <a:ln w="254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0DB-4C8E-8401-ABFDFD96E215}"/>
              </c:ext>
            </c:extLst>
          </c:dPt>
          <c:dPt>
            <c:idx val="30"/>
            <c:marker>
              <c:symbol val="circle"/>
              <c:size val="6"/>
              <c:spPr>
                <a:solidFill>
                  <a:schemeClr val="bg1"/>
                </a:solidFill>
                <a:ln w="254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0DB-4C8E-8401-ABFDFD96E215}"/>
              </c:ext>
            </c:extLst>
          </c:dPt>
          <c:dPt>
            <c:idx val="3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B0DB-4C8E-8401-ABFDFD96E215}"/>
              </c:ext>
            </c:extLst>
          </c:dPt>
          <c:dPt>
            <c:idx val="39"/>
            <c:marker>
              <c:symbol val="circle"/>
              <c:size val="6"/>
              <c:spPr>
                <a:solidFill>
                  <a:schemeClr val="bg1"/>
                </a:solidFill>
                <a:ln w="25400">
                  <a:solidFill>
                    <a:schemeClr val="accent3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0DB-4C8E-8401-ABFDFD96E215}"/>
              </c:ext>
            </c:extLst>
          </c:dPt>
          <c:cat>
            <c:numRef>
              <c:f>'historical+forecast energy'!$A$2:$A$41</c:f>
              <c:numCache>
                <c:formatCode>General</c:formatCode>
                <c:ptCount val="4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</c:numCache>
            </c:numRef>
          </c:cat>
          <c:val>
            <c:numRef>
              <c:f>'historical+forecast energy'!$B$2:$B$41</c:f>
              <c:numCache>
                <c:formatCode>General</c:formatCode>
                <c:ptCount val="40"/>
                <c:pt idx="30">
                  <c:v>117262</c:v>
                </c:pt>
                <c:pt idx="31">
                  <c:v>117829</c:v>
                </c:pt>
                <c:pt idx="32">
                  <c:v>118591</c:v>
                </c:pt>
                <c:pt idx="33">
                  <c:v>119559</c:v>
                </c:pt>
                <c:pt idx="34">
                  <c:v>120659</c:v>
                </c:pt>
                <c:pt idx="35">
                  <c:v>122044</c:v>
                </c:pt>
                <c:pt idx="36">
                  <c:v>123747</c:v>
                </c:pt>
                <c:pt idx="37">
                  <c:v>125761</c:v>
                </c:pt>
                <c:pt idx="38">
                  <c:v>128034</c:v>
                </c:pt>
                <c:pt idx="39">
                  <c:v>130665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0DB-4C8E-8401-ABFDFD96E215}"/>
            </c:ext>
          </c:extLst>
        </c:ser>
        <c:ser>
          <c:idx val="5"/>
          <c:order val="2"/>
          <c:tx>
            <c:strRef>
              <c:f>'historical+forecast energy'!$C$1</c:f>
              <c:strCache>
                <c:ptCount val="1"/>
                <c:pt idx="0">
                  <c:v>historical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bg1"/>
                </a:solidFill>
                <a:ln w="254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0DB-4C8E-8401-ABFDFD96E215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chemeClr val="bg1"/>
                </a:solidFill>
                <a:ln w="254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0DB-4C8E-8401-ABFDFD96E215}"/>
              </c:ext>
            </c:extLst>
          </c:dPt>
          <c:dPt>
            <c:idx val="2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B0DB-4C8E-8401-ABFDFD96E215}"/>
              </c:ext>
            </c:extLst>
          </c:dPt>
          <c:dPt>
            <c:idx val="29"/>
            <c:marker>
              <c:symbol val="circle"/>
              <c:size val="6"/>
              <c:spPr>
                <a:solidFill>
                  <a:schemeClr val="bg1"/>
                </a:solidFill>
                <a:ln w="25400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0DB-4C8E-8401-ABFDFD96E215}"/>
              </c:ext>
            </c:extLst>
          </c:dPt>
          <c:cat>
            <c:numRef>
              <c:f>'historical+forecast energy'!$A$2:$A$41</c:f>
              <c:numCache>
                <c:formatCode>General</c:formatCode>
                <c:ptCount val="4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</c:numCache>
            </c:numRef>
          </c:cat>
          <c:val>
            <c:numRef>
              <c:f>'historical+forecast energy'!$C$2:$C$40</c:f>
              <c:numCache>
                <c:formatCode>General</c:formatCode>
                <c:ptCount val="39"/>
                <c:pt idx="0">
                  <c:v>112850</c:v>
                </c:pt>
                <c:pt idx="1">
                  <c:v>114655</c:v>
                </c:pt>
                <c:pt idx="2">
                  <c:v>115588</c:v>
                </c:pt>
                <c:pt idx="3">
                  <c:v>116897</c:v>
                </c:pt>
                <c:pt idx="4">
                  <c:v>121979</c:v>
                </c:pt>
                <c:pt idx="5">
                  <c:v>125396</c:v>
                </c:pt>
                <c:pt idx="6">
                  <c:v>126499</c:v>
                </c:pt>
                <c:pt idx="7">
                  <c:v>128031</c:v>
                </c:pt>
                <c:pt idx="8">
                  <c:v>130784</c:v>
                </c:pt>
                <c:pt idx="9">
                  <c:v>132535</c:v>
                </c:pt>
                <c:pt idx="10">
                  <c:v>136425</c:v>
                </c:pt>
                <c:pt idx="11">
                  <c:v>132114</c:v>
                </c:pt>
                <c:pt idx="12">
                  <c:v>134500</c:v>
                </c:pt>
                <c:pt idx="13">
                  <c:v>131802</c:v>
                </c:pt>
                <c:pt idx="14">
                  <c:v>126849</c:v>
                </c:pt>
                <c:pt idx="15">
                  <c:v>130787</c:v>
                </c:pt>
                <c:pt idx="16">
                  <c:v>129175</c:v>
                </c:pt>
                <c:pt idx="17">
                  <c:v>128146</c:v>
                </c:pt>
                <c:pt idx="18">
                  <c:v>129424</c:v>
                </c:pt>
                <c:pt idx="19">
                  <c:v>127226</c:v>
                </c:pt>
                <c:pt idx="20">
                  <c:v>126991</c:v>
                </c:pt>
                <c:pt idx="21">
                  <c:v>124437</c:v>
                </c:pt>
                <c:pt idx="22">
                  <c:v>121235</c:v>
                </c:pt>
                <c:pt idx="23">
                  <c:v>123475</c:v>
                </c:pt>
                <c:pt idx="24">
                  <c:v>119237</c:v>
                </c:pt>
                <c:pt idx="25">
                  <c:v>116875</c:v>
                </c:pt>
                <c:pt idx="26">
                  <c:v>118762</c:v>
                </c:pt>
                <c:pt idx="27">
                  <c:v>118930</c:v>
                </c:pt>
                <c:pt idx="28">
                  <c:v>114722</c:v>
                </c:pt>
                <c:pt idx="29" formatCode="#,##0">
                  <c:v>116813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B0DB-4C8E-8401-ABFDFD96E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1682744"/>
        <c:axId val="611683400"/>
        <c:extLst/>
      </c:lineChart>
      <c:catAx>
        <c:axId val="611682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1683400"/>
        <c:crosses val="autoZero"/>
        <c:auto val="1"/>
        <c:lblAlgn val="ctr"/>
        <c:lblOffset val="100"/>
        <c:tickLblSkip val="5"/>
        <c:noMultiLvlLbl val="0"/>
      </c:catAx>
      <c:valAx>
        <c:axId val="611683400"/>
        <c:scaling>
          <c:orientation val="minMax"/>
          <c:max val="141000"/>
          <c:min val="110000"/>
        </c:scaling>
        <c:delete val="1"/>
        <c:axPos val="l"/>
        <c:numFmt formatCode="#,##0" sourceLinked="0"/>
        <c:majorTickMark val="out"/>
        <c:minorTickMark val="none"/>
        <c:tickLblPos val="nextTo"/>
        <c:crossAx val="611682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0.0088</cdr:x>
      <cdr:y>0.01832</cdr:y>
    </cdr:from>
    <cdr:to>
      <cdr:x>0.97486</cdr:x>
      <cdr:y>0.13548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261" y="51369"/>
          <a:ext cx="4200363" cy="328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1" i="0" baseline="0" dirty="0">
              <a:solidFill>
                <a:schemeClr val="accent2"/>
              </a:solidFill>
              <a:effectLst/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Historical</a:t>
          </a:r>
          <a:r>
            <a:rPr lang="en-US" sz="1400" b="1" i="0" baseline="0" dirty="0">
              <a:effectLst/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 and </a:t>
          </a:r>
          <a:r>
            <a:rPr lang="en-US" sz="1400" b="1" i="0" baseline="0" dirty="0">
              <a:solidFill>
                <a:schemeClr val="accent3"/>
              </a:solidFill>
              <a:effectLst/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Forecast</a:t>
          </a:r>
          <a:r>
            <a:rPr lang="en-US" sz="1400" b="1" i="0" baseline="0" dirty="0">
              <a:effectLst/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 Net Energy Use</a:t>
          </a:r>
          <a:endParaRPr lang="en-US" sz="1400" dirty="0">
            <a:effectLst/>
            <a:latin typeface="Aptos" panose="020B0004020202020204" pitchFamily="34" charset="0"/>
            <a:ea typeface="Open Sans SemiBold" pitchFamily="2" charset="0"/>
            <a:cs typeface="Open Sans SemiBold" pitchFamily="2" charset="0"/>
          </a:endParaRPr>
        </a:p>
      </cdr:txBody>
    </cdr:sp>
  </cdr:relSizeAnchor>
  <cdr:relSizeAnchor xmlns:cdr="http://schemas.openxmlformats.org/drawingml/2006/chartDrawing">
    <cdr:from>
      <cdr:x>0.04284</cdr:x>
      <cdr:y>0.82673</cdr:y>
    </cdr:from>
    <cdr:to>
      <cdr:x>0.37899</cdr:x>
      <cdr:y>0.92079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6266" y="2318133"/>
          <a:ext cx="1461559" cy="263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chemeClr val="accent2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1995: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 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112,850</a:t>
          </a:r>
          <a:r>
            <a:rPr lang="en-US" sz="1050" b="0" baseline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GWh</a:t>
          </a:r>
          <a:endParaRPr lang="en-US" sz="1050" b="0" dirty="0">
            <a:solidFill>
              <a:srgbClr val="3E4B50"/>
            </a:solidFill>
            <a:latin typeface="Aptos" panose="020B00040202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0.28304</cdr:x>
      <cdr:y>0.15637</cdr:y>
    </cdr:from>
    <cdr:to>
      <cdr:x>0.59916</cdr:x>
      <cdr:y>0.25043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4059" y="428942"/>
          <a:ext cx="1445301" cy="258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chemeClr val="accent2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2005: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 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136,425</a:t>
          </a:r>
          <a:r>
            <a:rPr lang="en-US" sz="1050" b="0" baseline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GWh</a:t>
          </a:r>
          <a:endParaRPr lang="en-US" sz="1050" b="0" dirty="0">
            <a:solidFill>
              <a:srgbClr val="3E4B50"/>
            </a:solidFill>
            <a:latin typeface="Aptos" panose="020B00040202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0.71667</cdr:x>
      <cdr:y>0.82736</cdr:y>
    </cdr:from>
    <cdr:to>
      <cdr:x>1</cdr:x>
      <cdr:y>0.92142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76615" y="2269611"/>
          <a:ext cx="1295385" cy="258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chemeClr val="accent2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2024: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 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116,813</a:t>
          </a:r>
          <a:r>
            <a:rPr lang="en-US" sz="1050" b="0" baseline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GWh</a:t>
          </a:r>
          <a:endParaRPr lang="en-US" sz="1050" b="0" dirty="0">
            <a:solidFill>
              <a:srgbClr val="3E4B50"/>
            </a:solidFill>
            <a:latin typeface="Aptos" panose="020B00040202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0.66378</cdr:x>
      <cdr:y>0.31912</cdr:y>
    </cdr:from>
    <cdr:to>
      <cdr:x>0.95721</cdr:x>
      <cdr:y>0.41317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34802" y="875407"/>
          <a:ext cx="1341562" cy="257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050" b="1" dirty="0">
              <a:solidFill>
                <a:schemeClr val="accent3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2034: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 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130,665</a:t>
          </a:r>
          <a:r>
            <a:rPr lang="en-US" sz="1050" b="0" baseline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GWh</a:t>
          </a:r>
          <a:endParaRPr lang="en-US" sz="1050" b="0" dirty="0">
            <a:solidFill>
              <a:srgbClr val="3E4B50"/>
            </a:solidFill>
            <a:latin typeface="Aptos" panose="020B00040202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0.71667</cdr:x>
      <cdr:y>0.74926</cdr:y>
    </cdr:from>
    <cdr:to>
      <cdr:x>1</cdr:x>
      <cdr:y>0.84332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76615" y="2055379"/>
          <a:ext cx="1295385" cy="2580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50" b="1" dirty="0">
              <a:solidFill>
                <a:schemeClr val="accent3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2025: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 </a:t>
          </a:r>
          <a:r>
            <a:rPr lang="en-US" sz="1050" b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117,262</a:t>
          </a:r>
          <a:r>
            <a:rPr lang="en-US" sz="1050" b="0" baseline="0" dirty="0">
              <a:solidFill>
                <a:srgbClr val="3E4B50"/>
              </a:solidFill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GWh</a:t>
          </a:r>
          <a:endParaRPr lang="en-US" sz="1050" b="0" dirty="0">
            <a:solidFill>
              <a:srgbClr val="3E4B50"/>
            </a:solidFill>
            <a:latin typeface="Aptos" panose="020B00040202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0.26622</cdr:x>
      <cdr:y>0.52801</cdr:y>
    </cdr:from>
    <cdr:to>
      <cdr:x>0.4012</cdr:x>
      <cdr:y>0.58811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2150347" y="1483229"/>
          <a:ext cx="1090245" cy="16882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0.19679</cdr:x>
      <cdr:y>0.5</cdr:y>
    </cdr:from>
    <cdr:to>
      <cdr:x>0.46812</cdr:x>
      <cdr:y>0.65223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89477" y="1404546"/>
          <a:ext cx="2191587" cy="4276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050" b="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  <a:t>Historical Average</a:t>
          </a:r>
          <a:br>
            <a:rPr lang="en-US" sz="105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Aptos" panose="020B0004020202020204" pitchFamily="34" charset="0"/>
              <a:ea typeface="Open Sans SemiBold" pitchFamily="2" charset="0"/>
              <a:cs typeface="Open Sans SemiBold" pitchFamily="2" charset="0"/>
            </a:rPr>
          </a:br>
          <a:r>
            <a:rPr lang="en-US" sz="1050" b="0" dirty="0">
              <a:solidFill>
                <a:srgbClr val="3E4B50"/>
              </a:solidFill>
              <a:effectLst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124,438</a:t>
          </a:r>
          <a:r>
            <a:rPr lang="en-US" sz="1050" b="0" baseline="0" dirty="0">
              <a:solidFill>
                <a:srgbClr val="3E4B50"/>
              </a:solidFill>
              <a:effectLst/>
              <a:latin typeface="Aptos" panose="020B0004020202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GWh</a:t>
          </a:r>
          <a:endParaRPr lang="en-US" sz="1050" b="0" dirty="0">
            <a:solidFill>
              <a:srgbClr val="3E4B50"/>
            </a:solidFill>
            <a:latin typeface="Aptos" panose="020B0004020202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4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29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30B19-850E-6514-E1D2-ADD384C9C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5F55A-23E1-83CE-8DFD-6461F164D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DAB05-4AA6-77E2-12E0-0A1ADB919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0484C-26E9-7CBD-1FD9-7BA72691A5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9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4D577-6333-D1A7-0FD4-44A21088B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F9DBF-8FE2-846E-CDF1-149C1E738D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343603-344B-14AF-E7AD-53B83BC587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D417D-AD50-0AC1-ABFE-5E43966F4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Wholesale power prices averaged $126.40 per megawatt-hour (MWh) in the Real-Time Energy Market in February 2025, up 301% compared to the previous year.</a:t>
            </a:r>
            <a:r>
              <a:rPr lang="en-US" sz="1200" b="0" i="0" kern="1200" baseline="300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Day-Ahead Energy Market averages were $130.39/MWh, up 256% from February 2024.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3247B-7F9F-49F6-A73F-30D0260F0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747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90C1E-6A21-E023-AD28-9495D2F9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F63C4B-EA1F-5CD0-5727-EA5DCDB722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1677E7-85D5-028E-FA12-9E6FBA9DD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Not considering costs of new pipeline, likely on higher end to build in our region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Lead time for gas turbine orders reaching up to 37 months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Commercial SMRs face resource, supply chain, labor bottle necks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Vogtle- that is even with federal loan guarantees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1CD02F-D589-E066-4844-E0EF28346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3247B-7F9F-49F6-A73F-30D0260F0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458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EC3BA-630B-8127-1D49-C6C8030C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6A9D5F-4BD8-32CF-E2D0-53059D568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6667C-837A-7829-8BFB-1E8DB52E3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8E019-C042-3551-9902-3E8A4A027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3247B-7F9F-49F6-A73F-30D0260F0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766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15963-73BB-441A-13D8-37EA663C1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585BF-5910-AB6A-691F-FC436AEB5B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53F7C-F671-CAC6-B87A-F8CBFCFE4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FC516-4DAC-F034-2ADE-019783D3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13247B-7F9F-49F6-A73F-30D0260F0B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10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iso-new-england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x.com/isonewengland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s://apps.apple.com/us/app/iso-to-go/id555114876" TargetMode="External"/><Relationship Id="rId2" Type="http://schemas.openxmlformats.org/officeDocument/2006/relationships/hyperlink" Target="https://www.iso-ne.com/about/news-media/iso-to-go" TargetMode="External"/><Relationship Id="rId16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hyperlink" Target="https://play.google.com/store/apps/details?id=isone.com.isotogo.android" TargetMode="External"/><Relationship Id="rId4" Type="http://schemas.openxmlformats.org/officeDocument/2006/relationships/hyperlink" Target="https://www.iso-ne.com/isoexpress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1885516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2952750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3303625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056531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514350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80" y="1342229"/>
            <a:ext cx="2287543" cy="1086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Topic Title (36pt)</a:t>
            </a:r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324350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Optional: use this for references or other footnotes (18pt )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37" indent="0" algn="ctr">
              <a:buNone/>
              <a:defRPr sz="1500"/>
            </a:lvl2pPr>
            <a:lvl3pPr marL="685873" indent="0" algn="ctr">
              <a:buNone/>
              <a:defRPr sz="1350"/>
            </a:lvl3pPr>
            <a:lvl4pPr marL="1028810" indent="0" algn="ctr">
              <a:buNone/>
              <a:defRPr sz="1200"/>
            </a:lvl4pPr>
            <a:lvl5pPr marL="1371746" indent="0" algn="ctr">
              <a:buNone/>
              <a:defRPr sz="1200"/>
            </a:lvl5pPr>
            <a:lvl6pPr marL="1714683" indent="0" algn="ctr">
              <a:buNone/>
              <a:defRPr sz="1200"/>
            </a:lvl6pPr>
            <a:lvl7pPr marL="2057619" indent="0" algn="ctr">
              <a:buNone/>
              <a:defRPr sz="1200"/>
            </a:lvl7pPr>
            <a:lvl8pPr marL="2400556" indent="0" algn="ctr">
              <a:buNone/>
              <a:defRPr sz="1200"/>
            </a:lvl8pPr>
            <a:lvl9pPr marL="274349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68452-953C-4262-81E2-591F27B79876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0AC04-36D5-46EC-97DA-3EFB6C3A47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3097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2E04FA-7743-4D5B-9282-18D2105B3DD8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20907-A64A-41DA-8333-5FE4DE5763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097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7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8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7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6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5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4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EA767-EBD9-4C70-9162-7D6AE5A05BC3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09E91-37DA-4E50-AB16-355CC2E485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9894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BB16BC-7A67-4DF0-9B63-7F80F0D23F91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D6D95-C71B-4CF3-B72D-D19D8DEC9E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1837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7" indent="0">
              <a:buNone/>
              <a:defRPr sz="1500" b="1"/>
            </a:lvl2pPr>
            <a:lvl3pPr marL="685873" indent="0">
              <a:buNone/>
              <a:defRPr sz="1350" b="1"/>
            </a:lvl3pPr>
            <a:lvl4pPr marL="1028810" indent="0">
              <a:buNone/>
              <a:defRPr sz="1200" b="1"/>
            </a:lvl4pPr>
            <a:lvl5pPr marL="1371746" indent="0">
              <a:buNone/>
              <a:defRPr sz="1200" b="1"/>
            </a:lvl5pPr>
            <a:lvl6pPr marL="1714683" indent="0">
              <a:buNone/>
              <a:defRPr sz="1200" b="1"/>
            </a:lvl6pPr>
            <a:lvl7pPr marL="2057619" indent="0">
              <a:buNone/>
              <a:defRPr sz="1200" b="1"/>
            </a:lvl7pPr>
            <a:lvl8pPr marL="2400556" indent="0">
              <a:buNone/>
              <a:defRPr sz="1200" b="1"/>
            </a:lvl8pPr>
            <a:lvl9pPr marL="274349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7" indent="0">
              <a:buNone/>
              <a:defRPr sz="1500" b="1"/>
            </a:lvl2pPr>
            <a:lvl3pPr marL="685873" indent="0">
              <a:buNone/>
              <a:defRPr sz="1350" b="1"/>
            </a:lvl3pPr>
            <a:lvl4pPr marL="1028810" indent="0">
              <a:buNone/>
              <a:defRPr sz="1200" b="1"/>
            </a:lvl4pPr>
            <a:lvl5pPr marL="1371746" indent="0">
              <a:buNone/>
              <a:defRPr sz="1200" b="1"/>
            </a:lvl5pPr>
            <a:lvl6pPr marL="1714683" indent="0">
              <a:buNone/>
              <a:defRPr sz="1200" b="1"/>
            </a:lvl6pPr>
            <a:lvl7pPr marL="2057619" indent="0">
              <a:buNone/>
              <a:defRPr sz="1200" b="1"/>
            </a:lvl7pPr>
            <a:lvl8pPr marL="2400556" indent="0">
              <a:buNone/>
              <a:defRPr sz="1200" b="1"/>
            </a:lvl8pPr>
            <a:lvl9pPr marL="274349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DFAD14-57A0-4694-9DA4-035C3E559A9B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7A04BF-FE61-4901-82CA-0953FF4FA3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11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E823E4-5D57-4C5A-B840-E56C8EE459CA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77481-8980-403C-B55F-D237416099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7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2BF33-2EDE-4734-88BB-3E4A60841B0F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62A6-5725-4301-89BC-2845B72E77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56292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37" indent="0">
              <a:buNone/>
              <a:defRPr sz="1050"/>
            </a:lvl2pPr>
            <a:lvl3pPr marL="685873" indent="0">
              <a:buNone/>
              <a:defRPr sz="900"/>
            </a:lvl3pPr>
            <a:lvl4pPr marL="1028810" indent="0">
              <a:buNone/>
              <a:defRPr sz="750"/>
            </a:lvl4pPr>
            <a:lvl5pPr marL="1371746" indent="0">
              <a:buNone/>
              <a:defRPr sz="750"/>
            </a:lvl5pPr>
            <a:lvl6pPr marL="1714683" indent="0">
              <a:buNone/>
              <a:defRPr sz="750"/>
            </a:lvl6pPr>
            <a:lvl7pPr marL="2057619" indent="0">
              <a:buNone/>
              <a:defRPr sz="750"/>
            </a:lvl7pPr>
            <a:lvl8pPr marL="2400556" indent="0">
              <a:buNone/>
              <a:defRPr sz="750"/>
            </a:lvl8pPr>
            <a:lvl9pPr marL="2743493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F18775-9EE8-4798-95E3-379D67D9FC55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56644-3A74-415A-B106-CB873DDCB6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88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37" indent="0">
              <a:buNone/>
              <a:defRPr sz="2100"/>
            </a:lvl2pPr>
            <a:lvl3pPr marL="685873" indent="0">
              <a:buNone/>
              <a:defRPr sz="1800"/>
            </a:lvl3pPr>
            <a:lvl4pPr marL="1028810" indent="0">
              <a:buNone/>
              <a:defRPr sz="1500"/>
            </a:lvl4pPr>
            <a:lvl5pPr marL="1371746" indent="0">
              <a:buNone/>
              <a:defRPr sz="1500"/>
            </a:lvl5pPr>
            <a:lvl6pPr marL="1714683" indent="0">
              <a:buNone/>
              <a:defRPr sz="1500"/>
            </a:lvl6pPr>
            <a:lvl7pPr marL="2057619" indent="0">
              <a:buNone/>
              <a:defRPr sz="1500"/>
            </a:lvl7pPr>
            <a:lvl8pPr marL="2400556" indent="0">
              <a:buNone/>
              <a:defRPr sz="1500"/>
            </a:lvl8pPr>
            <a:lvl9pPr marL="274349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37" indent="0">
              <a:buNone/>
              <a:defRPr sz="1050"/>
            </a:lvl2pPr>
            <a:lvl3pPr marL="685873" indent="0">
              <a:buNone/>
              <a:defRPr sz="900"/>
            </a:lvl3pPr>
            <a:lvl4pPr marL="1028810" indent="0">
              <a:buNone/>
              <a:defRPr sz="750"/>
            </a:lvl4pPr>
            <a:lvl5pPr marL="1371746" indent="0">
              <a:buNone/>
              <a:defRPr sz="750"/>
            </a:lvl5pPr>
            <a:lvl6pPr marL="1714683" indent="0">
              <a:buNone/>
              <a:defRPr sz="750"/>
            </a:lvl6pPr>
            <a:lvl7pPr marL="2057619" indent="0">
              <a:buNone/>
              <a:defRPr sz="750"/>
            </a:lvl7pPr>
            <a:lvl8pPr marL="2400556" indent="0">
              <a:buNone/>
              <a:defRPr sz="750"/>
            </a:lvl8pPr>
            <a:lvl9pPr marL="2743493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FE452A-D9DE-4C0C-9E8B-9A9334108807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87C38-598F-4697-A751-AD09057FFE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179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4AC21-42FB-482D-8DAB-FAA404C63FCE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CC26F-4323-41DC-A702-115B86A3D2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881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CCCFD-9ED6-4A9B-A1E5-7335E52BD436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0809B-F3AA-4765-8A0B-DC684BD920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768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75000"/>
          </a:blip>
          <a:srcRect t="13710" b="-13709"/>
          <a:stretch/>
        </p:blipFill>
        <p:spPr>
          <a:xfrm>
            <a:off x="-182449" y="-71100"/>
            <a:ext cx="9326449" cy="62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1924525"/>
            <a:ext cx="9144000" cy="129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 txBox="1"/>
          <p:nvPr/>
        </p:nvSpPr>
        <p:spPr>
          <a:xfrm>
            <a:off x="0" y="4720225"/>
            <a:ext cx="9144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VINEYARDOFFSHORE.COM</a:t>
            </a:r>
            <a:endParaRPr sz="1800" b="1">
              <a:solidFill>
                <a:srgbClr val="24334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689" y="1934126"/>
            <a:ext cx="7229925" cy="126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142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3600"/>
              <a:buFont typeface="Helvetica Neue"/>
              <a:buNone/>
              <a:defRPr sz="3600" b="1"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3689" y="181526"/>
            <a:ext cx="7229925" cy="12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0" y="2763500"/>
            <a:ext cx="914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DCBD0"/>
              </a:buClr>
              <a:buSzPts val="1800"/>
              <a:buFont typeface="EB Garamond"/>
              <a:buNone/>
              <a:defRPr b="1">
                <a:solidFill>
                  <a:srgbClr val="ADCBD0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0681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bg>
      <p:bgPr>
        <a:solidFill>
          <a:srgbClr val="ADCBD0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-51025" y="3844200"/>
            <a:ext cx="9287100" cy="1383000"/>
          </a:xfrm>
          <a:prstGeom prst="rect">
            <a:avLst/>
          </a:prstGeom>
          <a:solidFill>
            <a:srgbClr val="2433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43348"/>
              </a:solidFill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27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919" y="1894775"/>
            <a:ext cx="85225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3407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2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28" name="Google Shape;28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87124" y="4488625"/>
            <a:ext cx="3569750" cy="62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Google Shape;29;p5"/>
          <p:cNvCxnSpPr/>
          <p:nvPr/>
        </p:nvCxnSpPr>
        <p:spPr>
          <a:xfrm>
            <a:off x="-30575" y="4488625"/>
            <a:ext cx="9236100" cy="0"/>
          </a:xfrm>
          <a:prstGeom prst="straightConnector1">
            <a:avLst/>
          </a:prstGeom>
          <a:noFill/>
          <a:ln w="38100" cap="flat" cmpd="sng">
            <a:solidFill>
              <a:srgbClr val="ADCB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838200" y="4488625"/>
            <a:ext cx="2229600" cy="3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27121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87124" y="4488625"/>
            <a:ext cx="3569750" cy="62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>
            <a:cxnSpLocks/>
          </p:cNvCxnSpPr>
          <p:nvPr/>
        </p:nvCxnSpPr>
        <p:spPr>
          <a:xfrm>
            <a:off x="0" y="4488625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ADCB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6838200" y="4488625"/>
            <a:ext cx="2229600" cy="3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311700" y="1152475"/>
            <a:ext cx="8520600" cy="32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850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939500" y="1321525"/>
            <a:ext cx="3837000" cy="29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0" y="-125"/>
            <a:ext cx="4572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939500" y="5658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44" name="Google Shape;44;p7"/>
          <p:cNvCxnSpPr/>
          <p:nvPr/>
        </p:nvCxnSpPr>
        <p:spPr>
          <a:xfrm>
            <a:off x="4571999" y="4488625"/>
            <a:ext cx="4633500" cy="0"/>
          </a:xfrm>
          <a:prstGeom prst="straightConnector1">
            <a:avLst/>
          </a:prstGeom>
          <a:noFill/>
          <a:ln w="38100" cap="flat" cmpd="sng">
            <a:solidFill>
              <a:srgbClr val="ADCB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Google Shape;45;p7"/>
          <p:cNvSpPr txBox="1">
            <a:spLocks noGrp="1"/>
          </p:cNvSpPr>
          <p:nvPr>
            <p:ph type="subTitle" idx="4"/>
          </p:nvPr>
        </p:nvSpPr>
        <p:spPr>
          <a:xfrm>
            <a:off x="6838200" y="4488625"/>
            <a:ext cx="2229600" cy="3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38803" y="4136096"/>
            <a:ext cx="2229601" cy="134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073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 preserve="1">
  <p:cSld name="Section title and description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4572000" y="-60875"/>
            <a:ext cx="4633500" cy="5257500"/>
          </a:xfrm>
          <a:prstGeom prst="rect">
            <a:avLst/>
          </a:prstGeom>
          <a:solidFill>
            <a:srgbClr val="ADCB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DCBD0"/>
              </a:solidFill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DCBD0"/>
              </a:buClr>
              <a:buSzPts val="4200"/>
              <a:buNone/>
              <a:defRPr sz="4200">
                <a:solidFill>
                  <a:srgbClr val="ADCBD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3905058" y="4652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3"/>
          </p:nvPr>
        </p:nvSpPr>
        <p:spPr>
          <a:xfrm>
            <a:off x="3905058" y="4652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buNone/>
              <a:defRPr>
                <a:solidFill>
                  <a:srgbClr val="24334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4" name="Google Shape;54;p8"/>
          <p:cNvCxnSpPr/>
          <p:nvPr/>
        </p:nvCxnSpPr>
        <p:spPr>
          <a:xfrm>
            <a:off x="-28651" y="4478300"/>
            <a:ext cx="4633500" cy="0"/>
          </a:xfrm>
          <a:prstGeom prst="straightConnector1">
            <a:avLst/>
          </a:prstGeom>
          <a:noFill/>
          <a:ln w="38100" cap="flat" cmpd="sng">
            <a:solidFill>
              <a:srgbClr val="ADCBD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ubTitle" idx="4"/>
          </p:nvPr>
        </p:nvSpPr>
        <p:spPr>
          <a:xfrm>
            <a:off x="2270800" y="4478300"/>
            <a:ext cx="2229600" cy="3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56" name="Google Shape;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598" y="4125772"/>
            <a:ext cx="2229601" cy="1345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5717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 amt="75000"/>
          </a:blip>
          <a:srcRect t="13710" b="-13709"/>
          <a:stretch/>
        </p:blipFill>
        <p:spPr>
          <a:xfrm>
            <a:off x="-182449" y="-71100"/>
            <a:ext cx="9326449" cy="62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0" y="0"/>
            <a:ext cx="9144000" cy="129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60" name="Google Shape;6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238" y="12900"/>
            <a:ext cx="7229925" cy="126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/>
          <p:nvPr/>
        </p:nvSpPr>
        <p:spPr>
          <a:xfrm>
            <a:off x="5018775" y="2220025"/>
            <a:ext cx="3937800" cy="2792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5018775" y="4612226"/>
            <a:ext cx="3937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243348"/>
                </a:solidFill>
              </a:rPr>
              <a:t>VINEYARDOFFSHORE.COM</a:t>
            </a:r>
            <a:endParaRPr sz="1800" b="1">
              <a:solidFill>
                <a:srgbClr val="243348"/>
              </a:solidFill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6159350" y="2681876"/>
            <a:ext cx="3252600" cy="223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@VineyardOFSHR</a:t>
            </a:r>
            <a:endParaRPr sz="1800">
              <a:solidFill>
                <a:srgbClr val="243348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/VineyardOffshore</a:t>
            </a:r>
            <a:endParaRPr sz="1800">
              <a:solidFill>
                <a:srgbClr val="243348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rPr>
              <a:t>/Vineyard-Offshore</a:t>
            </a:r>
            <a:endParaRPr sz="1800">
              <a:solidFill>
                <a:srgbClr val="243348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0501" y="3240901"/>
            <a:ext cx="400199" cy="4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4901" y="3240901"/>
            <a:ext cx="400199" cy="4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0501" y="2746789"/>
            <a:ext cx="400199" cy="4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50501" y="3800276"/>
            <a:ext cx="400199" cy="4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505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0DCE-B0DB-0F64-7628-6C6A6EEE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1ACFF-245B-DB34-0ACE-EADFC8ADC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2B880-58BE-5F90-5A14-F7D8806E4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D4853-B332-F3B8-A627-274B58603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23E0E-2C22-3E32-815C-38D8CCCA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7C2E1-F311-4F37-B5CE-3FE72E15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69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3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0B66A6-4AA6-87DB-181A-2FA80889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53" y="365760"/>
            <a:ext cx="5068619" cy="285750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z="1800">
                <a:solidFill>
                  <a:srgbClr val="4B6470"/>
                </a:solidFill>
              </a:rPr>
              <a:t>Click to edit Master title style</a:t>
            </a:r>
            <a:endParaRPr lang="en-US" sz="1800" dirty="0">
              <a:solidFill>
                <a:srgbClr val="4B6470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6F73DB7-A0D9-1844-1CB7-3E73660BA0F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90600" y="971550"/>
            <a:ext cx="4270371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500" b="1"/>
              <a:t>Click to edit Master text styles</a:t>
            </a:r>
          </a:p>
          <a:p>
            <a:pPr marL="0" lvl="1" indent="0">
              <a:buNone/>
            </a:pPr>
            <a:r>
              <a:rPr lang="en-US" sz="1500" b="1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403091C-4819-6C35-6444-F45717857A94}"/>
              </a:ext>
            </a:extLst>
          </p:cNvPr>
          <p:cNvSpPr txBox="1">
            <a:spLocks/>
          </p:cNvSpPr>
          <p:nvPr userDrawn="1"/>
        </p:nvSpPr>
        <p:spPr>
          <a:xfrm>
            <a:off x="6019800" y="342900"/>
            <a:ext cx="2757488" cy="4099560"/>
          </a:xfrm>
          <a:prstGeom prst="rect">
            <a:avLst/>
          </a:prstGeom>
          <a:solidFill>
            <a:srgbClr val="D4DCDF"/>
          </a:solidFill>
        </p:spPr>
        <p:txBody>
          <a:bodyPr vert="horz" lIns="205740" tIns="171450" rIns="205740" bIns="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Aptos" panose="020B0004020202020204" pitchFamily="34" charset="0"/>
              </a:rPr>
              <a:t>Download the ISO to Go App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050" dirty="0">
                <a:latin typeface="Aptos" panose="020B0004020202020204" pitchFamily="34" charset="0"/>
                <a:hlinkClick r:id="rId2"/>
              </a:rPr>
              <a:t>ISO to Go</a:t>
            </a:r>
            <a:r>
              <a:rPr lang="en-US" sz="1050" dirty="0">
                <a:latin typeface="Aptos" panose="020B0004020202020204" pitchFamily="34" charset="0"/>
              </a:rPr>
              <a:t> is a free mobile application that puts real-time wholesale electricity pricing and power grid information in the palm of your hand 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314104B-B5AE-8DF4-E9C7-F855ECE0D4FD}"/>
              </a:ext>
            </a:extLst>
          </p:cNvPr>
          <p:cNvSpPr txBox="1">
            <a:spLocks/>
          </p:cNvSpPr>
          <p:nvPr userDrawn="1"/>
        </p:nvSpPr>
        <p:spPr>
          <a:xfrm>
            <a:off x="1066799" y="2724150"/>
            <a:ext cx="4194172" cy="48731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latin typeface="Aptos" panose="020B0004020202020204" pitchFamily="34" charset="0"/>
              </a:rPr>
              <a:t>Follow the ISO on X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050" dirty="0">
                <a:latin typeface="Aptos" panose="020B0004020202020204" pitchFamily="34" charset="0"/>
                <a:hlinkClick r:id="rId3"/>
              </a:rPr>
              <a:t>@isonewengland</a:t>
            </a:r>
            <a:endParaRPr lang="en-US" sz="1800" dirty="0">
              <a:latin typeface="Aptos" panose="020B0004020202020204" pitchFamily="34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B425AB9-F672-89B2-B142-CDBADA046AC6}"/>
              </a:ext>
            </a:extLst>
          </p:cNvPr>
          <p:cNvSpPr txBox="1">
            <a:spLocks/>
          </p:cNvSpPr>
          <p:nvPr userDrawn="1"/>
        </p:nvSpPr>
        <p:spPr>
          <a:xfrm>
            <a:off x="1066799" y="1885950"/>
            <a:ext cx="4255611" cy="648896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latin typeface="Aptos" panose="020B0004020202020204" pitchFamily="34" charset="0"/>
              </a:rPr>
              <a:t>Log on to ISO Express 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050" dirty="0">
                <a:latin typeface="Aptos" panose="020B0004020202020204" pitchFamily="34" charset="0"/>
                <a:hlinkClick r:id="rId4"/>
              </a:rPr>
              <a:t>ISO Express</a:t>
            </a:r>
            <a:r>
              <a:rPr lang="en-US" sz="1050" dirty="0">
                <a:latin typeface="Aptos" panose="020B0004020202020204" pitchFamily="34" charset="0"/>
              </a:rPr>
              <a:t> provides real-time data on New England’s wholesale electricity markets and power system operations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F3F19C-61B9-807E-C2F4-C7CE14AB6EBA}"/>
              </a:ext>
            </a:extLst>
          </p:cNvPr>
          <p:cNvSpPr/>
          <p:nvPr userDrawn="1"/>
        </p:nvSpPr>
        <p:spPr>
          <a:xfrm>
            <a:off x="448457" y="708660"/>
            <a:ext cx="5266543" cy="34290"/>
          </a:xfrm>
          <a:prstGeom prst="rect">
            <a:avLst/>
          </a:prstGeom>
          <a:solidFill>
            <a:srgbClr val="D4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FA7ACB-443E-4728-8E10-12D3154D4B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2800350"/>
            <a:ext cx="428625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0E094B-0680-D9F2-9EDE-7027866A02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788"/>
            <a:ext cx="428625" cy="428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DE14E-DEFB-C1E9-3ADA-5C5730DB62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3226"/>
            <a:ext cx="428625" cy="428625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1F8FA03-E23A-9A1C-D67C-32AED1BB48E2}"/>
              </a:ext>
            </a:extLst>
          </p:cNvPr>
          <p:cNvSpPr txBox="1">
            <a:spLocks/>
          </p:cNvSpPr>
          <p:nvPr userDrawn="1"/>
        </p:nvSpPr>
        <p:spPr>
          <a:xfrm>
            <a:off x="1066800" y="3476228"/>
            <a:ext cx="4194171" cy="48731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b="1" dirty="0">
                <a:latin typeface="Aptos" panose="020B0004020202020204" pitchFamily="34" charset="0"/>
              </a:rPr>
              <a:t>Follow the ISO on LinkedIn</a:t>
            </a:r>
          </a:p>
          <a:p>
            <a:pPr marL="0" indent="0">
              <a:spcBef>
                <a:spcPts val="225"/>
              </a:spcBef>
              <a:buNone/>
            </a:pPr>
            <a:r>
              <a:rPr lang="en-US" sz="1050" dirty="0">
                <a:latin typeface="Aptos" panose="020B0004020202020204" pitchFamily="34" charset="0"/>
                <a:hlinkClick r:id="rId8"/>
              </a:rPr>
              <a:t>@iso-new-england</a:t>
            </a:r>
            <a:endParaRPr lang="en-US" sz="1800" dirty="0">
              <a:latin typeface="Aptos" panose="020B00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CAF2A5-8C22-534A-6736-D72D5563349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14725"/>
            <a:ext cx="428625" cy="428625"/>
          </a:xfrm>
          <a:prstGeom prst="rect">
            <a:avLst/>
          </a:prstGeom>
        </p:spPr>
      </p:pic>
      <p:pic>
        <p:nvPicPr>
          <p:cNvPr id="16" name="Picture 15">
            <a:hlinkClick r:id="rId10"/>
            <a:extLst>
              <a:ext uri="{FF2B5EF4-FFF2-40B4-BE49-F238E27FC236}">
                <a16:creationId xmlns:a16="http://schemas.microsoft.com/office/drawing/2014/main" id="{897E1AEA-5EF1-A00E-D70C-D70E6BBD6F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786" y="3604759"/>
            <a:ext cx="954089" cy="279245"/>
          </a:xfrm>
          <a:prstGeom prst="rect">
            <a:avLst/>
          </a:prstGeom>
          <a:effectLst/>
        </p:spPr>
      </p:pic>
      <p:pic>
        <p:nvPicPr>
          <p:cNvPr id="17" name="Picture 16">
            <a:hlinkClick r:id="rId12"/>
            <a:extLst>
              <a:ext uri="{FF2B5EF4-FFF2-40B4-BE49-F238E27FC236}">
                <a16:creationId xmlns:a16="http://schemas.microsoft.com/office/drawing/2014/main" id="{01471B66-E948-3C8F-2506-F072CCB98D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02" y="3976437"/>
            <a:ext cx="950778" cy="278277"/>
          </a:xfrm>
          <a:prstGeom prst="rect">
            <a:avLst/>
          </a:prstGeom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B8BD3B-2924-0C3A-895F-3B95310952C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905" y="1521851"/>
            <a:ext cx="981850" cy="1931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B2EA94-586C-785D-F96E-E6A3B5471B9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9220" y="1526760"/>
            <a:ext cx="981850" cy="1921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AEAD5D-5F7B-F5FF-92CC-8FE663E976C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7429" y="3589282"/>
            <a:ext cx="665432" cy="665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61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F9608-952E-8CC6-3F67-5206DE2BA8E2}"/>
              </a:ext>
            </a:extLst>
          </p:cNvPr>
          <p:cNvSpPr txBox="1"/>
          <p:nvPr userDrawn="1"/>
        </p:nvSpPr>
        <p:spPr>
          <a:xfrm>
            <a:off x="990600" y="203835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1E6A9A"/>
                </a:solidFill>
                <a:latin typeface="Aptos" panose="020B0004020202020204" pitchFamily="34" charset="0"/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D08D9-FDE0-9DB2-0CCF-54B0EC91F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0200" y="742950"/>
            <a:ext cx="2384900" cy="32766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441CF-2155-71E6-CD9C-BD43287609F2}"/>
              </a:ext>
            </a:extLst>
          </p:cNvPr>
          <p:cNvSpPr/>
          <p:nvPr userDrawn="1"/>
        </p:nvSpPr>
        <p:spPr>
          <a:xfrm>
            <a:off x="3900856" y="4727735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ISO-NE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718" r:id="rId6"/>
    <p:sldLayoutId id="2147483684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17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EEC79-A36A-0DF6-6C4E-8C12AC68DE87}"/>
              </a:ext>
            </a:extLst>
          </p:cNvPr>
          <p:cNvSpPr/>
          <p:nvPr userDrawn="1"/>
        </p:nvSpPr>
        <p:spPr>
          <a:xfrm>
            <a:off x="3900856" y="496756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>
                <a:solidFill>
                  <a:schemeClr val="tx1">
                    <a:lumMod val="50000"/>
                  </a:schemeClr>
                </a:solidFill>
                <a:latin typeface="Aptos" panose="020B0004020202020204" pitchFamily="34" charset="0"/>
              </a:rPr>
              <a:t>ISO-NE PUBLIC</a:t>
            </a: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ED19D4-8A05-4D23-BD61-1C59EC97AD58}" type="datetime1">
              <a:rPr lang="en-US" smtClean="0"/>
              <a:pPr>
                <a:defRPr/>
              </a:pPr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1163D43-A1FA-4713-BD70-A683E7C758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10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6858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68" indent="-171468" algn="l" defTabSz="6858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05" indent="-171468" algn="l" defTabSz="6858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41" indent="-171468" algn="l" defTabSz="6858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78" indent="-171468" algn="l" defTabSz="6858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15" indent="-171468" algn="l" defTabSz="6858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51" indent="-171468" algn="l" defTabSz="6858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88" indent="-171468" algn="l" defTabSz="6858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24" indent="-171468" algn="l" defTabSz="6858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61" indent="-171468" algn="l" defTabSz="6858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37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73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810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46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83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619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56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93" algn="l" defTabSz="6858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C819BF0-CEA4-220F-1BEC-CDBF5B41F0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896734052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04" imgH="405" progId="TCLayout.ActiveDocument.1">
                  <p:embed/>
                </p:oleObj>
              </mc:Choice>
              <mc:Fallback>
                <p:oleObj name="think-cell Slide" r:id="rId13" imgW="404" imgH="405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819BF0-CEA4-220F-1BEC-CDBF5B41F0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2600"/>
              <a:buFont typeface="Helvetica Neue"/>
              <a:buNone/>
              <a:defRPr sz="2600" b="1">
                <a:solidFill>
                  <a:srgbClr val="24334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800"/>
              <a:buFont typeface="EB Garamond Medium"/>
              <a:buChar char="●"/>
              <a:defRPr sz="1800"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400"/>
              <a:buFont typeface="EB Garamond Medium"/>
              <a:buChar char="○"/>
              <a:defRPr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400"/>
              <a:buFont typeface="EB Garamond Medium"/>
              <a:buChar char="■"/>
              <a:defRPr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400"/>
              <a:buFont typeface="EB Garamond Medium"/>
              <a:buChar char="●"/>
              <a:defRPr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400"/>
              <a:buFont typeface="EB Garamond Medium"/>
              <a:buChar char="○"/>
              <a:defRPr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400"/>
              <a:buFont typeface="EB Garamond Medium"/>
              <a:buChar char="■"/>
              <a:defRPr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400"/>
              <a:buFont typeface="EB Garamond Medium"/>
              <a:buChar char="●"/>
              <a:defRPr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400"/>
              <a:buFont typeface="EB Garamond Medium"/>
              <a:buChar char="○"/>
              <a:defRPr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3348"/>
              </a:buClr>
              <a:buSzPts val="1400"/>
              <a:buFont typeface="EB Garamond Medium"/>
              <a:buChar char="■"/>
              <a:defRPr>
                <a:solidFill>
                  <a:srgbClr val="243348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16930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r.nexteraenergy.com/~/media/Files/N/NEE-IR/news-and-events/events-and-presentations/2025/2025%20March%20Investor%20Deck.pdf" TargetMode="External"/><Relationship Id="rId7" Type="http://schemas.openxmlformats.org/officeDocument/2006/relationships/hyperlink" Target="https://apnews.com/article/georgia-nuclear-power-plant-vogtle-rates-costs-75c7a413cda3935dd551be9115e88a6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www.rtoinsider.com/105057-ontario-greenlights-opg-smr/?utm_source=ActiveCampaign&amp;utm_medium=email&amp;utm_content=Today%20%40%20RTO%20Insider&amp;utm_campaign=Daily%20News%20for%20Paid%20%26%20Trial%20Subscribers%3A%2005%2F14%2F2025" TargetMode="External"/><Relationship Id="rId5" Type="http://schemas.openxmlformats.org/officeDocument/2006/relationships/hyperlink" Target="https://www.iso-ne.com/static-assets/documents/100014/epcet_policy_final_results.pdf" TargetMode="External"/><Relationship Id="rId4" Type="http://schemas.openxmlformats.org/officeDocument/2006/relationships/hyperlink" Target="https://www.iso-ne.com/static-assets/documents/100021/a06_2025_03_19_pac_2024_economic_studies_policy_scenario_sensitivities_and_follow_up_to_stakeholder_requested_scenario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ystem-planning/system-plans-studies/cel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iso-ne.com/static-assets/documents/100016/2024-epcet-report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100021/2050_osw_report_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hyperlink" Target="https://www.iso-ne.com/static-assets/documents/100008/2024_02_14_pac_2050_transmission_study_final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onewswire.com/2023/12/11/iso-nes-study-of-energy-shortfall-risks-produces-innovative-tool-for-assessing-energy-adequacy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hyperlink" Target="https://isonewswire.com/2018/12/18/iso-ne-analyzes-potential-impact-of-offshore-wind-during-historic-cold-spell/" TargetMode="External"/><Relationship Id="rId4" Type="http://schemas.openxmlformats.org/officeDocument/2006/relationships/hyperlink" Target="https://isonewswire.com/2025/03/26/monthly-wholesale-electricity-prices-and-demand-in-new-england-february-2025/#:~:text=Monthly%20wholesale%20electricity%20prices%20and%20demand%20in,were%20$130.39/MWh%2C%20up%20256%%20from%20February%202024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29FB1-CC19-8723-8FA4-80DFE6BA6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945" y="1164562"/>
            <a:ext cx="8211503" cy="65124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3084" b="1" dirty="0">
                <a:latin typeface="Century Gothic" panose="020B0502020202020204" pitchFamily="34" charset="0"/>
                <a:ea typeface="Liberation Serif"/>
              </a:rPr>
              <a:t>Concurrent Session</a:t>
            </a:r>
            <a:br>
              <a:rPr lang="en-US" sz="3084" b="1" dirty="0">
                <a:latin typeface="Century Gothic" panose="020B0502020202020204" pitchFamily="34" charset="0"/>
                <a:ea typeface="Liberation Serif"/>
              </a:rPr>
            </a:br>
            <a:r>
              <a:rPr lang="en-US" sz="1833" i="1" dirty="0">
                <a:latin typeface="Century Gothic" panose="020B0502020202020204" pitchFamily="34" charset="0"/>
                <a:ea typeface="Liberation Serif"/>
              </a:rPr>
              <a:t>Offshore Wind: Where are We Headed, and How Quickly? </a:t>
            </a:r>
            <a:endParaRPr lang="en-US" sz="3445" i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F8D0E-6F65-6A82-DDCE-69ACBAABC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" y="61617"/>
            <a:ext cx="3264332" cy="653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28949-8269-FFA0-863C-C08E47DD1B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" r="25035" b="50095"/>
          <a:stretch/>
        </p:blipFill>
        <p:spPr>
          <a:xfrm>
            <a:off x="0" y="1949040"/>
            <a:ext cx="9144000" cy="367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97972"/>
      </p:ext>
    </p:extLst>
  </p:cSld>
  <p:clrMapOvr>
    <a:masterClrMapping/>
  </p:clrMapOvr>
  <p:transition spd="slow" advClick="0" advTm="16004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5B177-4BFB-17BE-ED41-ADAEF9B51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9F721-13D0-B559-6FC7-C6B990742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525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Big Picture: How Offshore Wind works with overall generation mix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348397-AB8B-0DDC-CE80-6C39E7C30E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"/>
              <a:pPr defTabSz="685800"/>
              <a:t>10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DCACF-A421-DD51-17EB-2D7EFD78379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0" y="972699"/>
            <a:ext cx="8520600" cy="3223800"/>
          </a:xfrm>
          <a:noFill/>
          <a:ln>
            <a:noFill/>
          </a:ln>
        </p:spPr>
        <p:txBody>
          <a:bodyPr spcFirstLastPara="1" wrap="square" lIns="68569" tIns="68569" rIns="68569" bIns="68569" anchor="t" anchorCtr="0">
            <a:normAutofit fontScale="92500" lnSpcReduction="10000"/>
          </a:bodyPr>
          <a:lstStyle/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>
                <a:latin typeface="Avenir Next LT Pro" panose="020B0504020202020204" pitchFamily="34" charset="0"/>
              </a:rPr>
              <a:t>Energy generation resources across the board are facing increasing costs and timelines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venir Next LT Pro" panose="020B0504020202020204" pitchFamily="34" charset="0"/>
              </a:rPr>
              <a:t>New Natural Gas</a:t>
            </a:r>
          </a:p>
          <a:p>
            <a:pPr lvl="2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1200">
                <a:latin typeface="Avenir Next LT Pro" panose="020B0504020202020204" pitchFamily="34" charset="0"/>
              </a:rPr>
              <a:t>Timeline: 2030+</a:t>
            </a:r>
          </a:p>
          <a:p>
            <a:pPr lvl="2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1200">
                <a:latin typeface="Avenir Next LT Pro" panose="020B0504020202020204" pitchFamily="34" charset="0"/>
              </a:rPr>
              <a:t>Cost: $85-$115/ MWh*; estimate of $2300/kW in 2030</a:t>
            </a:r>
            <a:endParaRPr lang="en-US" sz="1350">
              <a:latin typeface="Avenir Next LT Pro" panose="020B0504020202020204" pitchFamily="34" charset="0"/>
            </a:endParaRP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venir Next LT Pro" panose="020B0504020202020204" pitchFamily="34" charset="0"/>
              </a:rPr>
              <a:t>Small Modular Nuclear Reactors</a:t>
            </a:r>
          </a:p>
          <a:p>
            <a:pPr lvl="2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1200">
                <a:latin typeface="Avenir Next LT Pro" panose="020B0504020202020204" pitchFamily="34" charset="0"/>
              </a:rPr>
              <a:t>Timeline: 2030+</a:t>
            </a:r>
          </a:p>
          <a:p>
            <a:pPr lvl="2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1200">
                <a:latin typeface="Avenir Next LT Pro" panose="020B0504020202020204" pitchFamily="34" charset="0"/>
              </a:rPr>
              <a:t>Cost: Start at $8,500/kW (fall to 5,500/kW in 2050)</a:t>
            </a:r>
          </a:p>
          <a:p>
            <a:pPr lvl="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>
                <a:latin typeface="Avenir Next LT Pro" panose="020B0504020202020204" pitchFamily="34" charset="0"/>
              </a:rPr>
              <a:t>Recent example in Ontario: 3GW for $5.5B, expected online in 2030</a:t>
            </a:r>
            <a:endParaRPr lang="en-US" sz="1350">
              <a:latin typeface="Avenir Next LT Pro" panose="020B0504020202020204" pitchFamily="34" charset="0"/>
            </a:endParaRP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venir Next LT Pro" panose="020B0504020202020204" pitchFamily="34" charset="0"/>
              </a:rPr>
              <a:t>Expansion of Existing Nuclear - Georgia Vogtle 3&amp;4: </a:t>
            </a:r>
          </a:p>
          <a:p>
            <a:pPr lvl="2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1200">
                <a:latin typeface="Avenir Next LT Pro" panose="020B0504020202020204" pitchFamily="34" charset="0"/>
              </a:rPr>
              <a:t>Timeline: Online in 2024 (seven years behind schedule)</a:t>
            </a:r>
          </a:p>
          <a:p>
            <a:pPr lvl="2">
              <a:spcAft>
                <a:spcPts val="450"/>
              </a:spcAft>
              <a:buFont typeface="Courier New" panose="02070309020205020404" pitchFamily="49" charset="0"/>
              <a:buChar char="o"/>
            </a:pPr>
            <a:r>
              <a:rPr lang="en-US" sz="1200">
                <a:latin typeface="Avenir Next LT Pro" panose="020B0504020202020204" pitchFamily="34" charset="0"/>
              </a:rPr>
              <a:t>Cost: $31B</a:t>
            </a:r>
            <a:endParaRPr lang="en-US" sz="1350">
              <a:latin typeface="Avenir Next LT Pro" panose="020B05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4A837-9F9E-1072-983A-0D636E653F63}"/>
              </a:ext>
            </a:extLst>
          </p:cNvPr>
          <p:cNvSpPr txBox="1"/>
          <p:nvPr/>
        </p:nvSpPr>
        <p:spPr>
          <a:xfrm>
            <a:off x="99874" y="4192146"/>
            <a:ext cx="89212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Sources: NextEra 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  <a:hlinkClick r:id="rId3"/>
              </a:rPr>
              <a:t>2025 March Investor Deck.pdf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; 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  <a:hlinkClick r:id="rId4"/>
              </a:rPr>
              <a:t>ISO-NE 2024 Economic Study (March 19, 2025 PAC Presentation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) ; SMR numbers from 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  <a:hlinkClick r:id="rId5"/>
              </a:rPr>
              <a:t>ISONE  Economic Planning for the Clean Energy Transition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; </a:t>
            </a:r>
            <a:r>
              <a:rPr lang="en-US" sz="675" err="1">
                <a:solidFill>
                  <a:srgbClr val="000000"/>
                </a:solidFill>
                <a:latin typeface="Avenir Next LT Pro" panose="020B0504020202020204" pitchFamily="34" charset="0"/>
              </a:rPr>
              <a:t>RTOInsider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 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  <a:hlinkClick r:id="rId6"/>
              </a:rPr>
              <a:t>Ontario Greenlights OPG to Build Small Modular Reactor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; 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  <a:hlinkClick r:id="rId7"/>
              </a:rPr>
              <a:t>Georgia nuclear rebirth arrives 7 years late, $17B over cost | AP News</a:t>
            </a:r>
            <a:endParaRPr lang="en-US" sz="675">
              <a:solidFill>
                <a:srgbClr val="0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82371-CB0E-7BCA-3382-26B99FBF27BC}"/>
              </a:ext>
            </a:extLst>
          </p:cNvPr>
          <p:cNvSpPr txBox="1"/>
          <p:nvPr/>
        </p:nvSpPr>
        <p:spPr>
          <a:xfrm>
            <a:off x="387194" y="674355"/>
            <a:ext cx="8346645" cy="27699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defTabSz="685800"/>
            <a:endParaRPr lang="en-US" sz="1350">
              <a:solidFill>
                <a:srgbClr val="000000"/>
              </a:solidFill>
              <a:highlight>
                <a:srgbClr val="FFFF00"/>
              </a:highligh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3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71667-45E4-1B12-FBF0-49D4A2E95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8FDC-E89A-AB03-8187-8A972358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525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Big Picture: Offshore Wind and Energy Policy Objectives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A592F-FA57-AC42-E429-F7DD534814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"/>
              <a:pPr defTabSz="685800"/>
              <a:t>11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E64D0-4B41-7950-AD7A-1F932474A51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1" y="972699"/>
            <a:ext cx="4149329" cy="3223800"/>
          </a:xfrm>
        </p:spPr>
        <p:txBody>
          <a:bodyPr>
            <a:normAutofit fontScale="92500" lnSpcReduction="1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ISO-NE policy sensitivity analysis finds that without OSW the total annualized build costs increased by $26B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Takeaway is that </a:t>
            </a:r>
            <a:r>
              <a:rPr lang="en-US" u="sng" dirty="0"/>
              <a:t>New England needs new OSW resources to meet state emission goals at the lowest cost</a:t>
            </a:r>
            <a:endParaRPr lang="en-US" u="sng" dirty="0">
              <a:latin typeface="Avenir Next LT Pro" panose="020B0504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Additional benefits for region</a:t>
            </a:r>
          </a:p>
          <a:p>
            <a:pPr marL="671501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Reducing demand for land for onshore resources</a:t>
            </a:r>
          </a:p>
          <a:p>
            <a:pPr marL="671501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Complements a future winter peaking system</a:t>
            </a:r>
          </a:p>
          <a:p>
            <a:pPr marL="671501" lvl="1" indent="-214313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Improved air quality in the region</a:t>
            </a:r>
          </a:p>
          <a:p>
            <a:pPr marL="671501" lvl="1" indent="-214313">
              <a:buFont typeface="Arial" panose="020B0604020202020204" pitchFamily="34" charset="0"/>
              <a:buChar char="•"/>
            </a:pPr>
            <a:endParaRPr lang="en-US" dirty="0">
              <a:latin typeface="Avenir Next LT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C52AE-36CB-5673-1805-D83A8E3AC6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4148" t="14268"/>
          <a:stretch>
            <a:fillRect/>
          </a:stretch>
        </p:blipFill>
        <p:spPr>
          <a:xfrm>
            <a:off x="4572001" y="674355"/>
            <a:ext cx="4181753" cy="34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49B93-9242-7EF8-F33B-B7A89D1F4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F45D-7CB9-9C54-1D30-A554CC6F0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525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Gas Timelines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A8276D-AD0D-D3FA-061A-1FE47E0014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"/>
              <a:pPr defTabSz="685800"/>
              <a:t>12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E8E29C-7FD6-FEBB-25C8-CEAB9EAFB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228" y="951750"/>
            <a:ext cx="6062472" cy="32400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945CBE-D099-2B7A-6DB1-6A5A5AEFB005}"/>
              </a:ext>
            </a:extLst>
          </p:cNvPr>
          <p:cNvSpPr txBox="1"/>
          <p:nvPr/>
        </p:nvSpPr>
        <p:spPr>
          <a:xfrm>
            <a:off x="163191" y="4278828"/>
            <a:ext cx="78867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750">
                <a:solidFill>
                  <a:srgbClr val="000000"/>
                </a:solidFill>
                <a:latin typeface="Arial"/>
              </a:rPr>
              <a:t>Sources: NextEra First Quarter 2025 Earnings Conference Call at 4 (April 23,2025); </a:t>
            </a:r>
          </a:p>
        </p:txBody>
      </p:sp>
    </p:spTree>
    <p:extLst>
      <p:ext uri="{BB962C8B-B14F-4D97-AF65-F5344CB8AC3E}">
        <p14:creationId xmlns:p14="http://schemas.microsoft.com/office/powerpoint/2010/main" val="90157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391D1E-390F-3A6C-F571-001CBFEFA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May 19, 2025| Groton, 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6AAB3-7160-88F9-7AF7-41510EE1D2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 McBride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26747-668D-00D5-29DE-BA73F8D6FE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Vice President, System Planning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7ED25-A17A-134A-151A-C73DD586E7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Offshore Wind: Where are We Headed and How Quickly?</a:t>
            </a:r>
          </a:p>
        </p:txBody>
      </p:sp>
    </p:spTree>
    <p:extLst>
      <p:ext uri="{BB962C8B-B14F-4D97-AF65-F5344CB8AC3E}">
        <p14:creationId xmlns:p14="http://schemas.microsoft.com/office/powerpoint/2010/main" val="238395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85A7D6-77E7-62B0-0B24-92E6ECAC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900" dirty="0"/>
              <a:t>Increased Electrification is Expected to Drive Steady Growth in Net Annual Energy Use </a:t>
            </a:r>
            <a:br>
              <a:rPr lang="en-US" sz="2400" dirty="0"/>
            </a:br>
            <a:r>
              <a:rPr lang="en-US" sz="1800" b="0" i="1" dirty="0"/>
              <a:t>Following two decades of decreased net energy use as a result of state policies incentivizing solar PV and energy efficiency</a:t>
            </a: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35BEBF-E34C-9640-F90C-00A9C6343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9988" y="4463179"/>
            <a:ext cx="8168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dirty="0">
                <a:latin typeface="Aptos" panose="020B0004020202020204" pitchFamily="34" charset="0"/>
              </a:rPr>
              <a:t>Source:  </a:t>
            </a:r>
            <a:r>
              <a:rPr lang="en-US" sz="900" dirty="0"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 New England 2025-2034 Forecast Report of Capacity, Energy, Loads, and Transmission </a:t>
            </a:r>
            <a:r>
              <a:rPr lang="en-US" sz="900" dirty="0">
                <a:latin typeface="Aptos" panose="020B0004020202020204" pitchFamily="34" charset="0"/>
              </a:rPr>
              <a:t>(2025 CELT Report) (May 2025)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70BEDD6-5367-4676-96FD-4328B9B431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9759693"/>
              </p:ext>
            </p:extLst>
          </p:nvPr>
        </p:nvGraphicFramePr>
        <p:xfrm>
          <a:off x="457200" y="1657350"/>
          <a:ext cx="8458200" cy="2809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7156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7BBE-78F6-A3D9-51EB-EDAEB6D5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1" y="12858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Average Annual Buildout Necessary to Achieve State Goals by 2050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A6058-0C17-CBF0-917E-071B40BCC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1AF4A7-0410-76B0-49AA-B0506FCC8229}"/>
              </a:ext>
            </a:extLst>
          </p:cNvPr>
          <p:cNvSpPr txBox="1"/>
          <p:nvPr/>
        </p:nvSpPr>
        <p:spPr>
          <a:xfrm>
            <a:off x="30938" y="4449204"/>
            <a:ext cx="9144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ptos" panose="020B0004020202020204" pitchFamily="34" charset="0"/>
              </a:rPr>
              <a:t>Source: </a:t>
            </a:r>
            <a:r>
              <a:rPr lang="en-US" sz="900" dirty="0"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Planning for the Clean Energy Transition: Illuminating the Challenges of Tomorrow’s Grid</a:t>
            </a:r>
            <a:endParaRPr lang="en-US" sz="900" dirty="0">
              <a:latin typeface="Aptos" panose="020B00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7BC2E2-99B7-ECAC-1122-447F52EDCA72}"/>
              </a:ext>
            </a:extLst>
          </p:cNvPr>
          <p:cNvGrpSpPr/>
          <p:nvPr/>
        </p:nvGrpSpPr>
        <p:grpSpPr>
          <a:xfrm>
            <a:off x="990600" y="1195154"/>
            <a:ext cx="7429500" cy="2973296"/>
            <a:chOff x="914400" y="1198654"/>
            <a:chExt cx="7429500" cy="2973296"/>
          </a:xfrm>
        </p:grpSpPr>
        <p:pic>
          <p:nvPicPr>
            <p:cNvPr id="7" name="Picture 6" descr="A group of windmills in water&#10;&#10;AI-generated content may be incorrect.">
              <a:extLst>
                <a:ext uri="{FF2B5EF4-FFF2-40B4-BE49-F238E27FC236}">
                  <a16:creationId xmlns:a16="http://schemas.microsoft.com/office/drawing/2014/main" id="{83857883-C7BF-E96A-F24A-BE563FBCB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1198654"/>
              <a:ext cx="1371600" cy="1373096"/>
            </a:xfrm>
            <a:prstGeom prst="ellipse">
              <a:avLst/>
            </a:prstGeom>
          </p:spPr>
        </p:pic>
        <p:pic>
          <p:nvPicPr>
            <p:cNvPr id="9" name="Picture 8" descr="A group of windmills in a field&#10;&#10;AI-generated content may be incorrect.">
              <a:extLst>
                <a:ext uri="{FF2B5EF4-FFF2-40B4-BE49-F238E27FC236}">
                  <a16:creationId xmlns:a16="http://schemas.microsoft.com/office/drawing/2014/main" id="{97243F67-E422-72A8-4CF8-C299B9885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798854"/>
              <a:ext cx="1371600" cy="1373096"/>
            </a:xfrm>
            <a:prstGeom prst="ellipse">
              <a:avLst/>
            </a:prstGeom>
          </p:spPr>
        </p:pic>
        <p:pic>
          <p:nvPicPr>
            <p:cNvPr id="12" name="Picture 11" descr="A battery in a blue circle&#10;&#10;AI-generated content may be incorrect.">
              <a:extLst>
                <a:ext uri="{FF2B5EF4-FFF2-40B4-BE49-F238E27FC236}">
                  <a16:creationId xmlns:a16="http://schemas.microsoft.com/office/drawing/2014/main" id="{82E7D53A-14A8-8A3D-FF20-0C77ADD8F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7" t="7210" r="7588" b="6270"/>
            <a:stretch/>
          </p:blipFill>
          <p:spPr>
            <a:xfrm>
              <a:off x="4800600" y="2803781"/>
              <a:ext cx="1371600" cy="1368169"/>
            </a:xfrm>
            <a:prstGeom prst="ellipse">
              <a:avLst/>
            </a:prstGeom>
          </p:spPr>
        </p:pic>
        <p:pic>
          <p:nvPicPr>
            <p:cNvPr id="16" name="Picture 15" descr="A solar panels in a field&#10;&#10;AI-generated content may be incorrect.">
              <a:extLst>
                <a:ext uri="{FF2B5EF4-FFF2-40B4-BE49-F238E27FC236}">
                  <a16:creationId xmlns:a16="http://schemas.microsoft.com/office/drawing/2014/main" id="{BC50B7F9-FB6E-A8AF-5031-9EC837E4B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200150"/>
              <a:ext cx="1371600" cy="1371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217253-E345-CF90-0A91-6A4DD010C5AF}"/>
                </a:ext>
              </a:extLst>
            </p:cNvPr>
            <p:cNvSpPr txBox="1"/>
            <p:nvPr/>
          </p:nvSpPr>
          <p:spPr>
            <a:xfrm>
              <a:off x="2458453" y="1344670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1,293 MW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per year of offshore wind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FDC3D7-88AA-19CE-BDA4-FBB5DA251752}"/>
                </a:ext>
              </a:extLst>
            </p:cNvPr>
            <p:cNvSpPr txBox="1"/>
            <p:nvPr/>
          </p:nvSpPr>
          <p:spPr>
            <a:xfrm>
              <a:off x="2458453" y="2946793"/>
              <a:ext cx="2057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268 MW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per year of </a:t>
              </a:r>
              <a:br>
                <a:rPr lang="en-US" sz="2000" dirty="0">
                  <a:solidFill>
                    <a:srgbClr val="000000"/>
                  </a:solidFill>
                  <a:latin typeface="Aptos" panose="020B0004020202020204" pitchFamily="34" charset="0"/>
                </a:rPr>
              </a:br>
              <a:r>
                <a:rPr lang="en-US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land-based wind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83356F-8DCC-DA53-C40A-A1C9937BCD9C}"/>
                </a:ext>
              </a:extLst>
            </p:cNvPr>
            <p:cNvSpPr txBox="1"/>
            <p:nvPr/>
          </p:nvSpPr>
          <p:spPr>
            <a:xfrm>
              <a:off x="6438900" y="1341929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955 MW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per year of solar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FEB3291-C2F2-175F-D52B-EDB2ABCD2350}"/>
                </a:ext>
              </a:extLst>
            </p:cNvPr>
            <p:cNvSpPr txBox="1"/>
            <p:nvPr/>
          </p:nvSpPr>
          <p:spPr>
            <a:xfrm>
              <a:off x="6438900" y="2946793"/>
              <a:ext cx="1905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1"/>
                  </a:solidFill>
                  <a:latin typeface="Aptos" panose="020B0004020202020204" pitchFamily="34" charset="0"/>
                </a:rPr>
                <a:t>952 MW</a:t>
              </a:r>
            </a:p>
            <a:p>
              <a:r>
                <a:rPr lang="en-US" sz="2000" dirty="0">
                  <a:solidFill>
                    <a:srgbClr val="000000"/>
                  </a:solidFill>
                  <a:latin typeface="Aptos" panose="020B0004020202020204" pitchFamily="34" charset="0"/>
                </a:rPr>
                <a:t>per year of batteries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879173-705E-9E5F-22EB-44B63A602ADB}"/>
              </a:ext>
            </a:extLst>
          </p:cNvPr>
          <p:cNvSpPr/>
          <p:nvPr/>
        </p:nvSpPr>
        <p:spPr>
          <a:xfrm>
            <a:off x="791571" y="1096753"/>
            <a:ext cx="3613673" cy="1581808"/>
          </a:xfrm>
          <a:prstGeom prst="roundRect">
            <a:avLst/>
          </a:prstGeom>
          <a:noFill/>
          <a:ln>
            <a:solidFill>
              <a:srgbClr val="7EBF6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2740E-EA9B-C951-41B8-A64DDA3E4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C1B76-C0B7-61ED-FE1F-F35E9A2F1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79BBD-73A9-A16E-1709-AB0E78AC5BAC}"/>
              </a:ext>
            </a:extLst>
          </p:cNvPr>
          <p:cNvSpPr txBox="1"/>
          <p:nvPr/>
        </p:nvSpPr>
        <p:spPr>
          <a:xfrm>
            <a:off x="457200" y="745488"/>
            <a:ext cx="82296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C282E"/>
                </a:solidFill>
                <a:effectLst/>
                <a:latin typeface="Aptos" panose="020B0004020202020204" pitchFamily="34" charset="0"/>
              </a:rPr>
              <a:t>In March, ISO published a </a:t>
            </a:r>
            <a:r>
              <a:rPr lang="en-US" b="0" i="1" u="sng" dirty="0">
                <a:solidFill>
                  <a:srgbClr val="1999D8"/>
                </a:solidFill>
                <a:effectLst/>
                <a:latin typeface="Aptos" panose="020B0004020202020204" pitchFamily="34" charset="0"/>
                <a:hlinkClick r:id="rId3"/>
              </a:rPr>
              <a:t>2050 Transmission Study: Offshore Wind Analysis</a:t>
            </a:r>
            <a:r>
              <a:rPr lang="en-US" b="0" i="0" dirty="0">
                <a:solidFill>
                  <a:srgbClr val="1C282E"/>
                </a:solidFill>
                <a:effectLst/>
                <a:latin typeface="Aptos" panose="020B0004020202020204" pitchFamily="34" charset="0"/>
              </a:rPr>
              <a:t> </a:t>
            </a:r>
          </a:p>
          <a:p>
            <a:pPr marL="742950" lvl="1" indent="-285750">
              <a:spcAft>
                <a:spcPts val="1800"/>
              </a:spcAft>
              <a:buFont typeface="Arial" pitchFamily="34" charset="0"/>
              <a:buChar char="–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Stakeholders requested the OSW analysis as a follow-up to the </a:t>
            </a:r>
            <a:r>
              <a:rPr lang="en-US" sz="1600" i="1" u="sng" dirty="0">
                <a:solidFill>
                  <a:srgbClr val="1999D8"/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2050 Transmission Study</a:t>
            </a: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 (Feb 2024), which identified high-likelihood concerns, roadmaps, and estimated costs to inform stakeholders of transmission infrastructure needed to provide reliable, cost-effective energy to NE throughout the clean energy transition</a:t>
            </a:r>
          </a:p>
          <a:p>
            <a:pPr marL="2857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pc="-20" dirty="0">
                <a:solidFill>
                  <a:srgbClr val="1C282E"/>
                </a:solidFill>
                <a:latin typeface="Aptos" panose="020B0004020202020204" pitchFamily="34" charset="0"/>
              </a:rPr>
              <a:t>The analysis examined </a:t>
            </a:r>
            <a:r>
              <a:rPr lang="en-US" b="1" spc="-20" dirty="0">
                <a:solidFill>
                  <a:srgbClr val="1C282E"/>
                </a:solidFill>
                <a:latin typeface="Aptos" panose="020B0004020202020204" pitchFamily="34" charset="0"/>
              </a:rPr>
              <a:t>50 possible interconnection points</a:t>
            </a:r>
            <a:r>
              <a:rPr lang="en-US" spc="-20" dirty="0">
                <a:solidFill>
                  <a:srgbClr val="1C282E"/>
                </a:solidFill>
                <a:latin typeface="Aptos" panose="020B0004020202020204" pitchFamily="34" charset="0"/>
              </a:rPr>
              <a:t> within</a:t>
            </a:r>
            <a:br>
              <a:rPr lang="en-US" spc="-20" dirty="0">
                <a:solidFill>
                  <a:srgbClr val="1C282E"/>
                </a:solidFill>
                <a:latin typeface="Aptos" panose="020B0004020202020204" pitchFamily="34" charset="0"/>
              </a:rPr>
            </a:br>
            <a:r>
              <a:rPr lang="en-US" spc="-20" dirty="0">
                <a:solidFill>
                  <a:srgbClr val="1C282E"/>
                </a:solidFill>
                <a:latin typeface="Aptos" panose="020B0004020202020204" pitchFamily="34" charset="0"/>
              </a:rPr>
              <a:t>20 miles of the coast, and simulated the regional transmission </a:t>
            </a:r>
            <a:br>
              <a:rPr lang="en-US" spc="-20" dirty="0">
                <a:solidFill>
                  <a:srgbClr val="1C282E"/>
                </a:solidFill>
                <a:latin typeface="Aptos" panose="020B0004020202020204" pitchFamily="34" charset="0"/>
              </a:rPr>
            </a:br>
            <a:r>
              <a:rPr lang="en-US" spc="-20" dirty="0">
                <a:solidFill>
                  <a:srgbClr val="1C282E"/>
                </a:solidFill>
                <a:latin typeface="Aptos" panose="020B0004020202020204" pitchFamily="34" charset="0"/>
              </a:rPr>
              <a:t>system under a variety of electrical demand conditions in which </a:t>
            </a:r>
            <a:br>
              <a:rPr lang="en-US" spc="-20" dirty="0">
                <a:solidFill>
                  <a:srgbClr val="1C282E"/>
                </a:solidFill>
                <a:latin typeface="Aptos" panose="020B0004020202020204" pitchFamily="34" charset="0"/>
              </a:rPr>
            </a:br>
            <a:r>
              <a:rPr lang="en-US" spc="-20" dirty="0">
                <a:solidFill>
                  <a:srgbClr val="1C282E"/>
                </a:solidFill>
                <a:latin typeface="Aptos" panose="020B0004020202020204" pitchFamily="34" charset="0"/>
              </a:rPr>
              <a:t>potential wind farms operated at full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C282E"/>
                </a:solidFill>
                <a:effectLst/>
                <a:latin typeface="Aptos" panose="020B0004020202020204" pitchFamily="34" charset="0"/>
              </a:rPr>
              <a:t>While the study refers to potential interconnected resources as</a:t>
            </a:r>
            <a:br>
              <a:rPr lang="en-US" b="0" i="0" dirty="0">
                <a:solidFill>
                  <a:srgbClr val="1C282E"/>
                </a:solidFill>
                <a:effectLst/>
                <a:latin typeface="Aptos" panose="020B0004020202020204" pitchFamily="34" charset="0"/>
              </a:rPr>
            </a:br>
            <a:r>
              <a:rPr lang="en-US" b="0" i="0" dirty="0">
                <a:solidFill>
                  <a:srgbClr val="1C282E"/>
                </a:solidFill>
                <a:effectLst/>
                <a:latin typeface="Aptos" panose="020B0004020202020204" pitchFamily="34" charset="0"/>
              </a:rPr>
              <a:t>OSW, the injections studied could represent </a:t>
            </a:r>
            <a:r>
              <a:rPr lang="en-US" b="1" i="0" dirty="0">
                <a:solidFill>
                  <a:srgbClr val="1C282E"/>
                </a:solidFill>
                <a:effectLst/>
                <a:latin typeface="Aptos" panose="020B0004020202020204" pitchFamily="34" charset="0"/>
              </a:rPr>
              <a:t>any resource type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838272C-ED19-C71D-EE5B-68B13298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2050 Transmission Study: Offshore Wind Analysis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0F1310-A521-7DE5-2E8E-3EE1338D62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83" t="7284" r="-491" b="-7284"/>
          <a:stretch/>
        </p:blipFill>
        <p:spPr>
          <a:xfrm>
            <a:off x="7253425" y="2340612"/>
            <a:ext cx="177389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10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87D66-684D-1549-AD59-516D18FD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EB6678-FFFA-EB3E-2554-7D5381E35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9FEF6E-A58C-1250-89F6-29840FA1A3B2}"/>
              </a:ext>
            </a:extLst>
          </p:cNvPr>
          <p:cNvSpPr txBox="1"/>
          <p:nvPr/>
        </p:nvSpPr>
        <p:spPr>
          <a:xfrm>
            <a:off x="457200" y="914400"/>
            <a:ext cx="8534400" cy="3929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The report highlights </a:t>
            </a:r>
            <a:r>
              <a:rPr lang="en-US" dirty="0">
                <a:solidFill>
                  <a:srgbClr val="1C282E"/>
                </a:solidFill>
                <a:latin typeface="Aptos" panose="020B0004020202020204" pitchFamily="34" charset="0"/>
              </a:rPr>
              <a:t>the importance of </a:t>
            </a:r>
            <a:r>
              <a:rPr lang="en-US" b="1" dirty="0">
                <a:solidFill>
                  <a:srgbClr val="1C282E"/>
                </a:solidFill>
                <a:latin typeface="Aptos" panose="020B0004020202020204" pitchFamily="34" charset="0"/>
              </a:rPr>
              <a:t>holistic planning</a:t>
            </a:r>
            <a:r>
              <a:rPr lang="en-US" dirty="0">
                <a:solidFill>
                  <a:srgbClr val="1C282E"/>
                </a:solidFill>
                <a:latin typeface="Aptos" panose="020B0004020202020204" pitchFamily="34" charset="0"/>
              </a:rPr>
              <a:t> and </a:t>
            </a:r>
            <a:br>
              <a:rPr lang="en-US" dirty="0">
                <a:solidFill>
                  <a:srgbClr val="1C282E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1C282E"/>
                </a:solidFill>
                <a:latin typeface="Aptos" panose="020B0004020202020204" pitchFamily="34" charset="0"/>
              </a:rPr>
              <a:t>coordination between states</a:t>
            </a:r>
            <a:r>
              <a:rPr lang="en-US" dirty="0">
                <a:solidFill>
                  <a:srgbClr val="1C282E"/>
                </a:solidFill>
                <a:latin typeface="Aptos" panose="020B0004020202020204" pitchFamily="34" charset="0"/>
              </a:rPr>
              <a:t> in the construction of OSW </a:t>
            </a:r>
            <a:br>
              <a:rPr lang="en-US" dirty="0">
                <a:solidFill>
                  <a:srgbClr val="1C282E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rgbClr val="1C282E"/>
                </a:solidFill>
                <a:latin typeface="Aptos" panose="020B0004020202020204" pitchFamily="34" charset="0"/>
              </a:rPr>
              <a:t>within the existing transmission system 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Connecting some of the initial study’s hypothetical future OSW </a:t>
            </a: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further south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could reduce necessary upgrades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~9,600 MW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of OSW may be able to interconnect in the region</a:t>
            </a: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and operate simultaneously without major transmission </a:t>
            </a: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upgrades or significant curtailment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~20 substations near New England’s coastline may be suitable </a:t>
            </a: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for interconnecting 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1,200 MW </a:t>
            </a: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of OSW without new or upgraded </a:t>
            </a:r>
            <a:b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transmission infrastructure</a:t>
            </a:r>
          </a:p>
          <a:p>
            <a:pPr marL="2857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7CDCE6-52F7-68B8-8F90-CB149CD5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2050 Transmission Study: Offshore Wind Analysis</a:t>
            </a:r>
            <a:br>
              <a:rPr lang="en-US" sz="3200" dirty="0"/>
            </a:br>
            <a:r>
              <a:rPr lang="en-US" sz="2000" b="0" i="1" dirty="0"/>
              <a:t>Key Takeaways</a:t>
            </a:r>
            <a:endParaRPr lang="en-US" b="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A6352-555B-0582-F70F-F201C2D35E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722"/>
          <a:stretch/>
        </p:blipFill>
        <p:spPr>
          <a:xfrm>
            <a:off x="7177087" y="2386805"/>
            <a:ext cx="1828800" cy="2032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5E541-572A-8C47-5A5B-5684685D92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865"/>
          <a:stretch/>
        </p:blipFill>
        <p:spPr>
          <a:xfrm>
            <a:off x="7024687" y="914400"/>
            <a:ext cx="1828800" cy="19973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0F025E-585F-6D88-3B05-69D651076B61}"/>
              </a:ext>
            </a:extLst>
          </p:cNvPr>
          <p:cNvSpPr txBox="1"/>
          <p:nvPr/>
        </p:nvSpPr>
        <p:spPr>
          <a:xfrm>
            <a:off x="7177087" y="2911748"/>
            <a:ext cx="823913" cy="230832"/>
          </a:xfrm>
          <a:prstGeom prst="rect">
            <a:avLst/>
          </a:prstGeom>
          <a:solidFill>
            <a:srgbClr val="D6E5C8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Aptos" panose="020B0004020202020204" pitchFamily="34" charset="0"/>
              </a:rPr>
              <a:t>Relocations</a:t>
            </a:r>
          </a:p>
        </p:txBody>
      </p:sp>
    </p:spTree>
    <p:extLst>
      <p:ext uri="{BB962C8B-B14F-4D97-AF65-F5344CB8AC3E}">
        <p14:creationId xmlns:p14="http://schemas.microsoft.com/office/powerpoint/2010/main" val="305775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1B5D0-D93F-B8A1-A982-8EC393D8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ind turbine and solar panels&#10;&#10;AI-generated content may be incorrect.">
            <a:extLst>
              <a:ext uri="{FF2B5EF4-FFF2-40B4-BE49-F238E27FC236}">
                <a16:creationId xmlns:a16="http://schemas.microsoft.com/office/drawing/2014/main" id="{FD6FE070-3399-50A1-6432-4F75F4D49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" b="2422"/>
          <a:stretch/>
        </p:blipFill>
        <p:spPr>
          <a:xfrm>
            <a:off x="7116818" y="3122885"/>
            <a:ext cx="1800083" cy="1436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6D36C-D9B1-158B-9F30-F274AE1D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4582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Offshore Wind and Winter Reliability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7D18F-7A5A-62B2-826C-275B413BA9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DBBF3-F41F-7920-897F-56492DCADDE2}"/>
              </a:ext>
            </a:extLst>
          </p:cNvPr>
          <p:cNvSpPr txBox="1"/>
          <p:nvPr/>
        </p:nvSpPr>
        <p:spPr>
          <a:xfrm>
            <a:off x="434283" y="819150"/>
            <a:ext cx="8633517" cy="35855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0000"/>
                </a:solidFill>
                <a:latin typeface="Aptos" panose="020B0004020202020204" pitchFamily="34" charset="0"/>
              </a:rPr>
              <a:t>The </a:t>
            </a:r>
            <a:r>
              <a:rPr lang="en-US" sz="1700" b="1" dirty="0">
                <a:solidFill>
                  <a:srgbClr val="000000"/>
                </a:solidFill>
                <a:latin typeface="Aptos" panose="020B0004020202020204" pitchFamily="34" charset="0"/>
                <a:hlinkClick r:id="rId3"/>
              </a:rPr>
              <a:t>Operational Impact of Extreme Weather Events study</a:t>
            </a:r>
            <a:r>
              <a:rPr lang="en-US" sz="1700" b="1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Aptos" panose="020B0004020202020204" pitchFamily="34" charset="0"/>
              </a:rPr>
              <a:t>examined how the region’s power system would fare under stressful future weather and operational conditions</a:t>
            </a:r>
            <a:endParaRPr lang="en-US">
              <a:ea typeface="Calibri"/>
              <a:cs typeface="Calibri"/>
            </a:endParaRPr>
          </a:p>
          <a:p>
            <a:pPr marL="742950" lvl="1" indent="-285750">
              <a:spcAft>
                <a:spcPts val="300"/>
              </a:spcAft>
              <a:buFont typeface="Arial" pitchFamily="34" charset="0"/>
              <a:buChar char="–"/>
            </a:pPr>
            <a:r>
              <a:rPr lang="en-US" sz="1500" dirty="0">
                <a:solidFill>
                  <a:srgbClr val="000000"/>
                </a:solidFill>
                <a:latin typeface="Aptos"/>
              </a:rPr>
              <a:t>The study created a framework for ongoing assessments: the </a:t>
            </a:r>
            <a:r>
              <a:rPr lang="en-US" sz="1500" b="1" dirty="0">
                <a:solidFill>
                  <a:srgbClr val="000000"/>
                </a:solidFill>
                <a:latin typeface="Aptos"/>
              </a:rPr>
              <a:t>Probabilistic Energy Adequacy Tool (PEAT) </a:t>
            </a:r>
            <a:r>
              <a:rPr lang="en-US" sz="1500" dirty="0">
                <a:solidFill>
                  <a:srgbClr val="000000"/>
                </a:solidFill>
                <a:latin typeface="Aptos"/>
              </a:rPr>
              <a:t>will help identify circumstances that could lead to an energy shortfall, giving the region’s stakeholders advance warning and the opportunity to take steps to avert it</a:t>
            </a:r>
          </a:p>
          <a:p>
            <a:pPr marL="1200150" lvl="2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0000"/>
                </a:solidFill>
                <a:latin typeface="Aptos"/>
              </a:rPr>
              <a:t>Sensitivity analysis of 2032 worst-case scenarios indicates an increasing energy shortfall risk profile between 2027 and 2032 </a:t>
            </a:r>
          </a:p>
          <a:p>
            <a:pPr marL="1200150" lvl="2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rgbClr val="000000"/>
                </a:solidFill>
                <a:latin typeface="Aptos"/>
              </a:rPr>
              <a:t>Timely additions of solar, </a:t>
            </a:r>
            <a:r>
              <a:rPr lang="en-US" sz="1500" b="1" dirty="0">
                <a:solidFill>
                  <a:srgbClr val="000000"/>
                </a:solidFill>
                <a:latin typeface="Aptos"/>
              </a:rPr>
              <a:t>offshore wind</a:t>
            </a:r>
            <a:r>
              <a:rPr lang="en-US" sz="1500" dirty="0">
                <a:solidFill>
                  <a:srgbClr val="000000"/>
                </a:solidFill>
                <a:latin typeface="Aptos"/>
              </a:rPr>
              <a:t>, and incremental imports are critical to </a:t>
            </a:r>
            <a:r>
              <a:rPr lang="en-US" sz="1500" b="1" dirty="0">
                <a:solidFill>
                  <a:srgbClr val="000000"/>
                </a:solidFill>
                <a:latin typeface="Aptos"/>
              </a:rPr>
              <a:t>mitigate energy shortfall risks that result from significant winter load growth and retirements 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000000"/>
                </a:solidFill>
                <a:latin typeface="Aptos"/>
              </a:rPr>
              <a:t>OSW resources</a:t>
            </a:r>
            <a:r>
              <a:rPr lang="en-US" sz="1700" dirty="0">
                <a:solidFill>
                  <a:srgbClr val="000000"/>
                </a:solidFill>
                <a:latin typeface="Aptos"/>
              </a:rPr>
              <a:t> can be a steady source of energy that is injected </a:t>
            </a:r>
            <a:br>
              <a:rPr lang="en-US" sz="1700" dirty="0">
                <a:solidFill>
                  <a:srgbClr val="000000"/>
                </a:solidFill>
                <a:latin typeface="Aptos"/>
              </a:rPr>
            </a:br>
            <a:r>
              <a:rPr lang="en-US" sz="1700" dirty="0">
                <a:solidFill>
                  <a:srgbClr val="000000"/>
                </a:solidFill>
                <a:latin typeface="Aptos"/>
              </a:rPr>
              <a:t>directly into major load centers in New England, and their </a:t>
            </a:r>
            <a:br>
              <a:rPr lang="en-US" sz="1700" dirty="0">
                <a:solidFill>
                  <a:srgbClr val="000000"/>
                </a:solidFill>
                <a:latin typeface="Aptos"/>
              </a:rPr>
            </a:br>
            <a:r>
              <a:rPr lang="en-US" sz="1700" b="1" dirty="0">
                <a:solidFill>
                  <a:srgbClr val="000000"/>
                </a:solidFill>
                <a:latin typeface="Aptos"/>
              </a:rPr>
              <a:t>production profile during the winter can help offset the effects </a:t>
            </a:r>
            <a:br>
              <a:rPr lang="en-US" sz="1700" b="1" dirty="0">
                <a:solidFill>
                  <a:srgbClr val="000000"/>
                </a:solidFill>
                <a:latin typeface="Aptos"/>
              </a:rPr>
            </a:br>
            <a:r>
              <a:rPr lang="en-US" sz="1700" b="1" dirty="0">
                <a:solidFill>
                  <a:srgbClr val="000000"/>
                </a:solidFill>
                <a:latin typeface="Aptos"/>
              </a:rPr>
              <a:t>of the constraints on the gas pipeline system</a:t>
            </a:r>
          </a:p>
        </p:txBody>
      </p:sp>
    </p:spTree>
    <p:extLst>
      <p:ext uri="{BB962C8B-B14F-4D97-AF65-F5344CB8AC3E}">
        <p14:creationId xmlns:p14="http://schemas.microsoft.com/office/powerpoint/2010/main" val="387509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EF46A-3071-8D34-4E50-02A8C130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65250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venir Next LT Pro" panose="020B0504020202020204" pitchFamily="34" charset="0"/>
              </a:rPr>
              <a:t>Winter 2024/2025: The role of Offshore Wind in Regional Energy Mix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4C12C0-CA2F-C7B6-29A8-9EA9F6E110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685800"/>
            <a:fld id="{00000000-1234-1234-1234-123412341234}" type="slidenum">
              <a:rPr lang="en"/>
              <a:pPr defTabSz="685800"/>
              <a:t>9</a:t>
            </a:fld>
            <a:endParaRPr lang="e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3D3CA-33CB-E6E6-12C3-06FD65BFA86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11701" y="972699"/>
            <a:ext cx="4149329" cy="3223800"/>
          </a:xfrm>
        </p:spPr>
        <p:txBody>
          <a:bodyPr>
            <a:normAutofit fontScale="77500" lnSpcReduction="20000"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Average wholesale power price in February 2025: $126.40/ MWh (real-time energy market)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88">
                <a:latin typeface="Avenir Next LT Pro"/>
              </a:rPr>
              <a:t>Up 301% compared to prior year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88">
                <a:latin typeface="Avenir Next LT Pro"/>
              </a:rPr>
              <a:t>Resource mix: Natural Gas 50.7%, Nuclear 28.5%, Renewables 13.5%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Increasing offshore wind can offset winter peaks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88">
                <a:latin typeface="Avenir Next LT Pro"/>
              </a:rPr>
              <a:t>High-level assessment for 2017/18 cold spell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88">
                <a:latin typeface="Avenir Next LT Pro"/>
              </a:rPr>
              <a:t>Just 400 MW of OSW could have avoided $20-25M in production costs</a:t>
            </a:r>
          </a:p>
          <a:p>
            <a:pPr marL="1014413" lvl="2" indent="-214313">
              <a:buFont typeface="Wingdings" panose="020B0604020202020204" pitchFamily="34" charset="0"/>
              <a:buChar char="§"/>
            </a:pPr>
            <a:r>
              <a:rPr lang="en-US" sz="1388">
                <a:latin typeface="Avenir Next LT Pro"/>
              </a:rPr>
              <a:t>600 MW of OSW up to $80-$85M in production costs avoided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1388">
                <a:latin typeface="Avenir Next LT Pro"/>
              </a:rPr>
              <a:t>Decrease in day-ahead LMP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2025 analysis from New York estimated savings of $80M for January 2025</a:t>
            </a:r>
          </a:p>
        </p:txBody>
      </p:sp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B0187C66-AFC9-D312-D6C0-9C27F1F212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59" r="4359"/>
          <a:stretch/>
        </p:blipFill>
        <p:spPr>
          <a:xfrm>
            <a:off x="4518734" y="736006"/>
            <a:ext cx="4241800" cy="33493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9AA006-243F-FCF6-6249-2AF552C587EC}"/>
              </a:ext>
            </a:extLst>
          </p:cNvPr>
          <p:cNvSpPr txBox="1"/>
          <p:nvPr/>
        </p:nvSpPr>
        <p:spPr>
          <a:xfrm>
            <a:off x="99874" y="4192146"/>
            <a:ext cx="89212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Sources: ISO-News Wire March 26, 2025 (Chart) available at 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  <a:hlinkClick r:id="rId4"/>
              </a:rPr>
              <a:t>Monthly wholesale electricity prices and demand in New England, February 2025 - ISO Newswire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; ISO NEWSIRE December 18, 2018 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  <a:hlinkClick r:id="rId5"/>
              </a:rPr>
              <a:t>ISO-NE analyzes potential impact of offshore wind during historic cold spell - ISO Newswire</a:t>
            </a:r>
            <a:r>
              <a:rPr lang="en-US" sz="675">
                <a:solidFill>
                  <a:srgbClr val="000000"/>
                </a:solidFill>
                <a:latin typeface="Avenir Next LT Pro" panose="020B0504020202020204" pitchFamily="34" charset="0"/>
              </a:rPr>
              <a:t>; Aurora Energy Research – Meeting New York’s Energy Needs: Reliability &amp; Offshore Wind, Commissioned by ACENY May 2025</a:t>
            </a:r>
          </a:p>
        </p:txBody>
      </p:sp>
    </p:spTree>
    <p:extLst>
      <p:ext uri="{BB962C8B-B14F-4D97-AF65-F5344CB8AC3E}">
        <p14:creationId xmlns:p14="http://schemas.microsoft.com/office/powerpoint/2010/main" val="9235959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Template-16x9-PUBLIC.pptx" id="{8A6EB082-6A7B-4136-A68F-1914E5422E34}" vid="{48587D57-CADC-4DB4-87F2-4F27AB96CDD8}"/>
    </a:ext>
  </a:extLst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Presentation-Template-16x9-PUBLIC.pptx" id="{8A6EB082-6A7B-4136-A68F-1914E5422E34}" vid="{07A52199-ABB7-4F3D-803A-5D19517C08A0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 PPT Template_  -  Read-Only" id="{ED99BEB6-321C-44FB-93F3-2678797DAACE}" vid="{906A89CD-4934-4ED3-97FC-EFC2023BB78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PowerPoint-Presentation-Template-16x9-PUBLIC</Template>
  <TotalTime>205</TotalTime>
  <Words>1113</Words>
  <Application>Microsoft Office PowerPoint</Application>
  <PresentationFormat>On-screen Show (16:9)</PresentationFormat>
  <Paragraphs>97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Aptos</vt:lpstr>
      <vt:lpstr>Arial</vt:lpstr>
      <vt:lpstr>Avenir Next LT Pro</vt:lpstr>
      <vt:lpstr>Calibri</vt:lpstr>
      <vt:lpstr>Calibri Light</vt:lpstr>
      <vt:lpstr>Century Gothic</vt:lpstr>
      <vt:lpstr>Courier New</vt:lpstr>
      <vt:lpstr>EB Garamond</vt:lpstr>
      <vt:lpstr>EB Garamond Medium</vt:lpstr>
      <vt:lpstr>Helvetica Neue</vt:lpstr>
      <vt:lpstr>Helvetica Neue Light</vt:lpstr>
      <vt:lpstr>Times New Roman</vt:lpstr>
      <vt:lpstr>Wingdings</vt:lpstr>
      <vt:lpstr>iso_white_cover</vt:lpstr>
      <vt:lpstr>blank</vt:lpstr>
      <vt:lpstr>Office Theme</vt:lpstr>
      <vt:lpstr>1_Simple Light</vt:lpstr>
      <vt:lpstr>think-cell Slide</vt:lpstr>
      <vt:lpstr>Concurrent Session Offshore Wind: Where are We Headed, and How Quickly? </vt:lpstr>
      <vt:lpstr>PowerPoint Presentation</vt:lpstr>
      <vt:lpstr>Increased Electrification is Expected to Drive Steady Growth in Net Annual Energy Use  Following two decades of decreased net energy use as a result of state policies incentivizing solar PV and energy efficiency</vt:lpstr>
      <vt:lpstr>Average Annual Buildout Necessary to Achieve State Goals by 2050</vt:lpstr>
      <vt:lpstr>2050 Transmission Study: Offshore Wind Analysis</vt:lpstr>
      <vt:lpstr>2050 Transmission Study: Offshore Wind Analysis Key Takeaways</vt:lpstr>
      <vt:lpstr>Offshore Wind and Winter Reliability</vt:lpstr>
      <vt:lpstr>PowerPoint Presentation</vt:lpstr>
      <vt:lpstr>Winter 2024/2025: The role of Offshore Wind in Regional Energy Mix</vt:lpstr>
      <vt:lpstr>Big Picture: How Offshore Wind works with overall generation mix</vt:lpstr>
      <vt:lpstr>Big Picture: Offshore Wind and Energy Policy Objectives</vt:lpstr>
      <vt:lpstr>Gas Timelines</vt:lpstr>
    </vt:vector>
  </TitlesOfParts>
  <Company>ISO New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Adams, Sarah, A</dc:creator>
  <cp:lastModifiedBy>Twigg George</cp:lastModifiedBy>
  <cp:revision>39</cp:revision>
  <cp:lastPrinted>2015-05-13T16:52:31Z</cp:lastPrinted>
  <dcterms:created xsi:type="dcterms:W3CDTF">2025-05-09T16:28:09Z</dcterms:created>
  <dcterms:modified xsi:type="dcterms:W3CDTF">2025-05-15T15:03:11Z</dcterms:modified>
</cp:coreProperties>
</file>