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  <p:sldMasterId id="2147483669" r:id="rId2"/>
    <p:sldMasterId id="2147483686" r:id="rId3"/>
    <p:sldMasterId id="2147483713" r:id="rId4"/>
    <p:sldMasterId id="2147483722" r:id="rId5"/>
  </p:sldMasterIdLst>
  <p:notesMasterIdLst>
    <p:notesMasterId r:id="rId22"/>
  </p:notesMasterIdLst>
  <p:sldIdLst>
    <p:sldId id="260" r:id="rId6"/>
    <p:sldId id="264" r:id="rId7"/>
    <p:sldId id="271" r:id="rId8"/>
    <p:sldId id="276" r:id="rId9"/>
    <p:sldId id="277" r:id="rId10"/>
    <p:sldId id="279" r:id="rId11"/>
    <p:sldId id="280" r:id="rId12"/>
    <p:sldId id="281" r:id="rId13"/>
    <p:sldId id="265" r:id="rId14"/>
    <p:sldId id="256" r:id="rId15"/>
    <p:sldId id="257" r:id="rId16"/>
    <p:sldId id="261" r:id="rId17"/>
    <p:sldId id="262" r:id="rId18"/>
    <p:sldId id="258" r:id="rId19"/>
    <p:sldId id="259" r:id="rId20"/>
    <p:sldId id="263" r:id="rId21"/>
  </p:sldIdLst>
  <p:sldSz cx="9144000" cy="5143500" type="screen16x9"/>
  <p:notesSz cx="6858000" cy="9144000"/>
  <p:embeddedFontLst>
    <p:embeddedFont>
      <p:font typeface="Century Gothic" panose="020B0502020202020204" pitchFamily="34" charset="0"/>
      <p:regular r:id="rId23"/>
      <p:bold r:id="rId24"/>
      <p:italic r:id="rId25"/>
      <p:boldItalic r:id="rId26"/>
    </p:embeddedFont>
    <p:embeddedFont>
      <p:font typeface="IBM Plex Serif" panose="02060503050406000203" pitchFamily="18" charset="0"/>
      <p:regular r:id="rId27"/>
    </p:embeddedFont>
    <p:embeddedFont>
      <p:font typeface="IBM Plex Serif Light" panose="02060403050406000203" pitchFamily="18" charset="0"/>
      <p:regular r:id="rId28"/>
    </p:embeddedFont>
    <p:embeddedFont>
      <p:font typeface="Lato" panose="020F0502020204030203" pitchFamily="34" charset="0"/>
      <p:regular r:id="rId29"/>
      <p:bold r:id="rId30"/>
      <p:italic r:id="rId31"/>
      <p:boldItalic r:id="rId32"/>
    </p:embeddedFont>
    <p:embeddedFont>
      <p:font typeface="Nunito Sans" pitchFamily="2" charset="0"/>
      <p:regular r:id="rId33"/>
      <p:bold r:id="rId34"/>
    </p:embeddedFont>
    <p:embeddedFont>
      <p:font typeface="Oswald" panose="00000500000000000000" pitchFamily="2" charset="0"/>
      <p:regular r:id="rId35"/>
      <p:bold r:id="rId36"/>
    </p:embeddedFont>
    <p:embeddedFont>
      <p:font typeface="Oswald Light" panose="00000400000000000000" pitchFamily="2" charset="0"/>
      <p:regular r:id="rId37"/>
    </p:embeddedFont>
    <p:embeddedFont>
      <p:font typeface="Oswald Medium" panose="00000600000000000000" pitchFamily="2" charset="0"/>
      <p:regular r:id="rId38"/>
      <p:bold r:id="rId39"/>
    </p:embeddedFont>
    <p:embeddedFont>
      <p:font typeface="Roboto" panose="02000000000000000000" pitchFamily="2" charset="0"/>
      <p:regular r:id="rId40"/>
      <p:bold r:id="rId41"/>
      <p:italic r:id="rId42"/>
    </p:embeddedFont>
    <p:embeddedFont>
      <p:font typeface="Roboto Condensed" panose="02000000000000000000" pitchFamily="2" charset="0"/>
      <p:regular r:id="rId43"/>
      <p:bold r:id="rId44"/>
    </p:embeddedFont>
    <p:embeddedFont>
      <p:font typeface="Roboto Light" panose="02000000000000000000" pitchFamily="2" charset="0"/>
      <p:regular r:id="rId45"/>
    </p:embeddedFont>
    <p:embeddedFont>
      <p:font typeface="Roboto Medium" panose="02000000000000000000" pitchFamily="2" charset="0"/>
      <p:regular r:id="rId46"/>
    </p:embeddedFont>
    <p:embeddedFont>
      <p:font typeface="Roboto Mono" panose="00000009000000000000" pitchFamily="49" charset="0"/>
      <p:regular r:id="rId47"/>
      <p:bold r:id="rId48"/>
    </p:embeddedFont>
    <p:embeddedFont>
      <p:font typeface="Roboto Mono Medium" panose="00000009000000000000" pitchFamily="49" charset="0"/>
      <p:regular r:id="rId49"/>
      <p:bold r:id="rId50"/>
      <p:italic r:id="rId51"/>
      <p:boldItalic r:id="rId52"/>
    </p:embeddedFont>
    <p:embeddedFont>
      <p:font typeface="Roboto Mono SemiBold" panose="020B0604020202020204" charset="0"/>
      <p:regular r:id="rId53"/>
      <p:bold r:id="rId54"/>
      <p:italic r:id="rId55"/>
      <p:bold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3C15856-E874-4B40-8269-559FFEDE5771}">
  <a:tblStyle styleId="{33C15856-E874-4B40-8269-559FFEDE577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826" y="5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16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font" Target="fonts/font25.fntdata"/><Relationship Id="rId50" Type="http://schemas.openxmlformats.org/officeDocument/2006/relationships/font" Target="fonts/font28.fntdata"/><Relationship Id="rId55" Type="http://schemas.openxmlformats.org/officeDocument/2006/relationships/font" Target="fonts/font33.fntdata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font" Target="fonts/font7.fntdata"/><Relationship Id="rId11" Type="http://schemas.openxmlformats.org/officeDocument/2006/relationships/slide" Target="slides/slide6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3" Type="http://schemas.openxmlformats.org/officeDocument/2006/relationships/font" Target="fonts/font31.fntdata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font" Target="fonts/font26.fntdata"/><Relationship Id="rId56" Type="http://schemas.openxmlformats.org/officeDocument/2006/relationships/font" Target="fonts/font34.fntdata"/><Relationship Id="rId8" Type="http://schemas.openxmlformats.org/officeDocument/2006/relationships/slide" Target="slides/slide3.xml"/><Relationship Id="rId51" Type="http://schemas.openxmlformats.org/officeDocument/2006/relationships/font" Target="fonts/font29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font" Target="fonts/font24.fntdata"/><Relationship Id="rId59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font" Target="fonts/font19.fntdata"/><Relationship Id="rId54" Type="http://schemas.openxmlformats.org/officeDocument/2006/relationships/font" Target="fonts/font3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font" Target="fonts/font27.fntdata"/><Relationship Id="rId57" Type="http://schemas.openxmlformats.org/officeDocument/2006/relationships/presProps" Target="presProps.xml"/><Relationship Id="rId10" Type="http://schemas.openxmlformats.org/officeDocument/2006/relationships/slide" Target="slides/slide5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52" Type="http://schemas.openxmlformats.org/officeDocument/2006/relationships/font" Target="fonts/font30.fntdata"/><Relationship Id="rId6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FAF4EA-33DB-413F-A4A5-C51DFC72954D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1857474-C7C0-4C33-BE5D-A83A7F174A9B}">
      <dgm:prSet phldrT="[Text]" custT="1"/>
      <dgm:spPr/>
      <dgm:t>
        <a:bodyPr anchor="ctr"/>
        <a:lstStyle/>
        <a:p>
          <a:r>
            <a:rPr lang="en-US" sz="1600" b="0" kern="1200" dirty="0">
              <a:solidFill>
                <a:schemeClr val="tx2"/>
              </a:solidFill>
              <a:latin typeface="Proxima Nova Semibold"/>
              <a:ea typeface="+mn-ea"/>
              <a:cs typeface="+mn-cs"/>
            </a:rPr>
            <a:t>Purpose</a:t>
          </a:r>
          <a:endParaRPr lang="en-US" sz="2000" b="0" kern="1200" dirty="0">
            <a:solidFill>
              <a:schemeClr val="tx2"/>
            </a:solidFill>
            <a:latin typeface="Proxima Nova Semibold"/>
            <a:ea typeface="+mn-ea"/>
            <a:cs typeface="+mn-cs"/>
          </a:endParaRPr>
        </a:p>
      </dgm:t>
    </dgm:pt>
    <dgm:pt modelId="{11C55226-9342-4BBD-9E68-EE7B41A49150}" type="parTrans" cxnId="{6437F2A3-18D4-47DE-A2D1-40F49384A42D}">
      <dgm:prSet/>
      <dgm:spPr/>
      <dgm:t>
        <a:bodyPr/>
        <a:lstStyle/>
        <a:p>
          <a:endParaRPr lang="en-US" sz="1600"/>
        </a:p>
      </dgm:t>
    </dgm:pt>
    <dgm:pt modelId="{521F1F0F-10F7-48B9-AABC-B86B7173C6D4}" type="sibTrans" cxnId="{6437F2A3-18D4-47DE-A2D1-40F49384A42D}">
      <dgm:prSet/>
      <dgm:spPr/>
      <dgm:t>
        <a:bodyPr/>
        <a:lstStyle/>
        <a:p>
          <a:endParaRPr lang="en-US" sz="1600"/>
        </a:p>
      </dgm:t>
    </dgm:pt>
    <dgm:pt modelId="{6D08EF85-E36E-4F9D-9167-B49C34394A9F}">
      <dgm:prSet phldrT="[Text]" custT="1"/>
      <dgm:spPr/>
      <dgm:t>
        <a:bodyPr/>
        <a:lstStyle/>
        <a:p>
          <a:r>
            <a:rPr lang="en-US" sz="1200" dirty="0">
              <a:solidFill>
                <a:srgbClr val="002854"/>
              </a:solidFill>
            </a:rPr>
            <a:t>Deploy high-value project solutions that might not otherwise be possible or expedient within the current regulatory environment</a:t>
          </a:r>
        </a:p>
      </dgm:t>
    </dgm:pt>
    <dgm:pt modelId="{742A2DA0-2FA0-4C68-AF46-E5B79E2C9380}" type="parTrans" cxnId="{609107AA-857E-4FF7-A173-DAFF87D38D61}">
      <dgm:prSet/>
      <dgm:spPr/>
      <dgm:t>
        <a:bodyPr/>
        <a:lstStyle/>
        <a:p>
          <a:endParaRPr lang="en-US" sz="1600"/>
        </a:p>
      </dgm:t>
    </dgm:pt>
    <dgm:pt modelId="{5B9DA4C2-89CB-4B7C-8619-B6193D4BA2F5}" type="sibTrans" cxnId="{609107AA-857E-4FF7-A173-DAFF87D38D61}">
      <dgm:prSet/>
      <dgm:spPr/>
      <dgm:t>
        <a:bodyPr/>
        <a:lstStyle/>
        <a:p>
          <a:endParaRPr lang="en-US" sz="1600"/>
        </a:p>
      </dgm:t>
    </dgm:pt>
    <dgm:pt modelId="{CC170A7F-1D6E-44E9-9699-48142D2BB1E7}">
      <dgm:prSet phldrT="[Text]" custT="1"/>
      <dgm:spPr/>
      <dgm:t>
        <a:bodyPr anchor="ctr"/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tx2"/>
              </a:solidFill>
              <a:latin typeface="Proxima Nova Semibold"/>
              <a:ea typeface="+mn-ea"/>
              <a:cs typeface="+mn-cs"/>
            </a:rPr>
            <a:t>Participation Pathways</a:t>
          </a:r>
        </a:p>
      </dgm:t>
    </dgm:pt>
    <dgm:pt modelId="{B622A83F-DBFD-43A6-A4A6-544194FAC68C}" type="parTrans" cxnId="{962F911D-5B7D-463B-9897-DBAAB900627E}">
      <dgm:prSet/>
      <dgm:spPr/>
      <dgm:t>
        <a:bodyPr/>
        <a:lstStyle/>
        <a:p>
          <a:endParaRPr lang="en-US" sz="1600"/>
        </a:p>
      </dgm:t>
    </dgm:pt>
    <dgm:pt modelId="{4F19FECE-A587-487B-819E-004753090335}" type="sibTrans" cxnId="{962F911D-5B7D-463B-9897-DBAAB900627E}">
      <dgm:prSet/>
      <dgm:spPr/>
      <dgm:t>
        <a:bodyPr/>
        <a:lstStyle/>
        <a:p>
          <a:endParaRPr lang="en-US" sz="1600"/>
        </a:p>
      </dgm:t>
    </dgm:pt>
    <dgm:pt modelId="{83BA543E-91E7-49A9-9C8A-09827E124FD6}">
      <dgm:prSet phldrT="[Text]" custT="1"/>
      <dgm:spPr/>
      <dgm:t>
        <a:bodyPr anchor="ctr"/>
        <a:lstStyle/>
        <a:p>
          <a:r>
            <a:rPr lang="en-US" sz="1600" b="0" kern="1200" dirty="0">
              <a:solidFill>
                <a:schemeClr val="tx2"/>
              </a:solidFill>
              <a:latin typeface="Proxima Nova Semibold"/>
              <a:ea typeface="+mn-ea"/>
              <a:cs typeface="+mn-cs"/>
            </a:rPr>
            <a:t>Program Structure</a:t>
          </a:r>
        </a:p>
      </dgm:t>
    </dgm:pt>
    <dgm:pt modelId="{96D91DBF-A874-461C-84F4-76655C0503A3}" type="parTrans" cxnId="{046BB202-50BB-4261-A964-D782B8908A63}">
      <dgm:prSet/>
      <dgm:spPr/>
      <dgm:t>
        <a:bodyPr/>
        <a:lstStyle/>
        <a:p>
          <a:endParaRPr lang="en-US" sz="1600"/>
        </a:p>
      </dgm:t>
    </dgm:pt>
    <dgm:pt modelId="{A13A13C5-B246-40B5-A774-F7759814844D}" type="sibTrans" cxnId="{046BB202-50BB-4261-A964-D782B8908A63}">
      <dgm:prSet/>
      <dgm:spPr/>
      <dgm:t>
        <a:bodyPr/>
        <a:lstStyle/>
        <a:p>
          <a:endParaRPr lang="en-US" sz="1600"/>
        </a:p>
      </dgm:t>
    </dgm:pt>
    <dgm:pt modelId="{39E4B747-D855-4B67-B90E-1A2C2A039CAF}">
      <dgm:prSet phldrT="[Text]" custT="1"/>
      <dgm:spPr/>
      <dgm:t>
        <a:bodyPr/>
        <a:lstStyle/>
        <a:p>
          <a:r>
            <a:rPr lang="en-US" sz="1200" dirty="0">
              <a:solidFill>
                <a:srgbClr val="002854"/>
              </a:solidFill>
            </a:rPr>
            <a:t>EDC-led</a:t>
          </a:r>
        </a:p>
      </dgm:t>
    </dgm:pt>
    <dgm:pt modelId="{5CEA158F-C9C6-4909-BF32-06EE133BF600}" type="parTrans" cxnId="{4957DBA4-BE57-4A41-86DB-81A3722AF15A}">
      <dgm:prSet/>
      <dgm:spPr/>
      <dgm:t>
        <a:bodyPr/>
        <a:lstStyle/>
        <a:p>
          <a:endParaRPr lang="en-US" sz="1600"/>
        </a:p>
      </dgm:t>
    </dgm:pt>
    <dgm:pt modelId="{6268438F-57DB-421A-AB8B-63CF32834E53}" type="sibTrans" cxnId="{4957DBA4-BE57-4A41-86DB-81A3722AF15A}">
      <dgm:prSet/>
      <dgm:spPr/>
      <dgm:t>
        <a:bodyPr/>
        <a:lstStyle/>
        <a:p>
          <a:endParaRPr lang="en-US" sz="1600"/>
        </a:p>
      </dgm:t>
    </dgm:pt>
    <dgm:pt modelId="{4BF29F67-70F8-4B44-ACD7-C0F13CEE3DA4}">
      <dgm:prSet phldrT="[Text]" custT="1"/>
      <dgm:spPr/>
      <dgm:t>
        <a:bodyPr/>
        <a:lstStyle/>
        <a:p>
          <a:r>
            <a:rPr lang="en-US" sz="1200" dirty="0">
              <a:solidFill>
                <a:srgbClr val="002854"/>
              </a:solidFill>
            </a:rPr>
            <a:t>Third-party developer-led</a:t>
          </a:r>
        </a:p>
      </dgm:t>
    </dgm:pt>
    <dgm:pt modelId="{6ABDA8BD-C84E-4D78-A6D3-ABD5890ABA6C}" type="parTrans" cxnId="{EBB85F00-C6B5-4A4E-A7FE-23822728F7C9}">
      <dgm:prSet/>
      <dgm:spPr/>
      <dgm:t>
        <a:bodyPr/>
        <a:lstStyle/>
        <a:p>
          <a:endParaRPr lang="en-US" sz="1600"/>
        </a:p>
      </dgm:t>
    </dgm:pt>
    <dgm:pt modelId="{DA567B65-6DB9-4DC5-868A-9BE8EA973E43}" type="sibTrans" cxnId="{EBB85F00-C6B5-4A4E-A7FE-23822728F7C9}">
      <dgm:prSet/>
      <dgm:spPr/>
      <dgm:t>
        <a:bodyPr/>
        <a:lstStyle/>
        <a:p>
          <a:endParaRPr lang="en-US" sz="1600"/>
        </a:p>
      </dgm:t>
    </dgm:pt>
    <dgm:pt modelId="{C0AE1DF5-24FF-4E32-A7E7-75898A7CAB16}">
      <dgm:prSet phldrT="[Text]" custT="1"/>
      <dgm:spPr/>
      <dgm:t>
        <a:bodyPr/>
        <a:lstStyle/>
        <a:p>
          <a:r>
            <a:rPr lang="en-US" sz="1200" dirty="0">
              <a:solidFill>
                <a:srgbClr val="002854"/>
              </a:solidFill>
            </a:rPr>
            <a:t>Partnerships between EDCs and third parties</a:t>
          </a:r>
        </a:p>
      </dgm:t>
    </dgm:pt>
    <dgm:pt modelId="{64C4A386-B5C7-42AC-9F0A-759126F40329}" type="parTrans" cxnId="{02E18D4F-2BA6-4F9D-AD64-24825145958B}">
      <dgm:prSet/>
      <dgm:spPr/>
      <dgm:t>
        <a:bodyPr/>
        <a:lstStyle/>
        <a:p>
          <a:endParaRPr lang="en-US" sz="1600"/>
        </a:p>
      </dgm:t>
    </dgm:pt>
    <dgm:pt modelId="{7C98A405-29D8-4675-B97D-0158F88BD72F}" type="sibTrans" cxnId="{02E18D4F-2BA6-4F9D-AD64-24825145958B}">
      <dgm:prSet/>
      <dgm:spPr/>
      <dgm:t>
        <a:bodyPr/>
        <a:lstStyle/>
        <a:p>
          <a:endParaRPr lang="en-US" sz="1600"/>
        </a:p>
      </dgm:t>
    </dgm:pt>
    <dgm:pt modelId="{8CED4F82-8DD1-4674-A737-477A915A9B40}">
      <dgm:prSet phldrT="[Text]" custT="1"/>
      <dgm:spPr/>
      <dgm:t>
        <a:bodyPr/>
        <a:lstStyle/>
        <a:p>
          <a:r>
            <a:rPr lang="en-US" sz="1200" dirty="0">
              <a:solidFill>
                <a:srgbClr val="002854"/>
              </a:solidFill>
            </a:rPr>
            <a:t>4 phases over a 2-year cycle</a:t>
          </a:r>
        </a:p>
      </dgm:t>
    </dgm:pt>
    <dgm:pt modelId="{C043B212-092E-4B8E-970A-C191034E7F7D}" type="sibTrans" cxnId="{ABF6D485-6B03-44AB-B0B8-92FC65D5896C}">
      <dgm:prSet/>
      <dgm:spPr/>
      <dgm:t>
        <a:bodyPr/>
        <a:lstStyle/>
        <a:p>
          <a:endParaRPr lang="en-US" sz="1600"/>
        </a:p>
      </dgm:t>
    </dgm:pt>
    <dgm:pt modelId="{0358692A-A961-4B18-9AB3-02223FF207B0}" type="parTrans" cxnId="{ABF6D485-6B03-44AB-B0B8-92FC65D5896C}">
      <dgm:prSet/>
      <dgm:spPr/>
      <dgm:t>
        <a:bodyPr/>
        <a:lstStyle/>
        <a:p>
          <a:endParaRPr lang="en-US" sz="1600"/>
        </a:p>
      </dgm:t>
    </dgm:pt>
    <dgm:pt modelId="{06CB4973-9324-4682-989D-8E3DE1B5AFF3}">
      <dgm:prSet phldrT="[Text]" custT="1"/>
      <dgm:spPr/>
      <dgm:t>
        <a:bodyPr/>
        <a:lstStyle/>
        <a:p>
          <a:r>
            <a:rPr lang="en-US" sz="1200" dirty="0">
              <a:solidFill>
                <a:srgbClr val="002854"/>
              </a:solidFill>
            </a:rPr>
            <a:t>New cohort of projects each year</a:t>
          </a:r>
        </a:p>
      </dgm:t>
    </dgm:pt>
    <dgm:pt modelId="{45AD99AF-E1D2-4D99-90EE-CFC88E6BB083}" type="parTrans" cxnId="{31A51ACF-18D7-4346-996C-A628CBFCE2B4}">
      <dgm:prSet/>
      <dgm:spPr/>
      <dgm:t>
        <a:bodyPr/>
        <a:lstStyle/>
        <a:p>
          <a:endParaRPr lang="en-US" sz="1600"/>
        </a:p>
      </dgm:t>
    </dgm:pt>
    <dgm:pt modelId="{B22C0F21-ACEA-46CC-B0B2-30E3055879FC}" type="sibTrans" cxnId="{31A51ACF-18D7-4346-996C-A628CBFCE2B4}">
      <dgm:prSet/>
      <dgm:spPr/>
      <dgm:t>
        <a:bodyPr/>
        <a:lstStyle/>
        <a:p>
          <a:endParaRPr lang="en-US" sz="1600"/>
        </a:p>
      </dgm:t>
    </dgm:pt>
    <dgm:pt modelId="{59FE1E22-5E58-44A5-A2C7-D04669D5C90A}">
      <dgm:prSet phldrT="[Text]" custT="1"/>
      <dgm:spPr/>
      <dgm:t>
        <a:bodyPr/>
        <a:lstStyle/>
        <a:p>
          <a:pPr marL="0" indent="0"/>
          <a:r>
            <a:rPr lang="en-US" sz="1200" b="0" i="0" dirty="0">
              <a:solidFill>
                <a:srgbClr val="002854"/>
              </a:solidFill>
            </a:rPr>
            <a:t>Support the </a:t>
          </a:r>
          <a:r>
            <a:rPr lang="en-US" sz="1200" dirty="0">
              <a:solidFill>
                <a:srgbClr val="002854"/>
              </a:solidFill>
            </a:rPr>
            <a:t>Public Utilities Regulatory Authority’s framework for an </a:t>
          </a:r>
          <a:r>
            <a:rPr lang="en-US" sz="1200" b="0" i="0" dirty="0">
              <a:solidFill>
                <a:srgbClr val="002854"/>
              </a:solidFill>
            </a:rPr>
            <a:t>Equitable Modern Grid</a:t>
          </a:r>
          <a:endParaRPr lang="en-US" sz="1200" dirty="0">
            <a:solidFill>
              <a:srgbClr val="002854"/>
            </a:solidFill>
          </a:endParaRPr>
        </a:p>
      </dgm:t>
    </dgm:pt>
    <dgm:pt modelId="{C4CF57C6-39C4-44F4-868F-6FBB2EB18EA0}" type="parTrans" cxnId="{F2B09426-6FDB-446D-9BF4-C170EAD6F1CA}">
      <dgm:prSet/>
      <dgm:spPr/>
      <dgm:t>
        <a:bodyPr/>
        <a:lstStyle/>
        <a:p>
          <a:endParaRPr lang="en-US" sz="1600"/>
        </a:p>
      </dgm:t>
    </dgm:pt>
    <dgm:pt modelId="{66DF29DC-14C1-448D-AF74-60B7A9B597A9}" type="sibTrans" cxnId="{F2B09426-6FDB-446D-9BF4-C170EAD6F1CA}">
      <dgm:prSet/>
      <dgm:spPr/>
      <dgm:t>
        <a:bodyPr/>
        <a:lstStyle/>
        <a:p>
          <a:endParaRPr lang="en-US" sz="1600"/>
        </a:p>
      </dgm:t>
    </dgm:pt>
    <dgm:pt modelId="{8A06BCEE-16D2-4C7A-83D6-B16EDDFA21A8}" type="pres">
      <dgm:prSet presAssocID="{E9FAF4EA-33DB-413F-A4A5-C51DFC72954D}" presName="vert0" presStyleCnt="0">
        <dgm:presLayoutVars>
          <dgm:dir/>
          <dgm:animOne val="branch"/>
          <dgm:animLvl val="lvl"/>
        </dgm:presLayoutVars>
      </dgm:prSet>
      <dgm:spPr/>
    </dgm:pt>
    <dgm:pt modelId="{93C910DC-D86F-4D4B-AF62-E850CC9F8950}" type="pres">
      <dgm:prSet presAssocID="{41857474-C7C0-4C33-BE5D-A83A7F174A9B}" presName="thickLine" presStyleLbl="alignNode1" presStyleIdx="0" presStyleCnt="3"/>
      <dgm:spPr/>
    </dgm:pt>
    <dgm:pt modelId="{C0F491D1-F379-43A0-BA41-A95CD945387C}" type="pres">
      <dgm:prSet presAssocID="{41857474-C7C0-4C33-BE5D-A83A7F174A9B}" presName="horz1" presStyleCnt="0"/>
      <dgm:spPr/>
    </dgm:pt>
    <dgm:pt modelId="{BFE3EF00-F25B-4DE6-ADD0-9CDD3AB6310C}" type="pres">
      <dgm:prSet presAssocID="{41857474-C7C0-4C33-BE5D-A83A7F174A9B}" presName="tx1" presStyleLbl="revTx" presStyleIdx="0" presStyleCnt="10"/>
      <dgm:spPr/>
    </dgm:pt>
    <dgm:pt modelId="{6471C48A-5770-4E94-BE3C-4E031F6C69AA}" type="pres">
      <dgm:prSet presAssocID="{41857474-C7C0-4C33-BE5D-A83A7F174A9B}" presName="vert1" presStyleCnt="0"/>
      <dgm:spPr/>
    </dgm:pt>
    <dgm:pt modelId="{A37F6912-E66F-4735-8CA5-7E5056C3B23A}" type="pres">
      <dgm:prSet presAssocID="{59FE1E22-5E58-44A5-A2C7-D04669D5C90A}" presName="vertSpace2a" presStyleCnt="0"/>
      <dgm:spPr/>
    </dgm:pt>
    <dgm:pt modelId="{6C7A4497-82FA-4865-B173-F27ACA8AB0BB}" type="pres">
      <dgm:prSet presAssocID="{59FE1E22-5E58-44A5-A2C7-D04669D5C90A}" presName="horz2" presStyleCnt="0"/>
      <dgm:spPr/>
    </dgm:pt>
    <dgm:pt modelId="{C24A789C-5E41-4842-A9B4-697500A837EA}" type="pres">
      <dgm:prSet presAssocID="{59FE1E22-5E58-44A5-A2C7-D04669D5C90A}" presName="horzSpace2" presStyleCnt="0"/>
      <dgm:spPr/>
    </dgm:pt>
    <dgm:pt modelId="{8C3FB31C-DC82-4803-A821-5E25C34FFA3B}" type="pres">
      <dgm:prSet presAssocID="{59FE1E22-5E58-44A5-A2C7-D04669D5C90A}" presName="tx2" presStyleLbl="revTx" presStyleIdx="1" presStyleCnt="10"/>
      <dgm:spPr/>
    </dgm:pt>
    <dgm:pt modelId="{72C189C5-8B04-45D1-99EA-E2E064704323}" type="pres">
      <dgm:prSet presAssocID="{59FE1E22-5E58-44A5-A2C7-D04669D5C90A}" presName="vert2" presStyleCnt="0"/>
      <dgm:spPr/>
    </dgm:pt>
    <dgm:pt modelId="{4520F671-904E-48D3-B864-47280B6083DA}" type="pres">
      <dgm:prSet presAssocID="{59FE1E22-5E58-44A5-A2C7-D04669D5C90A}" presName="thinLine2b" presStyleLbl="callout" presStyleIdx="0" presStyleCnt="7"/>
      <dgm:spPr/>
    </dgm:pt>
    <dgm:pt modelId="{8B414C87-E46E-4CF4-A739-33496D2CD4C9}" type="pres">
      <dgm:prSet presAssocID="{59FE1E22-5E58-44A5-A2C7-D04669D5C90A}" presName="vertSpace2b" presStyleCnt="0"/>
      <dgm:spPr/>
    </dgm:pt>
    <dgm:pt modelId="{8AFFEE3F-52C3-4FFF-85AC-A8401BE07146}" type="pres">
      <dgm:prSet presAssocID="{6D08EF85-E36E-4F9D-9167-B49C34394A9F}" presName="horz2" presStyleCnt="0"/>
      <dgm:spPr/>
    </dgm:pt>
    <dgm:pt modelId="{5C5734AD-7C4B-47A5-8F74-A3AAE7A7A831}" type="pres">
      <dgm:prSet presAssocID="{6D08EF85-E36E-4F9D-9167-B49C34394A9F}" presName="horzSpace2" presStyleCnt="0"/>
      <dgm:spPr/>
    </dgm:pt>
    <dgm:pt modelId="{0088CB3C-CCF0-41BE-8A29-23DCFEE4404E}" type="pres">
      <dgm:prSet presAssocID="{6D08EF85-E36E-4F9D-9167-B49C34394A9F}" presName="tx2" presStyleLbl="revTx" presStyleIdx="2" presStyleCnt="10"/>
      <dgm:spPr/>
    </dgm:pt>
    <dgm:pt modelId="{249D05A0-4A2F-4FA2-AB9C-C48794BE093B}" type="pres">
      <dgm:prSet presAssocID="{6D08EF85-E36E-4F9D-9167-B49C34394A9F}" presName="vert2" presStyleCnt="0"/>
      <dgm:spPr/>
    </dgm:pt>
    <dgm:pt modelId="{3E5422A5-46AA-4F1E-B4F0-7425986369C8}" type="pres">
      <dgm:prSet presAssocID="{6D08EF85-E36E-4F9D-9167-B49C34394A9F}" presName="thinLine2b" presStyleLbl="callout" presStyleIdx="1" presStyleCnt="7"/>
      <dgm:spPr>
        <a:ln>
          <a:noFill/>
        </a:ln>
      </dgm:spPr>
    </dgm:pt>
    <dgm:pt modelId="{4E22B31C-819A-4FCC-995A-EB4D3F2C75C9}" type="pres">
      <dgm:prSet presAssocID="{6D08EF85-E36E-4F9D-9167-B49C34394A9F}" presName="vertSpace2b" presStyleCnt="0"/>
      <dgm:spPr/>
    </dgm:pt>
    <dgm:pt modelId="{AE6EF500-5C66-487D-A2CE-0CD045401B57}" type="pres">
      <dgm:prSet presAssocID="{CC170A7F-1D6E-44E9-9699-48142D2BB1E7}" presName="thickLine" presStyleLbl="alignNode1" presStyleIdx="1" presStyleCnt="3"/>
      <dgm:spPr/>
    </dgm:pt>
    <dgm:pt modelId="{00229FCC-9EF7-468E-9BCD-B1DEB17753BF}" type="pres">
      <dgm:prSet presAssocID="{CC170A7F-1D6E-44E9-9699-48142D2BB1E7}" presName="horz1" presStyleCnt="0"/>
      <dgm:spPr/>
    </dgm:pt>
    <dgm:pt modelId="{5B2CA7B1-8AB1-4694-AB5C-B1398CED33F2}" type="pres">
      <dgm:prSet presAssocID="{CC170A7F-1D6E-44E9-9699-48142D2BB1E7}" presName="tx1" presStyleLbl="revTx" presStyleIdx="3" presStyleCnt="10" custScaleX="112608"/>
      <dgm:spPr/>
    </dgm:pt>
    <dgm:pt modelId="{0BE4BC2F-8EBC-4FFB-A801-8A39FBE2C223}" type="pres">
      <dgm:prSet presAssocID="{CC170A7F-1D6E-44E9-9699-48142D2BB1E7}" presName="vert1" presStyleCnt="0"/>
      <dgm:spPr/>
    </dgm:pt>
    <dgm:pt modelId="{01FA8011-83D2-4AFA-86CE-98AD20C8BBE5}" type="pres">
      <dgm:prSet presAssocID="{39E4B747-D855-4B67-B90E-1A2C2A039CAF}" presName="vertSpace2a" presStyleCnt="0"/>
      <dgm:spPr/>
    </dgm:pt>
    <dgm:pt modelId="{B0F0F0E3-C83B-4537-A46E-F1E48CE760D1}" type="pres">
      <dgm:prSet presAssocID="{39E4B747-D855-4B67-B90E-1A2C2A039CAF}" presName="horz2" presStyleCnt="0"/>
      <dgm:spPr/>
    </dgm:pt>
    <dgm:pt modelId="{6E7BA0A7-A60E-4AA2-A244-FBE4D6FA814E}" type="pres">
      <dgm:prSet presAssocID="{39E4B747-D855-4B67-B90E-1A2C2A039CAF}" presName="horzSpace2" presStyleCnt="0"/>
      <dgm:spPr/>
    </dgm:pt>
    <dgm:pt modelId="{F61F82FA-78E2-4268-A3BB-46716AB02CFA}" type="pres">
      <dgm:prSet presAssocID="{39E4B747-D855-4B67-B90E-1A2C2A039CAF}" presName="tx2" presStyleLbl="revTx" presStyleIdx="4" presStyleCnt="10"/>
      <dgm:spPr/>
    </dgm:pt>
    <dgm:pt modelId="{C1059511-C7F9-4AE0-AA6B-016C5CC68D27}" type="pres">
      <dgm:prSet presAssocID="{39E4B747-D855-4B67-B90E-1A2C2A039CAF}" presName="vert2" presStyleCnt="0"/>
      <dgm:spPr/>
    </dgm:pt>
    <dgm:pt modelId="{66E8E65C-8802-4B7A-8AD2-CA3EAAF6266D}" type="pres">
      <dgm:prSet presAssocID="{39E4B747-D855-4B67-B90E-1A2C2A039CAF}" presName="thinLine2b" presStyleLbl="callout" presStyleIdx="2" presStyleCnt="7"/>
      <dgm:spPr/>
    </dgm:pt>
    <dgm:pt modelId="{857EDD30-F028-4195-883A-437E3D382129}" type="pres">
      <dgm:prSet presAssocID="{39E4B747-D855-4B67-B90E-1A2C2A039CAF}" presName="vertSpace2b" presStyleCnt="0"/>
      <dgm:spPr/>
    </dgm:pt>
    <dgm:pt modelId="{85EC374B-0B96-4133-8FA2-029677AF2CBF}" type="pres">
      <dgm:prSet presAssocID="{4BF29F67-70F8-4B44-ACD7-C0F13CEE3DA4}" presName="horz2" presStyleCnt="0"/>
      <dgm:spPr/>
    </dgm:pt>
    <dgm:pt modelId="{A43688E8-6426-4C52-8C9E-B38AEFC30FD1}" type="pres">
      <dgm:prSet presAssocID="{4BF29F67-70F8-4B44-ACD7-C0F13CEE3DA4}" presName="horzSpace2" presStyleCnt="0"/>
      <dgm:spPr/>
    </dgm:pt>
    <dgm:pt modelId="{8ABF9EE7-9809-4636-A3EE-FC457E68D023}" type="pres">
      <dgm:prSet presAssocID="{4BF29F67-70F8-4B44-ACD7-C0F13CEE3DA4}" presName="tx2" presStyleLbl="revTx" presStyleIdx="5" presStyleCnt="10"/>
      <dgm:spPr/>
    </dgm:pt>
    <dgm:pt modelId="{7A2299E6-CCFF-45DE-B217-9F5BBD1992DB}" type="pres">
      <dgm:prSet presAssocID="{4BF29F67-70F8-4B44-ACD7-C0F13CEE3DA4}" presName="vert2" presStyleCnt="0"/>
      <dgm:spPr/>
    </dgm:pt>
    <dgm:pt modelId="{BC6E0087-63F1-4C70-807A-2ADC4409D818}" type="pres">
      <dgm:prSet presAssocID="{4BF29F67-70F8-4B44-ACD7-C0F13CEE3DA4}" presName="thinLine2b" presStyleLbl="callout" presStyleIdx="3" presStyleCnt="7"/>
      <dgm:spPr/>
    </dgm:pt>
    <dgm:pt modelId="{DB4C622B-7971-45EB-B278-5FA7C6CC3C4C}" type="pres">
      <dgm:prSet presAssocID="{4BF29F67-70F8-4B44-ACD7-C0F13CEE3DA4}" presName="vertSpace2b" presStyleCnt="0"/>
      <dgm:spPr/>
    </dgm:pt>
    <dgm:pt modelId="{79BE177A-D3DE-411F-9EC2-EF736910FB85}" type="pres">
      <dgm:prSet presAssocID="{C0AE1DF5-24FF-4E32-A7E7-75898A7CAB16}" presName="horz2" presStyleCnt="0"/>
      <dgm:spPr/>
    </dgm:pt>
    <dgm:pt modelId="{D7B32D93-2418-475A-AE1A-6519E52C3269}" type="pres">
      <dgm:prSet presAssocID="{C0AE1DF5-24FF-4E32-A7E7-75898A7CAB16}" presName="horzSpace2" presStyleCnt="0"/>
      <dgm:spPr/>
    </dgm:pt>
    <dgm:pt modelId="{48DE78A6-E072-489C-A43E-4987D06E9B71}" type="pres">
      <dgm:prSet presAssocID="{C0AE1DF5-24FF-4E32-A7E7-75898A7CAB16}" presName="tx2" presStyleLbl="revTx" presStyleIdx="6" presStyleCnt="10"/>
      <dgm:spPr/>
    </dgm:pt>
    <dgm:pt modelId="{AF31CB23-C41E-48BF-801A-6FFCB28F1C62}" type="pres">
      <dgm:prSet presAssocID="{C0AE1DF5-24FF-4E32-A7E7-75898A7CAB16}" presName="vert2" presStyleCnt="0"/>
      <dgm:spPr/>
    </dgm:pt>
    <dgm:pt modelId="{C4332E78-0B22-4959-A6A1-A1368A5479C7}" type="pres">
      <dgm:prSet presAssocID="{C0AE1DF5-24FF-4E32-A7E7-75898A7CAB16}" presName="thinLine2b" presStyleLbl="callout" presStyleIdx="4" presStyleCnt="7"/>
      <dgm:spPr>
        <a:ln>
          <a:noFill/>
        </a:ln>
      </dgm:spPr>
    </dgm:pt>
    <dgm:pt modelId="{BCF35E30-46D9-4393-8B90-D749B8633767}" type="pres">
      <dgm:prSet presAssocID="{C0AE1DF5-24FF-4E32-A7E7-75898A7CAB16}" presName="vertSpace2b" presStyleCnt="0"/>
      <dgm:spPr/>
    </dgm:pt>
    <dgm:pt modelId="{EC9DFAFF-F335-453A-A9AB-1D0BBE5FE7FA}" type="pres">
      <dgm:prSet presAssocID="{83BA543E-91E7-49A9-9C8A-09827E124FD6}" presName="thickLine" presStyleLbl="alignNode1" presStyleIdx="2" presStyleCnt="3"/>
      <dgm:spPr/>
    </dgm:pt>
    <dgm:pt modelId="{437F5C9A-8394-4D25-8D17-65ABBDE55C48}" type="pres">
      <dgm:prSet presAssocID="{83BA543E-91E7-49A9-9C8A-09827E124FD6}" presName="horz1" presStyleCnt="0"/>
      <dgm:spPr/>
    </dgm:pt>
    <dgm:pt modelId="{4DB776C2-C51C-409E-92D9-CB8B0E1726B9}" type="pres">
      <dgm:prSet presAssocID="{83BA543E-91E7-49A9-9C8A-09827E124FD6}" presName="tx1" presStyleLbl="revTx" presStyleIdx="7" presStyleCnt="10"/>
      <dgm:spPr/>
    </dgm:pt>
    <dgm:pt modelId="{6F0E4C54-189B-4080-A8BC-FDAFBC5B0DA3}" type="pres">
      <dgm:prSet presAssocID="{83BA543E-91E7-49A9-9C8A-09827E124FD6}" presName="vert1" presStyleCnt="0"/>
      <dgm:spPr/>
    </dgm:pt>
    <dgm:pt modelId="{E64DC3E2-A977-49E5-AA64-4DA2AB1E261C}" type="pres">
      <dgm:prSet presAssocID="{8CED4F82-8DD1-4674-A737-477A915A9B40}" presName="vertSpace2a" presStyleCnt="0"/>
      <dgm:spPr/>
    </dgm:pt>
    <dgm:pt modelId="{F19CB554-0356-4C29-B5EF-AC38AA2B0430}" type="pres">
      <dgm:prSet presAssocID="{8CED4F82-8DD1-4674-A737-477A915A9B40}" presName="horz2" presStyleCnt="0"/>
      <dgm:spPr/>
    </dgm:pt>
    <dgm:pt modelId="{BC1D351C-8398-466A-BF5E-9B869CB5736B}" type="pres">
      <dgm:prSet presAssocID="{8CED4F82-8DD1-4674-A737-477A915A9B40}" presName="horzSpace2" presStyleCnt="0"/>
      <dgm:spPr/>
    </dgm:pt>
    <dgm:pt modelId="{36357140-9483-436E-9EAD-DCB45C208607}" type="pres">
      <dgm:prSet presAssocID="{8CED4F82-8DD1-4674-A737-477A915A9B40}" presName="tx2" presStyleLbl="revTx" presStyleIdx="8" presStyleCnt="10"/>
      <dgm:spPr/>
    </dgm:pt>
    <dgm:pt modelId="{C4B1F388-A024-4ECB-BDF8-2D8F64D53651}" type="pres">
      <dgm:prSet presAssocID="{8CED4F82-8DD1-4674-A737-477A915A9B40}" presName="vert2" presStyleCnt="0"/>
      <dgm:spPr/>
    </dgm:pt>
    <dgm:pt modelId="{1C902BA0-B850-443A-9006-FDF200129F2C}" type="pres">
      <dgm:prSet presAssocID="{8CED4F82-8DD1-4674-A737-477A915A9B40}" presName="thinLine2b" presStyleLbl="callout" presStyleIdx="5" presStyleCnt="7"/>
      <dgm:spPr/>
    </dgm:pt>
    <dgm:pt modelId="{929228A0-1F6E-462A-870A-18140C7073DB}" type="pres">
      <dgm:prSet presAssocID="{8CED4F82-8DD1-4674-A737-477A915A9B40}" presName="vertSpace2b" presStyleCnt="0"/>
      <dgm:spPr/>
    </dgm:pt>
    <dgm:pt modelId="{3E966C87-08BB-4865-AC9F-65B54D53836A}" type="pres">
      <dgm:prSet presAssocID="{06CB4973-9324-4682-989D-8E3DE1B5AFF3}" presName="horz2" presStyleCnt="0"/>
      <dgm:spPr/>
    </dgm:pt>
    <dgm:pt modelId="{824C910D-3F8B-40C5-9BB0-E639CB299AE9}" type="pres">
      <dgm:prSet presAssocID="{06CB4973-9324-4682-989D-8E3DE1B5AFF3}" presName="horzSpace2" presStyleCnt="0"/>
      <dgm:spPr/>
    </dgm:pt>
    <dgm:pt modelId="{477ED9AA-0048-4749-B27B-EC2C13775167}" type="pres">
      <dgm:prSet presAssocID="{06CB4973-9324-4682-989D-8E3DE1B5AFF3}" presName="tx2" presStyleLbl="revTx" presStyleIdx="9" presStyleCnt="10"/>
      <dgm:spPr/>
    </dgm:pt>
    <dgm:pt modelId="{F46FC23E-BDB0-4DC3-9C8B-5B934E1DE9A1}" type="pres">
      <dgm:prSet presAssocID="{06CB4973-9324-4682-989D-8E3DE1B5AFF3}" presName="vert2" presStyleCnt="0"/>
      <dgm:spPr/>
    </dgm:pt>
    <dgm:pt modelId="{9B436BF7-99BD-443B-930A-2AF96B726E7E}" type="pres">
      <dgm:prSet presAssocID="{06CB4973-9324-4682-989D-8E3DE1B5AFF3}" presName="thinLine2b" presStyleLbl="callout" presStyleIdx="6" presStyleCnt="7"/>
      <dgm:spPr/>
    </dgm:pt>
    <dgm:pt modelId="{4E4E4ECE-4E09-49E9-AE7D-72C709A7246D}" type="pres">
      <dgm:prSet presAssocID="{06CB4973-9324-4682-989D-8E3DE1B5AFF3}" presName="vertSpace2b" presStyleCnt="0"/>
      <dgm:spPr/>
    </dgm:pt>
  </dgm:ptLst>
  <dgm:cxnLst>
    <dgm:cxn modelId="{EBB85F00-C6B5-4A4E-A7FE-23822728F7C9}" srcId="{CC170A7F-1D6E-44E9-9699-48142D2BB1E7}" destId="{4BF29F67-70F8-4B44-ACD7-C0F13CEE3DA4}" srcOrd="1" destOrd="0" parTransId="{6ABDA8BD-C84E-4D78-A6D3-ABD5890ABA6C}" sibTransId="{DA567B65-6DB9-4DC5-868A-9BE8EA973E43}"/>
    <dgm:cxn modelId="{046BB202-50BB-4261-A964-D782B8908A63}" srcId="{E9FAF4EA-33DB-413F-A4A5-C51DFC72954D}" destId="{83BA543E-91E7-49A9-9C8A-09827E124FD6}" srcOrd="2" destOrd="0" parTransId="{96D91DBF-A874-461C-84F4-76655C0503A3}" sibTransId="{A13A13C5-B246-40B5-A774-F7759814844D}"/>
    <dgm:cxn modelId="{962F911D-5B7D-463B-9897-DBAAB900627E}" srcId="{E9FAF4EA-33DB-413F-A4A5-C51DFC72954D}" destId="{CC170A7F-1D6E-44E9-9699-48142D2BB1E7}" srcOrd="1" destOrd="0" parTransId="{B622A83F-DBFD-43A6-A4A6-544194FAC68C}" sibTransId="{4F19FECE-A587-487B-819E-004753090335}"/>
    <dgm:cxn modelId="{F2B09426-6FDB-446D-9BF4-C170EAD6F1CA}" srcId="{41857474-C7C0-4C33-BE5D-A83A7F174A9B}" destId="{59FE1E22-5E58-44A5-A2C7-D04669D5C90A}" srcOrd="0" destOrd="0" parTransId="{C4CF57C6-39C4-44F4-868F-6FBB2EB18EA0}" sibTransId="{66DF29DC-14C1-448D-AF74-60B7A9B597A9}"/>
    <dgm:cxn modelId="{1B638E28-7448-47B9-A87F-748260A61621}" type="presOf" srcId="{8CED4F82-8DD1-4674-A737-477A915A9B40}" destId="{36357140-9483-436E-9EAD-DCB45C208607}" srcOrd="0" destOrd="0" presId="urn:microsoft.com/office/officeart/2008/layout/LinedList"/>
    <dgm:cxn modelId="{B5FA9A28-8831-42C1-A971-BE29DB10C94B}" type="presOf" srcId="{4BF29F67-70F8-4B44-ACD7-C0F13CEE3DA4}" destId="{8ABF9EE7-9809-4636-A3EE-FC457E68D023}" srcOrd="0" destOrd="0" presId="urn:microsoft.com/office/officeart/2008/layout/LinedList"/>
    <dgm:cxn modelId="{A988C72B-BEDD-4146-B13B-DB0F9DCA1150}" type="presOf" srcId="{06CB4973-9324-4682-989D-8E3DE1B5AFF3}" destId="{477ED9AA-0048-4749-B27B-EC2C13775167}" srcOrd="0" destOrd="0" presId="urn:microsoft.com/office/officeart/2008/layout/LinedList"/>
    <dgm:cxn modelId="{DF665F40-F727-4AC9-BBFF-0F857913A4AF}" type="presOf" srcId="{83BA543E-91E7-49A9-9C8A-09827E124FD6}" destId="{4DB776C2-C51C-409E-92D9-CB8B0E1726B9}" srcOrd="0" destOrd="0" presId="urn:microsoft.com/office/officeart/2008/layout/LinedList"/>
    <dgm:cxn modelId="{02E18D4F-2BA6-4F9D-AD64-24825145958B}" srcId="{CC170A7F-1D6E-44E9-9699-48142D2BB1E7}" destId="{C0AE1DF5-24FF-4E32-A7E7-75898A7CAB16}" srcOrd="2" destOrd="0" parTransId="{64C4A386-B5C7-42AC-9F0A-759126F40329}" sibTransId="{7C98A405-29D8-4675-B97D-0158F88BD72F}"/>
    <dgm:cxn modelId="{9456A852-BEE2-4B68-8CDF-D57205330A27}" type="presOf" srcId="{6D08EF85-E36E-4F9D-9167-B49C34394A9F}" destId="{0088CB3C-CCF0-41BE-8A29-23DCFEE4404E}" srcOrd="0" destOrd="0" presId="urn:microsoft.com/office/officeart/2008/layout/LinedList"/>
    <dgm:cxn modelId="{ABF6D485-6B03-44AB-B0B8-92FC65D5896C}" srcId="{83BA543E-91E7-49A9-9C8A-09827E124FD6}" destId="{8CED4F82-8DD1-4674-A737-477A915A9B40}" srcOrd="0" destOrd="0" parTransId="{0358692A-A961-4B18-9AB3-02223FF207B0}" sibTransId="{C043B212-092E-4B8E-970A-C191034E7F7D}"/>
    <dgm:cxn modelId="{211E8F93-6C5F-44CE-8E61-F9E9A02C0930}" type="presOf" srcId="{39E4B747-D855-4B67-B90E-1A2C2A039CAF}" destId="{F61F82FA-78E2-4268-A3BB-46716AB02CFA}" srcOrd="0" destOrd="0" presId="urn:microsoft.com/office/officeart/2008/layout/LinedList"/>
    <dgm:cxn modelId="{6437F2A3-18D4-47DE-A2D1-40F49384A42D}" srcId="{E9FAF4EA-33DB-413F-A4A5-C51DFC72954D}" destId="{41857474-C7C0-4C33-BE5D-A83A7F174A9B}" srcOrd="0" destOrd="0" parTransId="{11C55226-9342-4BBD-9E68-EE7B41A49150}" sibTransId="{521F1F0F-10F7-48B9-AABC-B86B7173C6D4}"/>
    <dgm:cxn modelId="{4957DBA4-BE57-4A41-86DB-81A3722AF15A}" srcId="{CC170A7F-1D6E-44E9-9699-48142D2BB1E7}" destId="{39E4B747-D855-4B67-B90E-1A2C2A039CAF}" srcOrd="0" destOrd="0" parTransId="{5CEA158F-C9C6-4909-BF32-06EE133BF600}" sibTransId="{6268438F-57DB-421A-AB8B-63CF32834E53}"/>
    <dgm:cxn modelId="{609107AA-857E-4FF7-A173-DAFF87D38D61}" srcId="{41857474-C7C0-4C33-BE5D-A83A7F174A9B}" destId="{6D08EF85-E36E-4F9D-9167-B49C34394A9F}" srcOrd="1" destOrd="0" parTransId="{742A2DA0-2FA0-4C68-AF46-E5B79E2C9380}" sibTransId="{5B9DA4C2-89CB-4B7C-8619-B6193D4BA2F5}"/>
    <dgm:cxn modelId="{B51E29AA-71DE-4413-914D-E155A4326BA7}" type="presOf" srcId="{C0AE1DF5-24FF-4E32-A7E7-75898A7CAB16}" destId="{48DE78A6-E072-489C-A43E-4987D06E9B71}" srcOrd="0" destOrd="0" presId="urn:microsoft.com/office/officeart/2008/layout/LinedList"/>
    <dgm:cxn modelId="{BB8AC9B8-64BB-434A-9189-3BBA1442A2AA}" type="presOf" srcId="{41857474-C7C0-4C33-BE5D-A83A7F174A9B}" destId="{BFE3EF00-F25B-4DE6-ADD0-9CDD3AB6310C}" srcOrd="0" destOrd="0" presId="urn:microsoft.com/office/officeart/2008/layout/LinedList"/>
    <dgm:cxn modelId="{172728BC-1D31-43A4-8526-B7C10F5D4241}" type="presOf" srcId="{59FE1E22-5E58-44A5-A2C7-D04669D5C90A}" destId="{8C3FB31C-DC82-4803-A821-5E25C34FFA3B}" srcOrd="0" destOrd="0" presId="urn:microsoft.com/office/officeart/2008/layout/LinedList"/>
    <dgm:cxn modelId="{31A51ACF-18D7-4346-996C-A628CBFCE2B4}" srcId="{83BA543E-91E7-49A9-9C8A-09827E124FD6}" destId="{06CB4973-9324-4682-989D-8E3DE1B5AFF3}" srcOrd="1" destOrd="0" parTransId="{45AD99AF-E1D2-4D99-90EE-CFC88E6BB083}" sibTransId="{B22C0F21-ACEA-46CC-B0B2-30E3055879FC}"/>
    <dgm:cxn modelId="{C8683AD4-1664-44A9-B5EB-E693C8162A62}" type="presOf" srcId="{CC170A7F-1D6E-44E9-9699-48142D2BB1E7}" destId="{5B2CA7B1-8AB1-4694-AB5C-B1398CED33F2}" srcOrd="0" destOrd="0" presId="urn:microsoft.com/office/officeart/2008/layout/LinedList"/>
    <dgm:cxn modelId="{7332F8F5-4E61-4472-9C8C-C9D3A8BC7C35}" type="presOf" srcId="{E9FAF4EA-33DB-413F-A4A5-C51DFC72954D}" destId="{8A06BCEE-16D2-4C7A-83D6-B16EDDFA21A8}" srcOrd="0" destOrd="0" presId="urn:microsoft.com/office/officeart/2008/layout/LinedList"/>
    <dgm:cxn modelId="{B3C548A0-8C76-41C2-BB18-EBDC45E2B2A7}" type="presParOf" srcId="{8A06BCEE-16D2-4C7A-83D6-B16EDDFA21A8}" destId="{93C910DC-D86F-4D4B-AF62-E850CC9F8950}" srcOrd="0" destOrd="0" presId="urn:microsoft.com/office/officeart/2008/layout/LinedList"/>
    <dgm:cxn modelId="{9FF51334-D82F-46D0-8151-326B9F7D9BF1}" type="presParOf" srcId="{8A06BCEE-16D2-4C7A-83D6-B16EDDFA21A8}" destId="{C0F491D1-F379-43A0-BA41-A95CD945387C}" srcOrd="1" destOrd="0" presId="urn:microsoft.com/office/officeart/2008/layout/LinedList"/>
    <dgm:cxn modelId="{56FCD5BE-5C74-4C70-8E17-81548AB1A0A8}" type="presParOf" srcId="{C0F491D1-F379-43A0-BA41-A95CD945387C}" destId="{BFE3EF00-F25B-4DE6-ADD0-9CDD3AB6310C}" srcOrd="0" destOrd="0" presId="urn:microsoft.com/office/officeart/2008/layout/LinedList"/>
    <dgm:cxn modelId="{9BE0AC5D-3F25-41BA-B914-AFCE7DF55B7E}" type="presParOf" srcId="{C0F491D1-F379-43A0-BA41-A95CD945387C}" destId="{6471C48A-5770-4E94-BE3C-4E031F6C69AA}" srcOrd="1" destOrd="0" presId="urn:microsoft.com/office/officeart/2008/layout/LinedList"/>
    <dgm:cxn modelId="{DB4CE7A2-6A10-49D3-AC06-F667CAD36641}" type="presParOf" srcId="{6471C48A-5770-4E94-BE3C-4E031F6C69AA}" destId="{A37F6912-E66F-4735-8CA5-7E5056C3B23A}" srcOrd="0" destOrd="0" presId="urn:microsoft.com/office/officeart/2008/layout/LinedList"/>
    <dgm:cxn modelId="{8855C9B3-B6DF-4146-842D-C0FC4765D572}" type="presParOf" srcId="{6471C48A-5770-4E94-BE3C-4E031F6C69AA}" destId="{6C7A4497-82FA-4865-B173-F27ACA8AB0BB}" srcOrd="1" destOrd="0" presId="urn:microsoft.com/office/officeart/2008/layout/LinedList"/>
    <dgm:cxn modelId="{B00A7572-128B-47D6-A0BC-A99A71D18705}" type="presParOf" srcId="{6C7A4497-82FA-4865-B173-F27ACA8AB0BB}" destId="{C24A789C-5E41-4842-A9B4-697500A837EA}" srcOrd="0" destOrd="0" presId="urn:microsoft.com/office/officeart/2008/layout/LinedList"/>
    <dgm:cxn modelId="{27673C92-C4B8-477C-8228-6544BE2B44AF}" type="presParOf" srcId="{6C7A4497-82FA-4865-B173-F27ACA8AB0BB}" destId="{8C3FB31C-DC82-4803-A821-5E25C34FFA3B}" srcOrd="1" destOrd="0" presId="urn:microsoft.com/office/officeart/2008/layout/LinedList"/>
    <dgm:cxn modelId="{6DADD2A8-BF14-43D9-BBED-F4BDE2B52829}" type="presParOf" srcId="{6C7A4497-82FA-4865-B173-F27ACA8AB0BB}" destId="{72C189C5-8B04-45D1-99EA-E2E064704323}" srcOrd="2" destOrd="0" presId="urn:microsoft.com/office/officeart/2008/layout/LinedList"/>
    <dgm:cxn modelId="{30DB30F4-1BCA-4103-BDB1-2E59768B0170}" type="presParOf" srcId="{6471C48A-5770-4E94-BE3C-4E031F6C69AA}" destId="{4520F671-904E-48D3-B864-47280B6083DA}" srcOrd="2" destOrd="0" presId="urn:microsoft.com/office/officeart/2008/layout/LinedList"/>
    <dgm:cxn modelId="{7DA64036-97D9-4DD1-891B-ECDD8ADA5462}" type="presParOf" srcId="{6471C48A-5770-4E94-BE3C-4E031F6C69AA}" destId="{8B414C87-E46E-4CF4-A739-33496D2CD4C9}" srcOrd="3" destOrd="0" presId="urn:microsoft.com/office/officeart/2008/layout/LinedList"/>
    <dgm:cxn modelId="{B87678E9-82D9-407C-A124-9B2D95372DC9}" type="presParOf" srcId="{6471C48A-5770-4E94-BE3C-4E031F6C69AA}" destId="{8AFFEE3F-52C3-4FFF-85AC-A8401BE07146}" srcOrd="4" destOrd="0" presId="urn:microsoft.com/office/officeart/2008/layout/LinedList"/>
    <dgm:cxn modelId="{E4C2E23E-257D-4CF5-AB38-233ACED432C4}" type="presParOf" srcId="{8AFFEE3F-52C3-4FFF-85AC-A8401BE07146}" destId="{5C5734AD-7C4B-47A5-8F74-A3AAE7A7A831}" srcOrd="0" destOrd="0" presId="urn:microsoft.com/office/officeart/2008/layout/LinedList"/>
    <dgm:cxn modelId="{3A7EAD43-8065-4923-A284-232AFE447A3E}" type="presParOf" srcId="{8AFFEE3F-52C3-4FFF-85AC-A8401BE07146}" destId="{0088CB3C-CCF0-41BE-8A29-23DCFEE4404E}" srcOrd="1" destOrd="0" presId="urn:microsoft.com/office/officeart/2008/layout/LinedList"/>
    <dgm:cxn modelId="{8C565EA0-6955-4F20-BA4B-F6122E54973D}" type="presParOf" srcId="{8AFFEE3F-52C3-4FFF-85AC-A8401BE07146}" destId="{249D05A0-4A2F-4FA2-AB9C-C48794BE093B}" srcOrd="2" destOrd="0" presId="urn:microsoft.com/office/officeart/2008/layout/LinedList"/>
    <dgm:cxn modelId="{601B083B-0916-41C7-9AEB-44DA82E28380}" type="presParOf" srcId="{6471C48A-5770-4E94-BE3C-4E031F6C69AA}" destId="{3E5422A5-46AA-4F1E-B4F0-7425986369C8}" srcOrd="5" destOrd="0" presId="urn:microsoft.com/office/officeart/2008/layout/LinedList"/>
    <dgm:cxn modelId="{D232CF16-0B94-4874-A4AD-8054DE9D59D0}" type="presParOf" srcId="{6471C48A-5770-4E94-BE3C-4E031F6C69AA}" destId="{4E22B31C-819A-4FCC-995A-EB4D3F2C75C9}" srcOrd="6" destOrd="0" presId="urn:microsoft.com/office/officeart/2008/layout/LinedList"/>
    <dgm:cxn modelId="{D6DAB49C-687F-4F96-845D-7E1B58F24815}" type="presParOf" srcId="{8A06BCEE-16D2-4C7A-83D6-B16EDDFA21A8}" destId="{AE6EF500-5C66-487D-A2CE-0CD045401B57}" srcOrd="2" destOrd="0" presId="urn:microsoft.com/office/officeart/2008/layout/LinedList"/>
    <dgm:cxn modelId="{F304320B-9ABA-43A5-9119-7401F2AE4BC9}" type="presParOf" srcId="{8A06BCEE-16D2-4C7A-83D6-B16EDDFA21A8}" destId="{00229FCC-9EF7-468E-9BCD-B1DEB17753BF}" srcOrd="3" destOrd="0" presId="urn:microsoft.com/office/officeart/2008/layout/LinedList"/>
    <dgm:cxn modelId="{A6B8C0F7-3EE4-4337-AF60-D44534AACA9D}" type="presParOf" srcId="{00229FCC-9EF7-468E-9BCD-B1DEB17753BF}" destId="{5B2CA7B1-8AB1-4694-AB5C-B1398CED33F2}" srcOrd="0" destOrd="0" presId="urn:microsoft.com/office/officeart/2008/layout/LinedList"/>
    <dgm:cxn modelId="{771D80B1-F23E-4CCE-B54E-7B1A1C8EB5F0}" type="presParOf" srcId="{00229FCC-9EF7-468E-9BCD-B1DEB17753BF}" destId="{0BE4BC2F-8EBC-4FFB-A801-8A39FBE2C223}" srcOrd="1" destOrd="0" presId="urn:microsoft.com/office/officeart/2008/layout/LinedList"/>
    <dgm:cxn modelId="{073E824B-6D1E-4CA6-B6C8-300B4AB22C4E}" type="presParOf" srcId="{0BE4BC2F-8EBC-4FFB-A801-8A39FBE2C223}" destId="{01FA8011-83D2-4AFA-86CE-98AD20C8BBE5}" srcOrd="0" destOrd="0" presId="urn:microsoft.com/office/officeart/2008/layout/LinedList"/>
    <dgm:cxn modelId="{C92022B1-3800-4131-927F-B77FC2BFD927}" type="presParOf" srcId="{0BE4BC2F-8EBC-4FFB-A801-8A39FBE2C223}" destId="{B0F0F0E3-C83B-4537-A46E-F1E48CE760D1}" srcOrd="1" destOrd="0" presId="urn:microsoft.com/office/officeart/2008/layout/LinedList"/>
    <dgm:cxn modelId="{A982306D-DCBF-4F08-89E0-0CAF9EAFCA6B}" type="presParOf" srcId="{B0F0F0E3-C83B-4537-A46E-F1E48CE760D1}" destId="{6E7BA0A7-A60E-4AA2-A244-FBE4D6FA814E}" srcOrd="0" destOrd="0" presId="urn:microsoft.com/office/officeart/2008/layout/LinedList"/>
    <dgm:cxn modelId="{6FBDDB5A-E690-4B08-99A5-8BF5D4367749}" type="presParOf" srcId="{B0F0F0E3-C83B-4537-A46E-F1E48CE760D1}" destId="{F61F82FA-78E2-4268-A3BB-46716AB02CFA}" srcOrd="1" destOrd="0" presId="urn:microsoft.com/office/officeart/2008/layout/LinedList"/>
    <dgm:cxn modelId="{E4CD3166-5679-4A5B-8939-F00433408973}" type="presParOf" srcId="{B0F0F0E3-C83B-4537-A46E-F1E48CE760D1}" destId="{C1059511-C7F9-4AE0-AA6B-016C5CC68D27}" srcOrd="2" destOrd="0" presId="urn:microsoft.com/office/officeart/2008/layout/LinedList"/>
    <dgm:cxn modelId="{8B5E2615-65E7-4EA6-99AF-0B86C7A5F228}" type="presParOf" srcId="{0BE4BC2F-8EBC-4FFB-A801-8A39FBE2C223}" destId="{66E8E65C-8802-4B7A-8AD2-CA3EAAF6266D}" srcOrd="2" destOrd="0" presId="urn:microsoft.com/office/officeart/2008/layout/LinedList"/>
    <dgm:cxn modelId="{0666FCDC-6EFF-4BB9-BA72-0698EA35EB86}" type="presParOf" srcId="{0BE4BC2F-8EBC-4FFB-A801-8A39FBE2C223}" destId="{857EDD30-F028-4195-883A-437E3D382129}" srcOrd="3" destOrd="0" presId="urn:microsoft.com/office/officeart/2008/layout/LinedList"/>
    <dgm:cxn modelId="{2954DEA8-9EE9-45D6-983B-99AE20D6972D}" type="presParOf" srcId="{0BE4BC2F-8EBC-4FFB-A801-8A39FBE2C223}" destId="{85EC374B-0B96-4133-8FA2-029677AF2CBF}" srcOrd="4" destOrd="0" presId="urn:microsoft.com/office/officeart/2008/layout/LinedList"/>
    <dgm:cxn modelId="{F9F2D0B8-4745-40D6-BA1D-33BF104129BA}" type="presParOf" srcId="{85EC374B-0B96-4133-8FA2-029677AF2CBF}" destId="{A43688E8-6426-4C52-8C9E-B38AEFC30FD1}" srcOrd="0" destOrd="0" presId="urn:microsoft.com/office/officeart/2008/layout/LinedList"/>
    <dgm:cxn modelId="{846C1E3A-84C0-4A53-A24D-96295798F645}" type="presParOf" srcId="{85EC374B-0B96-4133-8FA2-029677AF2CBF}" destId="{8ABF9EE7-9809-4636-A3EE-FC457E68D023}" srcOrd="1" destOrd="0" presId="urn:microsoft.com/office/officeart/2008/layout/LinedList"/>
    <dgm:cxn modelId="{3B6A1F18-D260-40ED-98B7-5876C9543126}" type="presParOf" srcId="{85EC374B-0B96-4133-8FA2-029677AF2CBF}" destId="{7A2299E6-CCFF-45DE-B217-9F5BBD1992DB}" srcOrd="2" destOrd="0" presId="urn:microsoft.com/office/officeart/2008/layout/LinedList"/>
    <dgm:cxn modelId="{9F1D45C4-E2FD-43B9-9A98-A22A76350623}" type="presParOf" srcId="{0BE4BC2F-8EBC-4FFB-A801-8A39FBE2C223}" destId="{BC6E0087-63F1-4C70-807A-2ADC4409D818}" srcOrd="5" destOrd="0" presId="urn:microsoft.com/office/officeart/2008/layout/LinedList"/>
    <dgm:cxn modelId="{688527BA-C845-410D-AB64-79FFBBC0B7CD}" type="presParOf" srcId="{0BE4BC2F-8EBC-4FFB-A801-8A39FBE2C223}" destId="{DB4C622B-7971-45EB-B278-5FA7C6CC3C4C}" srcOrd="6" destOrd="0" presId="urn:microsoft.com/office/officeart/2008/layout/LinedList"/>
    <dgm:cxn modelId="{DC4B16F1-6BCE-47BA-A3CF-B0774D3008AE}" type="presParOf" srcId="{0BE4BC2F-8EBC-4FFB-A801-8A39FBE2C223}" destId="{79BE177A-D3DE-411F-9EC2-EF736910FB85}" srcOrd="7" destOrd="0" presId="urn:microsoft.com/office/officeart/2008/layout/LinedList"/>
    <dgm:cxn modelId="{D28BA612-471A-4F3B-AE18-DAD6F55CF70C}" type="presParOf" srcId="{79BE177A-D3DE-411F-9EC2-EF736910FB85}" destId="{D7B32D93-2418-475A-AE1A-6519E52C3269}" srcOrd="0" destOrd="0" presId="urn:microsoft.com/office/officeart/2008/layout/LinedList"/>
    <dgm:cxn modelId="{BE4D799F-18A5-4C17-92D7-12FD6425F701}" type="presParOf" srcId="{79BE177A-D3DE-411F-9EC2-EF736910FB85}" destId="{48DE78A6-E072-489C-A43E-4987D06E9B71}" srcOrd="1" destOrd="0" presId="urn:microsoft.com/office/officeart/2008/layout/LinedList"/>
    <dgm:cxn modelId="{128460D3-D394-4AE8-ABD3-0974A941C6F9}" type="presParOf" srcId="{79BE177A-D3DE-411F-9EC2-EF736910FB85}" destId="{AF31CB23-C41E-48BF-801A-6FFCB28F1C62}" srcOrd="2" destOrd="0" presId="urn:microsoft.com/office/officeart/2008/layout/LinedList"/>
    <dgm:cxn modelId="{A021B3D9-F4BA-40A0-B964-2704E51DA62A}" type="presParOf" srcId="{0BE4BC2F-8EBC-4FFB-A801-8A39FBE2C223}" destId="{C4332E78-0B22-4959-A6A1-A1368A5479C7}" srcOrd="8" destOrd="0" presId="urn:microsoft.com/office/officeart/2008/layout/LinedList"/>
    <dgm:cxn modelId="{BC5605E3-1638-4E8D-9B9A-93522B8016F6}" type="presParOf" srcId="{0BE4BC2F-8EBC-4FFB-A801-8A39FBE2C223}" destId="{BCF35E30-46D9-4393-8B90-D749B8633767}" srcOrd="9" destOrd="0" presId="urn:microsoft.com/office/officeart/2008/layout/LinedList"/>
    <dgm:cxn modelId="{8A1484A1-79A9-4896-BA28-D94BB56D41EE}" type="presParOf" srcId="{8A06BCEE-16D2-4C7A-83D6-B16EDDFA21A8}" destId="{EC9DFAFF-F335-453A-A9AB-1D0BBE5FE7FA}" srcOrd="4" destOrd="0" presId="urn:microsoft.com/office/officeart/2008/layout/LinedList"/>
    <dgm:cxn modelId="{F1530299-A362-402D-BE61-00682E8A2BFB}" type="presParOf" srcId="{8A06BCEE-16D2-4C7A-83D6-B16EDDFA21A8}" destId="{437F5C9A-8394-4D25-8D17-65ABBDE55C48}" srcOrd="5" destOrd="0" presId="urn:microsoft.com/office/officeart/2008/layout/LinedList"/>
    <dgm:cxn modelId="{99DE9378-062A-4D7D-9271-45E9062C28A1}" type="presParOf" srcId="{437F5C9A-8394-4D25-8D17-65ABBDE55C48}" destId="{4DB776C2-C51C-409E-92D9-CB8B0E1726B9}" srcOrd="0" destOrd="0" presId="urn:microsoft.com/office/officeart/2008/layout/LinedList"/>
    <dgm:cxn modelId="{796A4420-9378-4788-92EB-C51F3E42B97D}" type="presParOf" srcId="{437F5C9A-8394-4D25-8D17-65ABBDE55C48}" destId="{6F0E4C54-189B-4080-A8BC-FDAFBC5B0DA3}" srcOrd="1" destOrd="0" presId="urn:microsoft.com/office/officeart/2008/layout/LinedList"/>
    <dgm:cxn modelId="{6FC0B396-6A96-46B6-B912-6DEBF4A58743}" type="presParOf" srcId="{6F0E4C54-189B-4080-A8BC-FDAFBC5B0DA3}" destId="{E64DC3E2-A977-49E5-AA64-4DA2AB1E261C}" srcOrd="0" destOrd="0" presId="urn:microsoft.com/office/officeart/2008/layout/LinedList"/>
    <dgm:cxn modelId="{18E898BD-E031-40D7-9BD2-0DE1EF5AFC5C}" type="presParOf" srcId="{6F0E4C54-189B-4080-A8BC-FDAFBC5B0DA3}" destId="{F19CB554-0356-4C29-B5EF-AC38AA2B0430}" srcOrd="1" destOrd="0" presId="urn:microsoft.com/office/officeart/2008/layout/LinedList"/>
    <dgm:cxn modelId="{AE4D19A6-FABF-41A2-A968-02585A5414A0}" type="presParOf" srcId="{F19CB554-0356-4C29-B5EF-AC38AA2B0430}" destId="{BC1D351C-8398-466A-BF5E-9B869CB5736B}" srcOrd="0" destOrd="0" presId="urn:microsoft.com/office/officeart/2008/layout/LinedList"/>
    <dgm:cxn modelId="{11CEB91B-FB9A-4A6E-8871-8513CB3FC759}" type="presParOf" srcId="{F19CB554-0356-4C29-B5EF-AC38AA2B0430}" destId="{36357140-9483-436E-9EAD-DCB45C208607}" srcOrd="1" destOrd="0" presId="urn:microsoft.com/office/officeart/2008/layout/LinedList"/>
    <dgm:cxn modelId="{BF7B191F-2423-4F5C-8380-A851E75BB574}" type="presParOf" srcId="{F19CB554-0356-4C29-B5EF-AC38AA2B0430}" destId="{C4B1F388-A024-4ECB-BDF8-2D8F64D53651}" srcOrd="2" destOrd="0" presId="urn:microsoft.com/office/officeart/2008/layout/LinedList"/>
    <dgm:cxn modelId="{A1BDAA2E-1788-4B5B-B394-113E968BB291}" type="presParOf" srcId="{6F0E4C54-189B-4080-A8BC-FDAFBC5B0DA3}" destId="{1C902BA0-B850-443A-9006-FDF200129F2C}" srcOrd="2" destOrd="0" presId="urn:microsoft.com/office/officeart/2008/layout/LinedList"/>
    <dgm:cxn modelId="{DA8DDEA9-0AFC-4EEA-8358-3B5D793B22BF}" type="presParOf" srcId="{6F0E4C54-189B-4080-A8BC-FDAFBC5B0DA3}" destId="{929228A0-1F6E-462A-870A-18140C7073DB}" srcOrd="3" destOrd="0" presId="urn:microsoft.com/office/officeart/2008/layout/LinedList"/>
    <dgm:cxn modelId="{1F67D60C-9930-4B03-B457-B3769804D21C}" type="presParOf" srcId="{6F0E4C54-189B-4080-A8BC-FDAFBC5B0DA3}" destId="{3E966C87-08BB-4865-AC9F-65B54D53836A}" srcOrd="4" destOrd="0" presId="urn:microsoft.com/office/officeart/2008/layout/LinedList"/>
    <dgm:cxn modelId="{63291CE5-0895-40AE-BF6D-00538D118C70}" type="presParOf" srcId="{3E966C87-08BB-4865-AC9F-65B54D53836A}" destId="{824C910D-3F8B-40C5-9BB0-E639CB299AE9}" srcOrd="0" destOrd="0" presId="urn:microsoft.com/office/officeart/2008/layout/LinedList"/>
    <dgm:cxn modelId="{BD16677E-3A83-4278-BAEC-496F21713531}" type="presParOf" srcId="{3E966C87-08BB-4865-AC9F-65B54D53836A}" destId="{477ED9AA-0048-4749-B27B-EC2C13775167}" srcOrd="1" destOrd="0" presId="urn:microsoft.com/office/officeart/2008/layout/LinedList"/>
    <dgm:cxn modelId="{858E5E8C-DFEC-4913-B5A1-58115DB2DD75}" type="presParOf" srcId="{3E966C87-08BB-4865-AC9F-65B54D53836A}" destId="{F46FC23E-BDB0-4DC3-9C8B-5B934E1DE9A1}" srcOrd="2" destOrd="0" presId="urn:microsoft.com/office/officeart/2008/layout/LinedList"/>
    <dgm:cxn modelId="{89306267-BE65-4078-B3BF-39BA4E199005}" type="presParOf" srcId="{6F0E4C54-189B-4080-A8BC-FDAFBC5B0DA3}" destId="{9B436BF7-99BD-443B-930A-2AF96B726E7E}" srcOrd="5" destOrd="0" presId="urn:microsoft.com/office/officeart/2008/layout/LinedList"/>
    <dgm:cxn modelId="{0F4469F7-AE30-4029-A647-8333511B4FA4}" type="presParOf" srcId="{6F0E4C54-189B-4080-A8BC-FDAFBC5B0DA3}" destId="{4E4E4ECE-4E09-49E9-AE7D-72C709A7246D}" srcOrd="6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C910DC-D86F-4D4B-AF62-E850CC9F8950}">
      <dsp:nvSpPr>
        <dsp:cNvPr id="0" name=""/>
        <dsp:cNvSpPr/>
      </dsp:nvSpPr>
      <dsp:spPr>
        <a:xfrm>
          <a:off x="0" y="1559"/>
          <a:ext cx="613612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E3EF00-F25B-4DE6-ADD0-9CDD3AB6310C}">
      <dsp:nvSpPr>
        <dsp:cNvPr id="0" name=""/>
        <dsp:cNvSpPr/>
      </dsp:nvSpPr>
      <dsp:spPr>
        <a:xfrm>
          <a:off x="0" y="1559"/>
          <a:ext cx="1227224" cy="10632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tx2"/>
              </a:solidFill>
              <a:latin typeface="Proxima Nova Semibold"/>
              <a:ea typeface="+mn-ea"/>
              <a:cs typeface="+mn-cs"/>
            </a:rPr>
            <a:t>Purpose</a:t>
          </a:r>
          <a:endParaRPr lang="en-US" sz="2000" b="0" kern="1200" dirty="0">
            <a:solidFill>
              <a:schemeClr val="tx2"/>
            </a:solidFill>
            <a:latin typeface="Proxima Nova Semibold"/>
            <a:ea typeface="+mn-ea"/>
            <a:cs typeface="+mn-cs"/>
          </a:endParaRPr>
        </a:p>
      </dsp:txBody>
      <dsp:txXfrm>
        <a:off x="0" y="1559"/>
        <a:ext cx="1227224" cy="1063284"/>
      </dsp:txXfrm>
    </dsp:sp>
    <dsp:sp modelId="{8C3FB31C-DC82-4803-A821-5E25C34FFA3B}">
      <dsp:nvSpPr>
        <dsp:cNvPr id="0" name=""/>
        <dsp:cNvSpPr/>
      </dsp:nvSpPr>
      <dsp:spPr>
        <a:xfrm>
          <a:off x="1319266" y="26272"/>
          <a:ext cx="4816854" cy="494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0" kern="1200" dirty="0">
              <a:solidFill>
                <a:srgbClr val="002854"/>
              </a:solidFill>
            </a:rPr>
            <a:t>Support the </a:t>
          </a:r>
          <a:r>
            <a:rPr lang="en-US" sz="1200" kern="1200" dirty="0">
              <a:solidFill>
                <a:srgbClr val="002854"/>
              </a:solidFill>
            </a:rPr>
            <a:t>Public Utilities Regulatory Authority’s framework for an </a:t>
          </a:r>
          <a:r>
            <a:rPr lang="en-US" sz="1200" b="0" i="0" kern="1200" dirty="0">
              <a:solidFill>
                <a:srgbClr val="002854"/>
              </a:solidFill>
            </a:rPr>
            <a:t>Equitable Modern Grid</a:t>
          </a:r>
          <a:endParaRPr lang="en-US" sz="1200" kern="1200" dirty="0">
            <a:solidFill>
              <a:srgbClr val="002854"/>
            </a:solidFill>
          </a:endParaRPr>
        </a:p>
      </dsp:txBody>
      <dsp:txXfrm>
        <a:off x="1319266" y="26272"/>
        <a:ext cx="4816854" cy="494261"/>
      </dsp:txXfrm>
    </dsp:sp>
    <dsp:sp modelId="{4520F671-904E-48D3-B864-47280B6083DA}">
      <dsp:nvSpPr>
        <dsp:cNvPr id="0" name=""/>
        <dsp:cNvSpPr/>
      </dsp:nvSpPr>
      <dsp:spPr>
        <a:xfrm>
          <a:off x="1227224" y="520533"/>
          <a:ext cx="490889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88CB3C-CCF0-41BE-8A29-23DCFEE4404E}">
      <dsp:nvSpPr>
        <dsp:cNvPr id="0" name=""/>
        <dsp:cNvSpPr/>
      </dsp:nvSpPr>
      <dsp:spPr>
        <a:xfrm>
          <a:off x="1319266" y="545246"/>
          <a:ext cx="4816854" cy="494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2854"/>
              </a:solidFill>
            </a:rPr>
            <a:t>Deploy high-value project solutions that might not otherwise be possible or expedient within the current regulatory environment</a:t>
          </a:r>
        </a:p>
      </dsp:txBody>
      <dsp:txXfrm>
        <a:off x="1319266" y="545246"/>
        <a:ext cx="4816854" cy="494261"/>
      </dsp:txXfrm>
    </dsp:sp>
    <dsp:sp modelId="{3E5422A5-46AA-4F1E-B4F0-7425986369C8}">
      <dsp:nvSpPr>
        <dsp:cNvPr id="0" name=""/>
        <dsp:cNvSpPr/>
      </dsp:nvSpPr>
      <dsp:spPr>
        <a:xfrm>
          <a:off x="1227224" y="1039507"/>
          <a:ext cx="490889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6EF500-5C66-487D-A2CE-0CD045401B57}">
      <dsp:nvSpPr>
        <dsp:cNvPr id="0" name=""/>
        <dsp:cNvSpPr/>
      </dsp:nvSpPr>
      <dsp:spPr>
        <a:xfrm>
          <a:off x="0" y="1064843"/>
          <a:ext cx="613612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2CA7B1-8AB1-4694-AB5C-B1398CED33F2}">
      <dsp:nvSpPr>
        <dsp:cNvPr id="0" name=""/>
        <dsp:cNvSpPr/>
      </dsp:nvSpPr>
      <dsp:spPr>
        <a:xfrm>
          <a:off x="0" y="1064843"/>
          <a:ext cx="1346863" cy="10632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tx2"/>
              </a:solidFill>
              <a:latin typeface="Proxima Nova Semibold"/>
              <a:ea typeface="+mn-ea"/>
              <a:cs typeface="+mn-cs"/>
            </a:rPr>
            <a:t>Participation Pathways</a:t>
          </a:r>
        </a:p>
      </dsp:txBody>
      <dsp:txXfrm>
        <a:off x="0" y="1064843"/>
        <a:ext cx="1346863" cy="1063284"/>
      </dsp:txXfrm>
    </dsp:sp>
    <dsp:sp modelId="{F61F82FA-78E2-4268-A3BB-46716AB02CFA}">
      <dsp:nvSpPr>
        <dsp:cNvPr id="0" name=""/>
        <dsp:cNvSpPr/>
      </dsp:nvSpPr>
      <dsp:spPr>
        <a:xfrm>
          <a:off x="1436568" y="1081457"/>
          <a:ext cx="4694552" cy="3322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2854"/>
              </a:solidFill>
            </a:rPr>
            <a:t>EDC-led</a:t>
          </a:r>
        </a:p>
      </dsp:txBody>
      <dsp:txXfrm>
        <a:off x="1436568" y="1081457"/>
        <a:ext cx="4694552" cy="332276"/>
      </dsp:txXfrm>
    </dsp:sp>
    <dsp:sp modelId="{66E8E65C-8802-4B7A-8AD2-CA3EAAF6266D}">
      <dsp:nvSpPr>
        <dsp:cNvPr id="0" name=""/>
        <dsp:cNvSpPr/>
      </dsp:nvSpPr>
      <dsp:spPr>
        <a:xfrm>
          <a:off x="1346863" y="1413733"/>
          <a:ext cx="478425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BF9EE7-9809-4636-A3EE-FC457E68D023}">
      <dsp:nvSpPr>
        <dsp:cNvPr id="0" name=""/>
        <dsp:cNvSpPr/>
      </dsp:nvSpPr>
      <dsp:spPr>
        <a:xfrm>
          <a:off x="1436568" y="1430347"/>
          <a:ext cx="4694552" cy="3322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2854"/>
              </a:solidFill>
            </a:rPr>
            <a:t>Third-party developer-led</a:t>
          </a:r>
        </a:p>
      </dsp:txBody>
      <dsp:txXfrm>
        <a:off x="1436568" y="1430347"/>
        <a:ext cx="4694552" cy="332276"/>
      </dsp:txXfrm>
    </dsp:sp>
    <dsp:sp modelId="{BC6E0087-63F1-4C70-807A-2ADC4409D818}">
      <dsp:nvSpPr>
        <dsp:cNvPr id="0" name=""/>
        <dsp:cNvSpPr/>
      </dsp:nvSpPr>
      <dsp:spPr>
        <a:xfrm>
          <a:off x="1346863" y="1762623"/>
          <a:ext cx="478425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DE78A6-E072-489C-A43E-4987D06E9B71}">
      <dsp:nvSpPr>
        <dsp:cNvPr id="0" name=""/>
        <dsp:cNvSpPr/>
      </dsp:nvSpPr>
      <dsp:spPr>
        <a:xfrm>
          <a:off x="1436568" y="1779237"/>
          <a:ext cx="4694552" cy="3322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2854"/>
              </a:solidFill>
            </a:rPr>
            <a:t>Partnerships between EDCs and third parties</a:t>
          </a:r>
        </a:p>
      </dsp:txBody>
      <dsp:txXfrm>
        <a:off x="1436568" y="1779237"/>
        <a:ext cx="4694552" cy="332276"/>
      </dsp:txXfrm>
    </dsp:sp>
    <dsp:sp modelId="{C4332E78-0B22-4959-A6A1-A1368A5479C7}">
      <dsp:nvSpPr>
        <dsp:cNvPr id="0" name=""/>
        <dsp:cNvSpPr/>
      </dsp:nvSpPr>
      <dsp:spPr>
        <a:xfrm>
          <a:off x="1346863" y="2111513"/>
          <a:ext cx="478425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9DFAFF-F335-453A-A9AB-1D0BBE5FE7FA}">
      <dsp:nvSpPr>
        <dsp:cNvPr id="0" name=""/>
        <dsp:cNvSpPr/>
      </dsp:nvSpPr>
      <dsp:spPr>
        <a:xfrm>
          <a:off x="0" y="2128127"/>
          <a:ext cx="613612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B776C2-C51C-409E-92D9-CB8B0E1726B9}">
      <dsp:nvSpPr>
        <dsp:cNvPr id="0" name=""/>
        <dsp:cNvSpPr/>
      </dsp:nvSpPr>
      <dsp:spPr>
        <a:xfrm>
          <a:off x="0" y="2128127"/>
          <a:ext cx="1227224" cy="10632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tx2"/>
              </a:solidFill>
              <a:latin typeface="Proxima Nova Semibold"/>
              <a:ea typeface="+mn-ea"/>
              <a:cs typeface="+mn-cs"/>
            </a:rPr>
            <a:t>Program Structure</a:t>
          </a:r>
        </a:p>
      </dsp:txBody>
      <dsp:txXfrm>
        <a:off x="0" y="2128127"/>
        <a:ext cx="1227224" cy="1063284"/>
      </dsp:txXfrm>
    </dsp:sp>
    <dsp:sp modelId="{36357140-9483-436E-9EAD-DCB45C208607}">
      <dsp:nvSpPr>
        <dsp:cNvPr id="0" name=""/>
        <dsp:cNvSpPr/>
      </dsp:nvSpPr>
      <dsp:spPr>
        <a:xfrm>
          <a:off x="1319266" y="2152840"/>
          <a:ext cx="4816854" cy="494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2854"/>
              </a:solidFill>
            </a:rPr>
            <a:t>4 phases over a 2-year cycle</a:t>
          </a:r>
        </a:p>
      </dsp:txBody>
      <dsp:txXfrm>
        <a:off x="1319266" y="2152840"/>
        <a:ext cx="4816854" cy="494261"/>
      </dsp:txXfrm>
    </dsp:sp>
    <dsp:sp modelId="{1C902BA0-B850-443A-9006-FDF200129F2C}">
      <dsp:nvSpPr>
        <dsp:cNvPr id="0" name=""/>
        <dsp:cNvSpPr/>
      </dsp:nvSpPr>
      <dsp:spPr>
        <a:xfrm>
          <a:off x="1227224" y="2647101"/>
          <a:ext cx="490889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7ED9AA-0048-4749-B27B-EC2C13775167}">
      <dsp:nvSpPr>
        <dsp:cNvPr id="0" name=""/>
        <dsp:cNvSpPr/>
      </dsp:nvSpPr>
      <dsp:spPr>
        <a:xfrm>
          <a:off x="1319266" y="2671814"/>
          <a:ext cx="4816854" cy="494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2854"/>
              </a:solidFill>
            </a:rPr>
            <a:t>New cohort of projects each year</a:t>
          </a:r>
        </a:p>
      </dsp:txBody>
      <dsp:txXfrm>
        <a:off x="1319266" y="2671814"/>
        <a:ext cx="4816854" cy="494261"/>
      </dsp:txXfrm>
    </dsp:sp>
    <dsp:sp modelId="{9B436BF7-99BD-443B-930A-2AF96B726E7E}">
      <dsp:nvSpPr>
        <dsp:cNvPr id="0" name=""/>
        <dsp:cNvSpPr/>
      </dsp:nvSpPr>
      <dsp:spPr>
        <a:xfrm>
          <a:off x="1227224" y="3166075"/>
          <a:ext cx="490889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6BA23-7988-6341-8F98-EAD99877CB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039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58bc22bdaf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358bc22bdaf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58bc22bdaf_1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58bc22bdaf_1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59e1a64506_0_118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g359e1a64506_0_1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59e1a64506_0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359e1a64506_0_2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59e1a64506_0_17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359e1a64506_0_170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59e1a64506_0_6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359e1a64506_0_65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359e1a64506_0_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359e1a64506_0_44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3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png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1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86" indent="0" algn="ctr">
              <a:buNone/>
              <a:defRPr sz="1500"/>
            </a:lvl2pPr>
            <a:lvl3pPr marL="685972" indent="0" algn="ctr">
              <a:buNone/>
              <a:defRPr sz="1350"/>
            </a:lvl3pPr>
            <a:lvl4pPr marL="1028957" indent="0" algn="ctr">
              <a:buNone/>
              <a:defRPr sz="1200"/>
            </a:lvl4pPr>
            <a:lvl5pPr marL="1371943" indent="0" algn="ctr">
              <a:buNone/>
              <a:defRPr sz="1200"/>
            </a:lvl5pPr>
            <a:lvl6pPr marL="1714929" indent="0" algn="ctr">
              <a:buNone/>
              <a:defRPr sz="1200"/>
            </a:lvl6pPr>
            <a:lvl7pPr marL="2057915" indent="0" algn="ctr">
              <a:buNone/>
              <a:defRPr sz="1200"/>
            </a:lvl7pPr>
            <a:lvl8pPr marL="2400901" indent="0" algn="ctr">
              <a:buNone/>
              <a:defRPr sz="1200"/>
            </a:lvl8pPr>
            <a:lvl9pPr marL="2743886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68452-953C-4262-81E2-591F27B79876}" type="datetime1">
              <a:rPr lang="en-US" smtClean="0"/>
              <a:pPr>
                <a:defRPr/>
              </a:pPr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B0AC04-36D5-46EC-97DA-3EFB6C3A474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3636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04AC21-42FB-482D-8DAB-FAA404C63FCE}" type="datetime1">
              <a:rPr lang="en-US" smtClean="0"/>
              <a:pPr>
                <a:defRPr/>
              </a:pPr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1CC26F-4323-41DC-A702-115B86A3D28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2269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C3CCCFD-9ED6-4A9B-A1E5-7335E52BD436}" type="datetime1">
              <a:rPr lang="en-US" smtClean="0"/>
              <a:pPr>
                <a:defRPr/>
              </a:pPr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10809B-F3AA-4765-8A0B-DC684BD9205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24194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86477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04231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9095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73392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42791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35189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83643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910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2E04FA-7743-4D5B-9282-18D2105B3DD8}" type="datetime1">
              <a:rPr lang="en-US" smtClean="0"/>
              <a:pPr>
                <a:defRPr/>
              </a:pPr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C20907-A64A-41DA-8333-5FE4DE57632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56617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40359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74846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27952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">
  <p:cSld name="Cover Slide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3"/>
          <p:cNvSpPr/>
          <p:nvPr/>
        </p:nvSpPr>
        <p:spPr>
          <a:xfrm>
            <a:off x="356447" y="4868175"/>
            <a:ext cx="38904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C0C0"/>
              </a:buClr>
              <a:buSzPts val="700"/>
              <a:buFont typeface="Oswald"/>
              <a:buNone/>
            </a:pPr>
            <a:r>
              <a:rPr lang="en" sz="600" i="0" u="none" strike="noStrike" cap="none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CONFIDENTIAL</a:t>
            </a:r>
            <a:endParaRPr sz="600">
              <a:solidFill>
                <a:srgbClr val="000000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53" name="Google Shape;53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6447" y="4122141"/>
            <a:ext cx="826810" cy="67393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" name="Google Shape;54;p13"/>
          <p:cNvCxnSpPr/>
          <p:nvPr/>
        </p:nvCxnSpPr>
        <p:spPr>
          <a:xfrm>
            <a:off x="356438" y="2961619"/>
            <a:ext cx="585000" cy="0"/>
          </a:xfrm>
          <a:prstGeom prst="straightConnector1">
            <a:avLst/>
          </a:prstGeom>
          <a:noFill/>
          <a:ln w="28575" cap="flat" cmpd="sng">
            <a:solidFill>
              <a:srgbClr val="FEB5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356438" y="520594"/>
            <a:ext cx="3711600" cy="214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 Condensed"/>
              <a:buNone/>
              <a:defRPr sz="3600" b="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 Condensed"/>
              <a:buNone/>
              <a:defRPr sz="36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 Condensed"/>
              <a:buNone/>
              <a:defRPr sz="36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 Condensed"/>
              <a:buNone/>
              <a:defRPr sz="36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 Condensed"/>
              <a:buNone/>
              <a:defRPr sz="36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 Condensed"/>
              <a:buNone/>
              <a:defRPr sz="36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 Condensed"/>
              <a:buNone/>
              <a:defRPr sz="36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 Condensed"/>
              <a:buNone/>
              <a:defRPr sz="36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 Condensed"/>
              <a:buNone/>
              <a:defRPr sz="36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56" name="Google Shape;56;p13"/>
          <p:cNvSpPr txBox="1"/>
          <p:nvPr/>
        </p:nvSpPr>
        <p:spPr>
          <a:xfrm>
            <a:off x="1363894" y="4183453"/>
            <a:ext cx="19305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Roboto"/>
                <a:ea typeface="Roboto"/>
                <a:cs typeface="Roboto"/>
                <a:sym typeface="Roboto"/>
              </a:rPr>
              <a:t>Energy Storage </a:t>
            </a:r>
            <a:endParaRPr sz="14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Roboto"/>
                <a:ea typeface="Roboto"/>
                <a:cs typeface="Roboto"/>
                <a:sym typeface="Roboto"/>
              </a:rPr>
              <a:t>For A Better World</a:t>
            </a:r>
            <a:endParaRPr sz="1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7" name="Google Shape;57;p13"/>
          <p:cNvSpPr>
            <a:spLocks noGrp="1"/>
          </p:cNvSpPr>
          <p:nvPr>
            <p:ph type="pic" idx="2"/>
          </p:nvPr>
        </p:nvSpPr>
        <p:spPr>
          <a:xfrm>
            <a:off x="4472091" y="0"/>
            <a:ext cx="46719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58" name="Google Shape;58;p13"/>
          <p:cNvSpPr txBox="1">
            <a:spLocks noGrp="1"/>
          </p:cNvSpPr>
          <p:nvPr>
            <p:ph type="body" idx="1"/>
          </p:nvPr>
        </p:nvSpPr>
        <p:spPr>
          <a:xfrm>
            <a:off x="356447" y="3285422"/>
            <a:ext cx="3711600" cy="6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edium"/>
              <a:buChar char="●"/>
              <a:defRPr sz="14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L="914400" lvl="1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edium"/>
              <a:buChar char="○"/>
              <a:defRPr sz="14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L="1371600" lvl="2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edium"/>
              <a:buChar char="■"/>
              <a:defRPr sz="14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L="1828800" lvl="3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edium"/>
              <a:buChar char="●"/>
              <a:defRPr sz="14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L="2286000" lvl="4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edium"/>
              <a:buChar char="○"/>
              <a:defRPr sz="14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L="2743200" lvl="5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edium"/>
              <a:buChar char="■"/>
              <a:defRPr sz="14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L="3200400" lvl="6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edium"/>
              <a:buChar char="●"/>
              <a:defRPr sz="14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L="3657600" lvl="7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edium"/>
              <a:buChar char="○"/>
              <a:defRPr sz="14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L="4114800" lvl="8" indent="-317500" algn="l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dk2"/>
              </a:buClr>
              <a:buSzPts val="1400"/>
              <a:buFont typeface="Roboto Medium"/>
              <a:buChar char="■"/>
              <a:defRPr sz="14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62059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, Subtitle &amp; Bullet">
  <p:cSld name="Title, Subtitle &amp; Bulle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/>
        </p:nvSpPr>
        <p:spPr>
          <a:xfrm>
            <a:off x="8642016" y="4811025"/>
            <a:ext cx="2109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600" b="1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‹#›</a:t>
            </a:fld>
            <a:endParaRPr sz="600" b="1">
              <a:solidFill>
                <a:srgbClr val="000000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61" name="Google Shape;61;p14"/>
          <p:cNvSpPr/>
          <p:nvPr/>
        </p:nvSpPr>
        <p:spPr>
          <a:xfrm>
            <a:off x="7120566" y="4811025"/>
            <a:ext cx="15216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C0C0"/>
              </a:buClr>
              <a:buSzPts val="700"/>
              <a:buFont typeface="Oswald"/>
              <a:buNone/>
            </a:pPr>
            <a:endParaRPr sz="600">
              <a:solidFill>
                <a:srgbClr val="000000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5475" y="4730165"/>
            <a:ext cx="317269" cy="258605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288713" y="0"/>
            <a:ext cx="8566800" cy="8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None/>
              <a:defRPr sz="2300">
                <a:solidFill>
                  <a:srgbClr val="000000"/>
                </a:solidFill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300"/>
              <a:buFont typeface="Roboto Medium"/>
              <a:buNone/>
              <a:defRPr sz="2300"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300"/>
              <a:buFont typeface="Roboto Medium"/>
              <a:buNone/>
              <a:defRPr sz="2300"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300"/>
              <a:buFont typeface="Roboto Medium"/>
              <a:buNone/>
              <a:defRPr sz="2300"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300"/>
              <a:buFont typeface="Roboto Medium"/>
              <a:buNone/>
              <a:defRPr sz="2300"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300"/>
              <a:buFont typeface="Roboto Medium"/>
              <a:buNone/>
              <a:defRPr sz="2300"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300"/>
              <a:buFont typeface="Roboto Medium"/>
              <a:buNone/>
              <a:defRPr sz="2300"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300"/>
              <a:buFont typeface="Roboto Medium"/>
              <a:buNone/>
              <a:defRPr sz="2300"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300"/>
              <a:buFont typeface="Roboto Medium"/>
              <a:buNone/>
              <a:defRPr sz="2300"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body" idx="1"/>
          </p:nvPr>
        </p:nvSpPr>
        <p:spPr>
          <a:xfrm>
            <a:off x="288713" y="937078"/>
            <a:ext cx="8566800" cy="38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Light"/>
              <a:buChar char="●"/>
              <a:defRPr sz="16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111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 Light"/>
              <a:buChar char="○"/>
              <a:defRPr sz="13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lvl="2" indent="-2984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Light"/>
              <a:buChar char="■"/>
              <a:defRPr sz="11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lvl="3" indent="-2984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Light"/>
              <a:buChar char="●"/>
              <a:defRPr sz="11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lvl="4" indent="-2984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Light"/>
              <a:buChar char="○"/>
              <a:defRPr sz="11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lvl="5" indent="-2984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Light"/>
              <a:buChar char="■"/>
              <a:defRPr sz="11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lvl="6" indent="-2984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Light"/>
              <a:buChar char="●"/>
              <a:defRPr sz="11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lvl="7" indent="-2984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Light"/>
              <a:buChar char="○"/>
              <a:defRPr sz="11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lvl="8" indent="-298450" algn="l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dk2"/>
              </a:buClr>
              <a:buSzPts val="1100"/>
              <a:buFont typeface="Roboto Light"/>
              <a:buChar char="■"/>
              <a:defRPr sz="11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/>
          <p:nvPr/>
        </p:nvSpPr>
        <p:spPr>
          <a:xfrm>
            <a:off x="578916" y="4811025"/>
            <a:ext cx="24300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00000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© 20</a:t>
            </a:r>
            <a:r>
              <a:rPr lang="en" sz="600"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25</a:t>
            </a:r>
            <a:r>
              <a:rPr lang="en" sz="600">
                <a:solidFill>
                  <a:srgbClr val="00000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 Form Energy</a:t>
            </a:r>
            <a:endParaRPr sz="600">
              <a:solidFill>
                <a:srgbClr val="000000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  <p:extLst>
      <p:ext uri="{BB962C8B-B14F-4D97-AF65-F5344CB8AC3E}">
        <p14:creationId xmlns:p14="http://schemas.microsoft.com/office/powerpoint/2010/main" val="33876135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slide">
  <p:cSld name="Agenda slide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255378" y="242279"/>
            <a:ext cx="86265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1pPr>
            <a:lvl2pPr lvl="1">
              <a:spcBef>
                <a:spcPts val="0"/>
              </a:spcBef>
              <a:spcAft>
                <a:spcPts val="0"/>
              </a:spcAft>
              <a:buSzPts val="2300"/>
              <a:buFont typeface="Roboto"/>
              <a:buNone/>
              <a:defRPr sz="2300" b="1"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300"/>
              <a:buFont typeface="Roboto"/>
              <a:buNone/>
              <a:defRPr sz="2300" b="1"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300"/>
              <a:buFont typeface="Roboto"/>
              <a:buNone/>
              <a:defRPr sz="2300" b="1"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300"/>
              <a:buFont typeface="Roboto"/>
              <a:buNone/>
              <a:defRPr sz="2300" b="1"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300"/>
              <a:buFont typeface="Roboto"/>
              <a:buNone/>
              <a:defRPr sz="2300" b="1"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300"/>
              <a:buFont typeface="Roboto"/>
              <a:buNone/>
              <a:defRPr sz="2300" b="1"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300"/>
              <a:buFont typeface="Roboto"/>
              <a:buNone/>
              <a:defRPr sz="2300" b="1"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300"/>
              <a:buFont typeface="Roboto"/>
              <a:buNone/>
              <a:defRPr sz="2300" b="1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1"/>
          </p:nvPr>
        </p:nvSpPr>
        <p:spPr>
          <a:xfrm>
            <a:off x="255375" y="1108594"/>
            <a:ext cx="8626500" cy="34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Condensed"/>
              <a:buChar char=""/>
              <a:defRPr sz="1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914400" lvl="1" indent="-33655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Roboto Condensed"/>
              <a:buChar char="○"/>
              <a:defRPr sz="1700" i="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371600" lvl="2" indent="-32385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 Condensed"/>
              <a:buChar char="■"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828800" lvl="3" indent="-3175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Condensed"/>
              <a:buChar char="●"/>
              <a:defRPr sz="14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2286000" lvl="4" indent="-3048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 Condensed"/>
              <a:buChar char="○"/>
              <a:defRPr sz="12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743200" lvl="5" indent="-29845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Condensed"/>
              <a:buChar char="■"/>
              <a:defRPr sz="1100" i="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200400" lvl="6" indent="-28575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Roboto Condensed"/>
              <a:buChar char="●"/>
              <a:defRPr sz="9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657600" lvl="7" indent="-28575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Roboto Condensed"/>
              <a:buChar char="○"/>
              <a:defRPr sz="9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4114800" lvl="8" indent="-285750" algn="l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Clr>
                <a:schemeClr val="dk2"/>
              </a:buClr>
              <a:buSzPts val="900"/>
              <a:buFont typeface="Roboto Condensed"/>
              <a:buChar char="■"/>
              <a:defRPr sz="9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69" name="Google Shape;69;p15"/>
          <p:cNvSpPr txBox="1"/>
          <p:nvPr/>
        </p:nvSpPr>
        <p:spPr>
          <a:xfrm>
            <a:off x="8642016" y="4811025"/>
            <a:ext cx="2109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600" b="1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‹#›</a:t>
            </a:fld>
            <a:endParaRPr sz="600" b="1">
              <a:solidFill>
                <a:srgbClr val="000000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70" name="Google Shape;70;p15"/>
          <p:cNvSpPr/>
          <p:nvPr/>
        </p:nvSpPr>
        <p:spPr>
          <a:xfrm>
            <a:off x="7120566" y="4811025"/>
            <a:ext cx="15216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C0C0"/>
              </a:buClr>
              <a:buSzPts val="700"/>
              <a:buFont typeface="Oswald"/>
              <a:buNone/>
            </a:pPr>
            <a:endParaRPr sz="600">
              <a:solidFill>
                <a:srgbClr val="000000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5475" y="4730165"/>
            <a:ext cx="317269" cy="258605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 txBox="1"/>
          <p:nvPr/>
        </p:nvSpPr>
        <p:spPr>
          <a:xfrm>
            <a:off x="578916" y="4811025"/>
            <a:ext cx="24300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00000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© 202</a:t>
            </a:r>
            <a:r>
              <a:rPr lang="en" sz="600"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5</a:t>
            </a:r>
            <a:r>
              <a:rPr lang="en" sz="600">
                <a:solidFill>
                  <a:srgbClr val="00000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 Form Energy</a:t>
            </a:r>
            <a:endParaRPr sz="600">
              <a:solidFill>
                <a:srgbClr val="000000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  <p:extLst>
      <p:ext uri="{BB962C8B-B14F-4D97-AF65-F5344CB8AC3E}">
        <p14:creationId xmlns:p14="http://schemas.microsoft.com/office/powerpoint/2010/main" val="21661782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+ subtitle">
  <p:cSld name="Content Slide + subtitle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>
            <a:spLocks noGrp="1"/>
          </p:cNvSpPr>
          <p:nvPr>
            <p:ph type="title"/>
          </p:nvPr>
        </p:nvSpPr>
        <p:spPr>
          <a:xfrm>
            <a:off x="255375" y="242279"/>
            <a:ext cx="8626500" cy="3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1pPr>
            <a:lvl2pPr lvl="1">
              <a:spcBef>
                <a:spcPts val="0"/>
              </a:spcBef>
              <a:spcAft>
                <a:spcPts val="0"/>
              </a:spcAft>
              <a:buSzPts val="2300"/>
              <a:buFont typeface="Roboto"/>
              <a:buNone/>
              <a:defRPr sz="2300" b="1"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300"/>
              <a:buFont typeface="Roboto"/>
              <a:buNone/>
              <a:defRPr sz="2300" b="1"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300"/>
              <a:buFont typeface="Roboto"/>
              <a:buNone/>
              <a:defRPr sz="2300" b="1"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300"/>
              <a:buFont typeface="Roboto"/>
              <a:buNone/>
              <a:defRPr sz="2300" b="1"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300"/>
              <a:buFont typeface="Roboto"/>
              <a:buNone/>
              <a:defRPr sz="2300" b="1"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300"/>
              <a:buFont typeface="Roboto"/>
              <a:buNone/>
              <a:defRPr sz="2300" b="1"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300"/>
              <a:buFont typeface="Roboto"/>
              <a:buNone/>
              <a:defRPr sz="2300" b="1"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300"/>
              <a:buFont typeface="Roboto"/>
              <a:buNone/>
              <a:defRPr sz="2300" b="1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subTitle" idx="1"/>
          </p:nvPr>
        </p:nvSpPr>
        <p:spPr>
          <a:xfrm>
            <a:off x="255375" y="606328"/>
            <a:ext cx="8626500" cy="49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700"/>
              <a:buFont typeface="Roboto"/>
              <a:buNone/>
              <a:defRPr sz="1700"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700"/>
              <a:buFont typeface="Roboto"/>
              <a:buNone/>
              <a:defRPr sz="1700"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700"/>
              <a:buFont typeface="Roboto"/>
              <a:buNone/>
              <a:defRPr sz="1700"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700"/>
              <a:buFont typeface="Roboto"/>
              <a:buNone/>
              <a:defRPr sz="1700"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700"/>
              <a:buFont typeface="Roboto"/>
              <a:buNone/>
              <a:defRPr sz="1700"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700"/>
              <a:buFont typeface="Roboto"/>
              <a:buNone/>
              <a:defRPr sz="1700"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700"/>
              <a:buFont typeface="Roboto"/>
              <a:buNone/>
              <a:defRPr sz="1700"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700"/>
              <a:buFont typeface="Roboto"/>
              <a:buNone/>
              <a:defRPr sz="1700"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700"/>
              <a:buFont typeface="Roboto"/>
              <a:buNone/>
              <a:defRPr sz="17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body" idx="2"/>
          </p:nvPr>
        </p:nvSpPr>
        <p:spPr>
          <a:xfrm>
            <a:off x="255375" y="1219200"/>
            <a:ext cx="8626500" cy="33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i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9845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Mono"/>
              <a:buChar char="■"/>
              <a:defRPr sz="11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defRPr>
            </a:lvl3pPr>
            <a:lvl4pPr marL="1828800" lvl="3" indent="-3175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i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79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Roboto Mono"/>
              <a:buChar char="●"/>
              <a:defRPr sz="8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defRPr>
            </a:lvl7pPr>
            <a:lvl8pPr marL="3657600" lvl="7" indent="-3175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79400" algn="l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Clr>
                <a:schemeClr val="dk2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43842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 1">
  <p:cSld name="Cover Slide 1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7"/>
          <p:cNvSpPr/>
          <p:nvPr/>
        </p:nvSpPr>
        <p:spPr>
          <a:xfrm>
            <a:off x="356447" y="4868175"/>
            <a:ext cx="38904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C0C0"/>
              </a:buClr>
              <a:buSzPts val="700"/>
              <a:buFont typeface="Oswald"/>
              <a:buNone/>
            </a:pPr>
            <a:endParaRPr sz="600">
              <a:solidFill>
                <a:srgbClr val="000000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80" name="Google Shape;80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6447" y="4122141"/>
            <a:ext cx="826810" cy="67393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1" name="Google Shape;81;p17"/>
          <p:cNvCxnSpPr/>
          <p:nvPr/>
        </p:nvCxnSpPr>
        <p:spPr>
          <a:xfrm>
            <a:off x="356438" y="2961619"/>
            <a:ext cx="585000" cy="0"/>
          </a:xfrm>
          <a:prstGeom prst="straightConnector1">
            <a:avLst/>
          </a:prstGeom>
          <a:noFill/>
          <a:ln w="28575" cap="flat" cmpd="sng">
            <a:solidFill>
              <a:srgbClr val="FEB5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2" name="Google Shape;82;p17"/>
          <p:cNvSpPr txBox="1">
            <a:spLocks noGrp="1"/>
          </p:cNvSpPr>
          <p:nvPr>
            <p:ph type="title"/>
          </p:nvPr>
        </p:nvSpPr>
        <p:spPr>
          <a:xfrm>
            <a:off x="356438" y="520594"/>
            <a:ext cx="3711600" cy="214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 Condensed"/>
              <a:buNone/>
              <a:defRPr sz="3600" b="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 Condensed"/>
              <a:buNone/>
              <a:defRPr sz="36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 Condensed"/>
              <a:buNone/>
              <a:defRPr sz="36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 Condensed"/>
              <a:buNone/>
              <a:defRPr sz="36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 Condensed"/>
              <a:buNone/>
              <a:defRPr sz="36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 Condensed"/>
              <a:buNone/>
              <a:defRPr sz="36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 Condensed"/>
              <a:buNone/>
              <a:defRPr sz="36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 Condensed"/>
              <a:buNone/>
              <a:defRPr sz="36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 Condensed"/>
              <a:buNone/>
              <a:defRPr sz="36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83" name="Google Shape;83;p17"/>
          <p:cNvSpPr txBox="1"/>
          <p:nvPr/>
        </p:nvSpPr>
        <p:spPr>
          <a:xfrm>
            <a:off x="1363894" y="4183453"/>
            <a:ext cx="19305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Roboto"/>
                <a:ea typeface="Roboto"/>
                <a:cs typeface="Roboto"/>
                <a:sym typeface="Roboto"/>
              </a:rPr>
              <a:t>Energy Storage </a:t>
            </a:r>
            <a:endParaRPr sz="14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Roboto"/>
                <a:ea typeface="Roboto"/>
                <a:cs typeface="Roboto"/>
                <a:sym typeface="Roboto"/>
              </a:rPr>
              <a:t>For A Better World</a:t>
            </a:r>
            <a:endParaRPr sz="1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4" name="Google Shape;84;p17"/>
          <p:cNvSpPr>
            <a:spLocks noGrp="1"/>
          </p:cNvSpPr>
          <p:nvPr>
            <p:ph type="pic" idx="2"/>
          </p:nvPr>
        </p:nvSpPr>
        <p:spPr>
          <a:xfrm>
            <a:off x="4472091" y="0"/>
            <a:ext cx="46719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85" name="Google Shape;85;p17"/>
          <p:cNvSpPr txBox="1">
            <a:spLocks noGrp="1"/>
          </p:cNvSpPr>
          <p:nvPr>
            <p:ph type="body" idx="1"/>
          </p:nvPr>
        </p:nvSpPr>
        <p:spPr>
          <a:xfrm>
            <a:off x="356447" y="3285422"/>
            <a:ext cx="3711600" cy="6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edium"/>
              <a:buChar char="●"/>
              <a:defRPr sz="14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L="914400" lvl="1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edium"/>
              <a:buChar char="○"/>
              <a:defRPr sz="14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L="1371600" lvl="2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edium"/>
              <a:buChar char="■"/>
              <a:defRPr sz="14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L="1828800" lvl="3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edium"/>
              <a:buChar char="●"/>
              <a:defRPr sz="14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L="2286000" lvl="4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edium"/>
              <a:buChar char="○"/>
              <a:defRPr sz="14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L="2743200" lvl="5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edium"/>
              <a:buChar char="■"/>
              <a:defRPr sz="14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L="3200400" lvl="6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edium"/>
              <a:buChar char="●"/>
              <a:defRPr sz="14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L="3657600" lvl="7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edium"/>
              <a:buChar char="○"/>
              <a:defRPr sz="14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L="4114800" lvl="8" indent="-317500" algn="l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dk2"/>
              </a:buClr>
              <a:buSzPts val="1400"/>
              <a:buFont typeface="Roboto Medium"/>
              <a:buChar char="■"/>
              <a:defRPr sz="14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20725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er 4" type="tx">
  <p:cSld name="Opener 4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/>
          <p:nvPr/>
        </p:nvSpPr>
        <p:spPr>
          <a:xfrm>
            <a:off x="8642016" y="4811025"/>
            <a:ext cx="2109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600" b="1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‹#›</a:t>
            </a:fld>
            <a:endParaRPr sz="600" b="1">
              <a:solidFill>
                <a:srgbClr val="000000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91" name="Google Shape;91;p19"/>
          <p:cNvSpPr/>
          <p:nvPr/>
        </p:nvSpPr>
        <p:spPr>
          <a:xfrm>
            <a:off x="7120566" y="4811025"/>
            <a:ext cx="15216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C0C0"/>
              </a:buClr>
              <a:buSzPts val="700"/>
              <a:buFont typeface="Oswald"/>
              <a:buNone/>
            </a:pPr>
            <a:r>
              <a:rPr lang="en" sz="600" i="0" u="none" strike="noStrike" cap="none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CONFIDENTIAL</a:t>
            </a:r>
            <a:endParaRPr sz="600">
              <a:solidFill>
                <a:srgbClr val="000000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92" name="Google Shape;92;p19"/>
          <p:cNvSpPr txBox="1"/>
          <p:nvPr/>
        </p:nvSpPr>
        <p:spPr>
          <a:xfrm>
            <a:off x="578916" y="4811025"/>
            <a:ext cx="24300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00000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© 202</a:t>
            </a:r>
            <a:r>
              <a:rPr lang="en" sz="600"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4</a:t>
            </a:r>
            <a:r>
              <a:rPr lang="en" sz="600">
                <a:solidFill>
                  <a:srgbClr val="00000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 Form Energy</a:t>
            </a:r>
            <a:endParaRPr sz="600">
              <a:solidFill>
                <a:srgbClr val="000000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93" name="Google Shape;93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5475" y="4730165"/>
            <a:ext cx="317269" cy="2586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78492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 white">
  <p:cSld name="Quote white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/>
          <p:nvPr/>
        </p:nvSpPr>
        <p:spPr>
          <a:xfrm>
            <a:off x="305466" y="268828"/>
            <a:ext cx="8552250" cy="424899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31" y="0"/>
                </a:moveTo>
                <a:lnTo>
                  <a:pt x="21369" y="0"/>
                </a:lnTo>
                <a:cubicBezTo>
                  <a:pt x="21402" y="0"/>
                  <a:pt x="21427" y="0"/>
                  <a:pt x="21448" y="3"/>
                </a:cubicBezTo>
                <a:cubicBezTo>
                  <a:pt x="21469" y="5"/>
                  <a:pt x="21487" y="11"/>
                  <a:pt x="21505" y="21"/>
                </a:cubicBezTo>
                <a:cubicBezTo>
                  <a:pt x="21524" y="34"/>
                  <a:pt x="21542" y="55"/>
                  <a:pt x="21556" y="82"/>
                </a:cubicBezTo>
                <a:cubicBezTo>
                  <a:pt x="21570" y="109"/>
                  <a:pt x="21582" y="141"/>
                  <a:pt x="21589" y="177"/>
                </a:cubicBezTo>
                <a:cubicBezTo>
                  <a:pt x="21594" y="211"/>
                  <a:pt x="21597" y="243"/>
                  <a:pt x="21599" y="282"/>
                </a:cubicBezTo>
                <a:cubicBezTo>
                  <a:pt x="21600" y="322"/>
                  <a:pt x="21600" y="369"/>
                  <a:pt x="21600" y="431"/>
                </a:cubicBezTo>
                <a:lnTo>
                  <a:pt x="21600" y="21171"/>
                </a:lnTo>
                <a:cubicBezTo>
                  <a:pt x="21600" y="21232"/>
                  <a:pt x="21600" y="21279"/>
                  <a:pt x="21599" y="21318"/>
                </a:cubicBezTo>
                <a:cubicBezTo>
                  <a:pt x="21597" y="21357"/>
                  <a:pt x="21594" y="21389"/>
                  <a:pt x="21589" y="21423"/>
                </a:cubicBezTo>
                <a:cubicBezTo>
                  <a:pt x="21582" y="21459"/>
                  <a:pt x="21570" y="21491"/>
                  <a:pt x="21556" y="21518"/>
                </a:cubicBezTo>
                <a:cubicBezTo>
                  <a:pt x="21542" y="21545"/>
                  <a:pt x="21524" y="21566"/>
                  <a:pt x="21505" y="21579"/>
                </a:cubicBezTo>
                <a:cubicBezTo>
                  <a:pt x="21487" y="21589"/>
                  <a:pt x="21469" y="21595"/>
                  <a:pt x="21448" y="21597"/>
                </a:cubicBezTo>
                <a:cubicBezTo>
                  <a:pt x="21427" y="21600"/>
                  <a:pt x="21402" y="21600"/>
                  <a:pt x="21368" y="21600"/>
                </a:cubicBezTo>
                <a:cubicBezTo>
                  <a:pt x="17845" y="21600"/>
                  <a:pt x="14322" y="21600"/>
                  <a:pt x="10799" y="21600"/>
                </a:cubicBezTo>
                <a:cubicBezTo>
                  <a:pt x="7277" y="21600"/>
                  <a:pt x="3754" y="21600"/>
                  <a:pt x="231" y="21600"/>
                </a:cubicBezTo>
                <a:cubicBezTo>
                  <a:pt x="198" y="21600"/>
                  <a:pt x="173" y="21600"/>
                  <a:pt x="152" y="21597"/>
                </a:cubicBezTo>
                <a:cubicBezTo>
                  <a:pt x="131" y="21595"/>
                  <a:pt x="113" y="21589"/>
                  <a:pt x="95" y="21579"/>
                </a:cubicBezTo>
                <a:cubicBezTo>
                  <a:pt x="76" y="21566"/>
                  <a:pt x="58" y="21545"/>
                  <a:pt x="44" y="21518"/>
                </a:cubicBezTo>
                <a:cubicBezTo>
                  <a:pt x="30" y="21491"/>
                  <a:pt x="18" y="21459"/>
                  <a:pt x="11" y="21423"/>
                </a:cubicBezTo>
                <a:cubicBezTo>
                  <a:pt x="6" y="21389"/>
                  <a:pt x="3" y="21357"/>
                  <a:pt x="1" y="21318"/>
                </a:cubicBezTo>
                <a:cubicBezTo>
                  <a:pt x="0" y="21278"/>
                  <a:pt x="0" y="21231"/>
                  <a:pt x="0" y="21169"/>
                </a:cubicBezTo>
                <a:lnTo>
                  <a:pt x="0" y="429"/>
                </a:lnTo>
                <a:cubicBezTo>
                  <a:pt x="0" y="368"/>
                  <a:pt x="0" y="321"/>
                  <a:pt x="1" y="282"/>
                </a:cubicBezTo>
                <a:cubicBezTo>
                  <a:pt x="3" y="243"/>
                  <a:pt x="6" y="211"/>
                  <a:pt x="11" y="177"/>
                </a:cubicBezTo>
                <a:cubicBezTo>
                  <a:pt x="18" y="141"/>
                  <a:pt x="30" y="109"/>
                  <a:pt x="44" y="82"/>
                </a:cubicBezTo>
                <a:cubicBezTo>
                  <a:pt x="58" y="55"/>
                  <a:pt x="76" y="34"/>
                  <a:pt x="95" y="21"/>
                </a:cubicBezTo>
                <a:cubicBezTo>
                  <a:pt x="113" y="11"/>
                  <a:pt x="131" y="5"/>
                  <a:pt x="152" y="3"/>
                </a:cubicBezTo>
                <a:cubicBezTo>
                  <a:pt x="173" y="0"/>
                  <a:pt x="198" y="0"/>
                  <a:pt x="232" y="0"/>
                </a:cubicBezTo>
                <a:lnTo>
                  <a:pt x="231" y="0"/>
                </a:lnTo>
                <a:close/>
              </a:path>
            </a:pathLst>
          </a:custGeom>
          <a:noFill/>
          <a:ln w="28575" cap="flat" cmpd="sng">
            <a:solidFill>
              <a:srgbClr val="FEB500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26800" tIns="26800" rIns="26800" bIns="26800" anchor="ctr" anchorCtr="0">
            <a:noAutofit/>
          </a:bodyPr>
          <a:lstStyle/>
          <a:p>
            <a:pPr marL="3810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A6A9AB"/>
              </a:buClr>
              <a:buSzPts val="1800"/>
              <a:buFont typeface="Oswald"/>
              <a:buNone/>
            </a:pPr>
            <a:endParaRPr sz="1800" b="0" i="0" u="none" strike="noStrike" cap="none">
              <a:solidFill>
                <a:srgbClr val="53585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96" name="Google Shape;96;p20"/>
          <p:cNvSpPr txBox="1">
            <a:spLocks noGrp="1"/>
          </p:cNvSpPr>
          <p:nvPr>
            <p:ph type="body" idx="1"/>
          </p:nvPr>
        </p:nvSpPr>
        <p:spPr>
          <a:xfrm>
            <a:off x="714431" y="569381"/>
            <a:ext cx="7734300" cy="37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Roboto Condensed"/>
              <a:buNone/>
              <a:defRPr sz="3300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914400" lvl="1" indent="-279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800"/>
              <a:buChar char="-"/>
              <a:defRPr/>
            </a:lvl2pPr>
            <a:lvl3pPr marL="1371600" lvl="2" indent="-279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800"/>
              <a:buChar char="•"/>
              <a:defRPr/>
            </a:lvl3pPr>
            <a:lvl4pPr marL="1828800" lvl="3" indent="-279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800"/>
              <a:buChar char="•"/>
              <a:defRPr/>
            </a:lvl4pPr>
            <a:lvl5pPr marL="2286000" lvl="4" indent="-279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800"/>
              <a:buChar char="•"/>
              <a:defRPr/>
            </a:lvl5pPr>
            <a:lvl6pPr marL="2743200" lvl="5" indent="-279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279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800"/>
              <a:buChar char="•"/>
              <a:defRPr/>
            </a:lvl7pPr>
            <a:lvl8pPr marL="3657600" lvl="7" indent="-279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800"/>
              <a:buChar char="•"/>
              <a:defRPr/>
            </a:lvl8pPr>
            <a:lvl9pPr marL="4114800" lvl="8" indent="-279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20"/>
          <p:cNvSpPr txBox="1"/>
          <p:nvPr/>
        </p:nvSpPr>
        <p:spPr>
          <a:xfrm>
            <a:off x="8642016" y="4811025"/>
            <a:ext cx="2109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600" b="1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‹#›</a:t>
            </a:fld>
            <a:endParaRPr sz="600" b="1">
              <a:solidFill>
                <a:srgbClr val="000000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98" name="Google Shape;98;p20"/>
          <p:cNvSpPr/>
          <p:nvPr/>
        </p:nvSpPr>
        <p:spPr>
          <a:xfrm>
            <a:off x="7120566" y="4811025"/>
            <a:ext cx="15216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C0C0"/>
              </a:buClr>
              <a:buSzPts val="700"/>
              <a:buFont typeface="Oswald"/>
              <a:buNone/>
            </a:pPr>
            <a:r>
              <a:rPr lang="en" sz="600" i="0" u="none" strike="noStrike" cap="none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CONFIDENTIAL</a:t>
            </a:r>
            <a:endParaRPr sz="600">
              <a:solidFill>
                <a:srgbClr val="000000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99" name="Google Shape;99;p20"/>
          <p:cNvSpPr txBox="1"/>
          <p:nvPr/>
        </p:nvSpPr>
        <p:spPr>
          <a:xfrm>
            <a:off x="578916" y="4811025"/>
            <a:ext cx="24300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00000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© 202</a:t>
            </a:r>
            <a:r>
              <a:rPr lang="en" sz="600"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4</a:t>
            </a:r>
            <a:r>
              <a:rPr lang="en" sz="600">
                <a:solidFill>
                  <a:srgbClr val="00000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 Form Energy</a:t>
            </a:r>
            <a:endParaRPr sz="600">
              <a:solidFill>
                <a:srgbClr val="000000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00" name="Google Shape;100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5475" y="4730165"/>
            <a:ext cx="317269" cy="2586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2242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97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9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9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9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9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0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EEA767-EBD9-4C70-9162-7D6AE5A05BC3}" type="datetime1">
              <a:rPr lang="en-US" smtClean="0"/>
              <a:pPr>
                <a:defRPr/>
              </a:pPr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A09E91-37DA-4E50-AB16-355CC2E485A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63254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Grey Footer Light">
  <p:cSld name="Title + Grey Footer Ligh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>
            <a:spLocks noGrp="1"/>
          </p:cNvSpPr>
          <p:nvPr>
            <p:ph type="title"/>
          </p:nvPr>
        </p:nvSpPr>
        <p:spPr>
          <a:xfrm>
            <a:off x="295973" y="276225"/>
            <a:ext cx="85584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10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10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10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10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10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10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10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1"/>
          <p:cNvSpPr txBox="1"/>
          <p:nvPr/>
        </p:nvSpPr>
        <p:spPr>
          <a:xfrm>
            <a:off x="8642016" y="4811025"/>
            <a:ext cx="2109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600" b="1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‹#›</a:t>
            </a:fld>
            <a:endParaRPr sz="600" b="1">
              <a:solidFill>
                <a:srgbClr val="000000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04" name="Google Shape;104;p21"/>
          <p:cNvSpPr/>
          <p:nvPr/>
        </p:nvSpPr>
        <p:spPr>
          <a:xfrm>
            <a:off x="7120566" y="4811025"/>
            <a:ext cx="15216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C0C0"/>
              </a:buClr>
              <a:buSzPts val="700"/>
              <a:buFont typeface="Oswald"/>
              <a:buNone/>
            </a:pPr>
            <a:r>
              <a:rPr lang="en" sz="600" i="0" u="none" strike="noStrike" cap="none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CONFIDENTIAL</a:t>
            </a:r>
            <a:endParaRPr sz="600">
              <a:solidFill>
                <a:srgbClr val="000000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05" name="Google Shape;105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5475" y="4730165"/>
            <a:ext cx="317269" cy="258605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1"/>
          <p:cNvSpPr txBox="1">
            <a:spLocks noGrp="1"/>
          </p:cNvSpPr>
          <p:nvPr>
            <p:ph type="body" idx="1"/>
          </p:nvPr>
        </p:nvSpPr>
        <p:spPr>
          <a:xfrm>
            <a:off x="288713" y="937078"/>
            <a:ext cx="8566800" cy="38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Light"/>
              <a:buChar char="•"/>
              <a:defRPr sz="16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111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 Light"/>
              <a:buChar char="-"/>
              <a:defRPr sz="13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lvl="2" indent="-2984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Light"/>
              <a:buChar char="•"/>
              <a:defRPr sz="11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lvl="3" indent="-2984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Light"/>
              <a:buChar char="•"/>
              <a:defRPr sz="11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lvl="4" indent="-2984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Light"/>
              <a:buChar char="•"/>
              <a:defRPr sz="11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lvl="5" indent="-2984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Light"/>
              <a:buChar char="•"/>
              <a:defRPr sz="11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lvl="6" indent="-2984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Light"/>
              <a:buChar char="•"/>
              <a:defRPr sz="11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lvl="7" indent="-2984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Light"/>
              <a:buChar char="•"/>
              <a:defRPr sz="11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lvl="8" indent="-298450" algn="l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dk2"/>
              </a:buClr>
              <a:buSzPts val="1100"/>
              <a:buFont typeface="Roboto Light"/>
              <a:buChar char="•"/>
              <a:defRPr sz="11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107" name="Google Shape;107;p21"/>
          <p:cNvSpPr txBox="1"/>
          <p:nvPr/>
        </p:nvSpPr>
        <p:spPr>
          <a:xfrm>
            <a:off x="578916" y="4811025"/>
            <a:ext cx="24300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00000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© 202</a:t>
            </a:r>
            <a:r>
              <a:rPr lang="en" sz="600"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4</a:t>
            </a:r>
            <a:r>
              <a:rPr lang="en" sz="600">
                <a:solidFill>
                  <a:srgbClr val="00000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 Form Energy</a:t>
            </a:r>
            <a:endParaRPr sz="600">
              <a:solidFill>
                <a:srgbClr val="000000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  <p:extLst>
      <p:ext uri="{BB962C8B-B14F-4D97-AF65-F5344CB8AC3E}">
        <p14:creationId xmlns:p14="http://schemas.microsoft.com/office/powerpoint/2010/main" val="29236883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White_Agenda List 1-5">
  <p:cSld name="White_Agenda List 1-5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2"/>
          <p:cNvSpPr txBox="1"/>
          <p:nvPr/>
        </p:nvSpPr>
        <p:spPr>
          <a:xfrm>
            <a:off x="8642016" y="4811025"/>
            <a:ext cx="2109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600" b="1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‹#›</a:t>
            </a:fld>
            <a:endParaRPr sz="600" b="1">
              <a:solidFill>
                <a:srgbClr val="000000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10" name="Google Shape;110;p22"/>
          <p:cNvSpPr/>
          <p:nvPr/>
        </p:nvSpPr>
        <p:spPr>
          <a:xfrm>
            <a:off x="7120566" y="4811025"/>
            <a:ext cx="15216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C0C0"/>
              </a:buClr>
              <a:buSzPts val="700"/>
              <a:buFont typeface="Oswald"/>
              <a:buNone/>
            </a:pPr>
            <a:r>
              <a:rPr lang="en" sz="600" i="0" u="none" strike="noStrike" cap="none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CONFIDENTIAL</a:t>
            </a:r>
            <a:endParaRPr sz="600">
              <a:solidFill>
                <a:srgbClr val="000000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11" name="Google Shape;111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3497" y="208998"/>
            <a:ext cx="727210" cy="592756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2"/>
          <p:cNvSpPr txBox="1">
            <a:spLocks noGrp="1"/>
          </p:cNvSpPr>
          <p:nvPr>
            <p:ph type="body" idx="1"/>
          </p:nvPr>
        </p:nvSpPr>
        <p:spPr>
          <a:xfrm>
            <a:off x="277650" y="1020375"/>
            <a:ext cx="8575200" cy="2961000"/>
          </a:xfrm>
          <a:prstGeom prst="rect">
            <a:avLst/>
          </a:prstGeom>
        </p:spPr>
        <p:txBody>
          <a:bodyPr spcFirstLastPara="1" wrap="square" lIns="26800" tIns="26800" rIns="26800" bIns="26800" anchor="t" anchorCtr="0">
            <a:noAutofit/>
          </a:bodyPr>
          <a:lstStyle>
            <a:lvl1pPr marL="457200" lvl="0" indent="-33020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"/>
              <a:buChar char="•"/>
              <a:defRPr sz="16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-"/>
              <a:defRPr sz="14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9845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•"/>
              <a:defRPr sz="11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9845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•"/>
              <a:defRPr sz="11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9845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•"/>
              <a:defRPr sz="11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9845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•"/>
              <a:defRPr sz="11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9845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•"/>
              <a:defRPr sz="11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29845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•"/>
              <a:defRPr sz="11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9845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•"/>
              <a:defRPr sz="11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3" name="Google Shape;113;p22"/>
          <p:cNvSpPr txBox="1"/>
          <p:nvPr/>
        </p:nvSpPr>
        <p:spPr>
          <a:xfrm>
            <a:off x="578916" y="4811025"/>
            <a:ext cx="24300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00000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© 202</a:t>
            </a:r>
            <a:r>
              <a:rPr lang="en" sz="600"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4</a:t>
            </a:r>
            <a:r>
              <a:rPr lang="en" sz="600">
                <a:solidFill>
                  <a:srgbClr val="00000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 Form Energy</a:t>
            </a:r>
            <a:endParaRPr sz="600">
              <a:solidFill>
                <a:srgbClr val="000000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14" name="Google Shape;114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5475" y="4730165"/>
            <a:ext cx="317269" cy="2586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89247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, Subtitle &amp; Bullet">
  <p:cSld name="Title, Subtitle &amp; Bulle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3"/>
          <p:cNvSpPr txBox="1"/>
          <p:nvPr/>
        </p:nvSpPr>
        <p:spPr>
          <a:xfrm>
            <a:off x="8642016" y="4811025"/>
            <a:ext cx="2109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600" b="1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‹#›</a:t>
            </a:fld>
            <a:endParaRPr sz="600" b="1">
              <a:solidFill>
                <a:srgbClr val="000000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17" name="Google Shape;117;p23"/>
          <p:cNvSpPr/>
          <p:nvPr/>
        </p:nvSpPr>
        <p:spPr>
          <a:xfrm>
            <a:off x="7120566" y="4811025"/>
            <a:ext cx="15216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C0C0"/>
              </a:buClr>
              <a:buSzPts val="700"/>
              <a:buFont typeface="Oswald"/>
              <a:buNone/>
            </a:pPr>
            <a:endParaRPr sz="600">
              <a:solidFill>
                <a:srgbClr val="000000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18" name="Google Shape;118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5475" y="4730165"/>
            <a:ext cx="317269" cy="258605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3"/>
          <p:cNvSpPr txBox="1">
            <a:spLocks noGrp="1"/>
          </p:cNvSpPr>
          <p:nvPr>
            <p:ph type="title"/>
          </p:nvPr>
        </p:nvSpPr>
        <p:spPr>
          <a:xfrm>
            <a:off x="288713" y="0"/>
            <a:ext cx="8566800" cy="8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None/>
              <a:defRPr sz="2300">
                <a:solidFill>
                  <a:srgbClr val="000000"/>
                </a:solidFill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300"/>
              <a:buFont typeface="Roboto Medium"/>
              <a:buNone/>
              <a:defRPr sz="2300"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300"/>
              <a:buFont typeface="Roboto Medium"/>
              <a:buNone/>
              <a:defRPr sz="2300"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300"/>
              <a:buFont typeface="Roboto Medium"/>
              <a:buNone/>
              <a:defRPr sz="2300"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300"/>
              <a:buFont typeface="Roboto Medium"/>
              <a:buNone/>
              <a:defRPr sz="2300"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300"/>
              <a:buFont typeface="Roboto Medium"/>
              <a:buNone/>
              <a:defRPr sz="2300"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300"/>
              <a:buFont typeface="Roboto Medium"/>
              <a:buNone/>
              <a:defRPr sz="2300"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300"/>
              <a:buFont typeface="Roboto Medium"/>
              <a:buNone/>
              <a:defRPr sz="2300"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300"/>
              <a:buFont typeface="Roboto Medium"/>
              <a:buNone/>
              <a:defRPr sz="2300"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sp>
        <p:nvSpPr>
          <p:cNvPr id="120" name="Google Shape;120;p23"/>
          <p:cNvSpPr txBox="1">
            <a:spLocks noGrp="1"/>
          </p:cNvSpPr>
          <p:nvPr>
            <p:ph type="body" idx="1"/>
          </p:nvPr>
        </p:nvSpPr>
        <p:spPr>
          <a:xfrm>
            <a:off x="288713" y="937078"/>
            <a:ext cx="8566800" cy="38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Light"/>
              <a:buChar char="•"/>
              <a:defRPr sz="16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111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 Light"/>
              <a:buChar char="-"/>
              <a:defRPr sz="13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lvl="2" indent="-2984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Light"/>
              <a:buChar char="•"/>
              <a:defRPr sz="11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lvl="3" indent="-2984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Light"/>
              <a:buChar char="•"/>
              <a:defRPr sz="11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lvl="4" indent="-2984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Light"/>
              <a:buChar char="•"/>
              <a:defRPr sz="11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lvl="5" indent="-2984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Light"/>
              <a:buChar char="•"/>
              <a:defRPr sz="11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lvl="6" indent="-2984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Light"/>
              <a:buChar char="•"/>
              <a:defRPr sz="11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lvl="7" indent="-2984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Light"/>
              <a:buChar char="•"/>
              <a:defRPr sz="11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lvl="8" indent="-298450" algn="l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dk2"/>
              </a:buClr>
              <a:buSzPts val="1100"/>
              <a:buFont typeface="Roboto Light"/>
              <a:buChar char="•"/>
              <a:defRPr sz="11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121" name="Google Shape;121;p23"/>
          <p:cNvSpPr txBox="1"/>
          <p:nvPr/>
        </p:nvSpPr>
        <p:spPr>
          <a:xfrm>
            <a:off x="578916" y="4811025"/>
            <a:ext cx="24300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00000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© 20</a:t>
            </a:r>
            <a:r>
              <a:rPr lang="en" sz="600"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25</a:t>
            </a:r>
            <a:r>
              <a:rPr lang="en" sz="600">
                <a:solidFill>
                  <a:srgbClr val="00000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 Form Energy</a:t>
            </a:r>
            <a:endParaRPr sz="600">
              <a:solidFill>
                <a:srgbClr val="000000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  <p:extLst>
      <p:ext uri="{BB962C8B-B14F-4D97-AF65-F5344CB8AC3E}">
        <p14:creationId xmlns:p14="http://schemas.microsoft.com/office/powerpoint/2010/main" val="434816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/3_2/3">
  <p:cSld name="1/3_2/3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4"/>
          <p:cNvSpPr/>
          <p:nvPr/>
        </p:nvSpPr>
        <p:spPr>
          <a:xfrm>
            <a:off x="3778491" y="0"/>
            <a:ext cx="53655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500">
              <a:solidFill>
                <a:srgbClr val="B7B7B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4" name="Google Shape;124;p24"/>
          <p:cNvSpPr txBox="1">
            <a:spLocks noGrp="1"/>
          </p:cNvSpPr>
          <p:nvPr>
            <p:ph type="title"/>
          </p:nvPr>
        </p:nvSpPr>
        <p:spPr>
          <a:xfrm>
            <a:off x="288713" y="276225"/>
            <a:ext cx="3195000" cy="10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None/>
              <a:defRPr sz="2300">
                <a:solidFill>
                  <a:srgbClr val="000000"/>
                </a:solidFill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300"/>
              <a:buFont typeface="Roboto Medium"/>
              <a:buNone/>
              <a:defRPr sz="2300"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300"/>
              <a:buFont typeface="Roboto Medium"/>
              <a:buNone/>
              <a:defRPr sz="2300"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300"/>
              <a:buFont typeface="Roboto Medium"/>
              <a:buNone/>
              <a:defRPr sz="2300"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300"/>
              <a:buFont typeface="Roboto Medium"/>
              <a:buNone/>
              <a:defRPr sz="2300"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300"/>
              <a:buFont typeface="Roboto Medium"/>
              <a:buNone/>
              <a:defRPr sz="2300"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300"/>
              <a:buFont typeface="Roboto Medium"/>
              <a:buNone/>
              <a:defRPr sz="2300"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300"/>
              <a:buFont typeface="Roboto Medium"/>
              <a:buNone/>
              <a:defRPr sz="2300"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300"/>
              <a:buFont typeface="Roboto Medium"/>
              <a:buNone/>
              <a:defRPr sz="2300"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sp>
        <p:nvSpPr>
          <p:cNvPr id="125" name="Google Shape;125;p24"/>
          <p:cNvSpPr txBox="1">
            <a:spLocks noGrp="1"/>
          </p:cNvSpPr>
          <p:nvPr>
            <p:ph type="body" idx="1"/>
          </p:nvPr>
        </p:nvSpPr>
        <p:spPr>
          <a:xfrm>
            <a:off x="295897" y="1289248"/>
            <a:ext cx="3195000" cy="34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Light"/>
              <a:buChar char="•"/>
              <a:defRPr sz="16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111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 Light"/>
              <a:buChar char="-"/>
              <a:defRPr sz="13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lvl="2" indent="-2984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Light"/>
              <a:buChar char="•"/>
              <a:defRPr sz="11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lvl="3" indent="-2984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Light"/>
              <a:buChar char="•"/>
              <a:defRPr sz="11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lvl="4" indent="-2984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Light"/>
              <a:buChar char="•"/>
              <a:defRPr sz="11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lvl="5" indent="-2984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Light"/>
              <a:buChar char="•"/>
              <a:defRPr sz="11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lvl="6" indent="-2984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Light"/>
              <a:buChar char="•"/>
              <a:defRPr sz="11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lvl="7" indent="-2984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Light"/>
              <a:buChar char="•"/>
              <a:defRPr sz="11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lvl="8" indent="-298450" algn="l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dk2"/>
              </a:buClr>
              <a:buSzPts val="1100"/>
              <a:buFont typeface="Roboto Light"/>
              <a:buChar char="•"/>
              <a:defRPr sz="11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pic>
        <p:nvPicPr>
          <p:cNvPr id="126" name="Google Shape;126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5475" y="4730165"/>
            <a:ext cx="317269" cy="258605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4"/>
          <p:cNvSpPr txBox="1"/>
          <p:nvPr/>
        </p:nvSpPr>
        <p:spPr>
          <a:xfrm>
            <a:off x="8642016" y="4811025"/>
            <a:ext cx="2109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600" b="1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‹#›</a:t>
            </a:fld>
            <a:endParaRPr sz="600"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28" name="Google Shape;128;p24"/>
          <p:cNvSpPr/>
          <p:nvPr/>
        </p:nvSpPr>
        <p:spPr>
          <a:xfrm>
            <a:off x="7120566" y="4811025"/>
            <a:ext cx="15216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C0C0"/>
              </a:buClr>
              <a:buSzPts val="700"/>
              <a:buFont typeface="Oswald"/>
              <a:buNone/>
            </a:pPr>
            <a:r>
              <a:rPr lang="en" sz="600" i="0" u="none" strike="noStrike" cap="none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CONFIDENTIAL</a:t>
            </a:r>
            <a:endParaRPr sz="6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29" name="Google Shape;129;p24"/>
          <p:cNvSpPr txBox="1"/>
          <p:nvPr/>
        </p:nvSpPr>
        <p:spPr>
          <a:xfrm>
            <a:off x="578916" y="4811025"/>
            <a:ext cx="24300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00000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© 202</a:t>
            </a:r>
            <a:r>
              <a:rPr lang="en" sz="600"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4</a:t>
            </a:r>
            <a:r>
              <a:rPr lang="en" sz="600">
                <a:solidFill>
                  <a:srgbClr val="00000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 Form Energy</a:t>
            </a:r>
            <a:endParaRPr sz="600">
              <a:solidFill>
                <a:srgbClr val="000000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  <p:extLst>
      <p:ext uri="{BB962C8B-B14F-4D97-AF65-F5344CB8AC3E}">
        <p14:creationId xmlns:p14="http://schemas.microsoft.com/office/powerpoint/2010/main" val="40364833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/2_1/2_Right">
  <p:cSld name="1/2_1/2_Right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5"/>
          <p:cNvSpPr/>
          <p:nvPr/>
        </p:nvSpPr>
        <p:spPr>
          <a:xfrm>
            <a:off x="-1" y="-1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6800" tIns="26800" rIns="26800" bIns="26800" anchor="ctr" anchorCtr="0">
            <a:noAutofit/>
          </a:bodyPr>
          <a:lstStyle/>
          <a:p>
            <a:pPr marL="3810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swald"/>
              <a:buNone/>
            </a:pPr>
            <a:endParaRPr sz="1800" b="0" i="0" u="none" strike="noStrike" cap="none">
              <a:solidFill>
                <a:srgbClr val="53585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32" name="Google Shape;132;p25"/>
          <p:cNvSpPr txBox="1"/>
          <p:nvPr/>
        </p:nvSpPr>
        <p:spPr>
          <a:xfrm>
            <a:off x="8642016" y="4811025"/>
            <a:ext cx="2109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600" b="1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‹#›</a:t>
            </a:fld>
            <a:endParaRPr sz="600" b="1">
              <a:solidFill>
                <a:srgbClr val="000000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33" name="Google Shape;133;p25"/>
          <p:cNvSpPr/>
          <p:nvPr/>
        </p:nvSpPr>
        <p:spPr>
          <a:xfrm>
            <a:off x="7120566" y="4811025"/>
            <a:ext cx="15216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C0C0"/>
              </a:buClr>
              <a:buSzPts val="700"/>
              <a:buFont typeface="Oswald"/>
              <a:buNone/>
            </a:pPr>
            <a:r>
              <a:rPr lang="en" sz="600" i="0" u="none" strike="noStrike" cap="none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CONFIDENTIAL</a:t>
            </a:r>
            <a:endParaRPr sz="600">
              <a:solidFill>
                <a:srgbClr val="000000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34" name="Google Shape;134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3734" y="4729563"/>
            <a:ext cx="318896" cy="258661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5"/>
          <p:cNvSpPr txBox="1">
            <a:spLocks noGrp="1"/>
          </p:cNvSpPr>
          <p:nvPr>
            <p:ph type="title"/>
          </p:nvPr>
        </p:nvSpPr>
        <p:spPr>
          <a:xfrm>
            <a:off x="4907494" y="276225"/>
            <a:ext cx="3936600" cy="10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None/>
              <a:defRPr sz="2300">
                <a:solidFill>
                  <a:srgbClr val="000000"/>
                </a:solidFill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300"/>
              <a:buFont typeface="Roboto Medium"/>
              <a:buNone/>
              <a:defRPr sz="2300"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300"/>
              <a:buFont typeface="Roboto Medium"/>
              <a:buNone/>
              <a:defRPr sz="2300"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300"/>
              <a:buFont typeface="Roboto Medium"/>
              <a:buNone/>
              <a:defRPr sz="2300"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300"/>
              <a:buFont typeface="Roboto Medium"/>
              <a:buNone/>
              <a:defRPr sz="2300"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300"/>
              <a:buFont typeface="Roboto Medium"/>
              <a:buNone/>
              <a:defRPr sz="2300"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300"/>
              <a:buFont typeface="Roboto Medium"/>
              <a:buNone/>
              <a:defRPr sz="2300"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300"/>
              <a:buFont typeface="Roboto Medium"/>
              <a:buNone/>
              <a:defRPr sz="2300"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300"/>
              <a:buFont typeface="Roboto Medium"/>
              <a:buNone/>
              <a:defRPr sz="2300"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sp>
        <p:nvSpPr>
          <p:cNvPr id="136" name="Google Shape;136;p25"/>
          <p:cNvSpPr txBox="1">
            <a:spLocks noGrp="1"/>
          </p:cNvSpPr>
          <p:nvPr>
            <p:ph type="body" idx="1"/>
          </p:nvPr>
        </p:nvSpPr>
        <p:spPr>
          <a:xfrm>
            <a:off x="4916346" y="1289249"/>
            <a:ext cx="3936600" cy="34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Light"/>
              <a:buChar char="•"/>
              <a:defRPr sz="16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111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 Light"/>
              <a:buChar char="-"/>
              <a:defRPr sz="13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lvl="2" indent="-2984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Light"/>
              <a:buChar char="•"/>
              <a:defRPr sz="11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lvl="3" indent="-2984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Light"/>
              <a:buChar char="•"/>
              <a:defRPr sz="11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lvl="4" indent="-2984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Light"/>
              <a:buChar char="•"/>
              <a:defRPr sz="11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lvl="5" indent="-2984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Light"/>
              <a:buChar char="•"/>
              <a:defRPr sz="11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lvl="6" indent="-2984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Light"/>
              <a:buChar char="•"/>
              <a:defRPr sz="11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lvl="7" indent="-2984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Light"/>
              <a:buChar char="•"/>
              <a:defRPr sz="11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lvl="8" indent="-298450" algn="l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dk2"/>
              </a:buClr>
              <a:buSzPts val="1100"/>
              <a:buFont typeface="Roboto Light"/>
              <a:buChar char="•"/>
              <a:defRPr sz="11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137" name="Google Shape;137;p25"/>
          <p:cNvSpPr txBox="1"/>
          <p:nvPr/>
        </p:nvSpPr>
        <p:spPr>
          <a:xfrm>
            <a:off x="578916" y="4811025"/>
            <a:ext cx="24300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© 2024 Form Energy</a:t>
            </a:r>
            <a:endParaRPr sz="6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  <p:extLst>
      <p:ext uri="{BB962C8B-B14F-4D97-AF65-F5344CB8AC3E}">
        <p14:creationId xmlns:p14="http://schemas.microsoft.com/office/powerpoint/2010/main" val="7027157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se 4">
  <p:cSld name="Close 4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6"/>
          <p:cNvSpPr txBox="1"/>
          <p:nvPr/>
        </p:nvSpPr>
        <p:spPr>
          <a:xfrm>
            <a:off x="8642016" y="4811025"/>
            <a:ext cx="2109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600" b="1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‹#›</a:t>
            </a:fld>
            <a:endParaRPr sz="600" b="1">
              <a:solidFill>
                <a:srgbClr val="000000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40" name="Google Shape;140;p26"/>
          <p:cNvSpPr/>
          <p:nvPr/>
        </p:nvSpPr>
        <p:spPr>
          <a:xfrm>
            <a:off x="7120566" y="4811025"/>
            <a:ext cx="15216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C0C0"/>
              </a:buClr>
              <a:buSzPts val="700"/>
              <a:buFont typeface="Oswald"/>
              <a:buNone/>
            </a:pPr>
            <a:r>
              <a:rPr lang="en" sz="600" i="0" u="none" strike="noStrike" cap="none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CONFIDENTIAL</a:t>
            </a:r>
            <a:endParaRPr sz="600">
              <a:solidFill>
                <a:srgbClr val="000000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41" name="Google Shape;141;p26"/>
          <p:cNvSpPr txBox="1"/>
          <p:nvPr/>
        </p:nvSpPr>
        <p:spPr>
          <a:xfrm>
            <a:off x="578916" y="4811025"/>
            <a:ext cx="24300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00000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© 202</a:t>
            </a:r>
            <a:r>
              <a:rPr lang="en" sz="600"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4</a:t>
            </a:r>
            <a:r>
              <a:rPr lang="en" sz="600">
                <a:solidFill>
                  <a:srgbClr val="00000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 Form Energy</a:t>
            </a:r>
            <a:endParaRPr sz="600">
              <a:solidFill>
                <a:srgbClr val="000000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42" name="Google Shape;142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5475" y="4730165"/>
            <a:ext cx="317269" cy="2586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67726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/2_1/2_Left">
  <p:cSld name="1/2_1/2_Lef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7"/>
          <p:cNvSpPr/>
          <p:nvPr/>
        </p:nvSpPr>
        <p:spPr>
          <a:xfrm>
            <a:off x="4574559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image placeholder</a:t>
            </a:r>
            <a:endParaRPr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45" name="Google Shape;145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5475" y="4730165"/>
            <a:ext cx="317269" cy="258605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7"/>
          <p:cNvSpPr txBox="1">
            <a:spLocks noGrp="1"/>
          </p:cNvSpPr>
          <p:nvPr>
            <p:ph type="title"/>
          </p:nvPr>
        </p:nvSpPr>
        <p:spPr>
          <a:xfrm>
            <a:off x="345863" y="333375"/>
            <a:ext cx="3825600" cy="10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None/>
              <a:defRPr sz="2300">
                <a:solidFill>
                  <a:srgbClr val="000000"/>
                </a:solidFill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300"/>
              <a:buFont typeface="Roboto Medium"/>
              <a:buNone/>
              <a:defRPr sz="2300"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300"/>
              <a:buFont typeface="Roboto Medium"/>
              <a:buNone/>
              <a:defRPr sz="2300"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300"/>
              <a:buFont typeface="Roboto Medium"/>
              <a:buNone/>
              <a:defRPr sz="2300"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300"/>
              <a:buFont typeface="Roboto Medium"/>
              <a:buNone/>
              <a:defRPr sz="2300"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300"/>
              <a:buFont typeface="Roboto Medium"/>
              <a:buNone/>
              <a:defRPr sz="2300"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300"/>
              <a:buFont typeface="Roboto Medium"/>
              <a:buNone/>
              <a:defRPr sz="2300"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300"/>
              <a:buFont typeface="Roboto Medium"/>
              <a:buNone/>
              <a:defRPr sz="2300"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300"/>
              <a:buFont typeface="Roboto Medium"/>
              <a:buNone/>
              <a:defRPr sz="2300"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sp>
        <p:nvSpPr>
          <p:cNvPr id="147" name="Google Shape;147;p27"/>
          <p:cNvSpPr txBox="1">
            <a:spLocks noGrp="1"/>
          </p:cNvSpPr>
          <p:nvPr>
            <p:ph type="body" idx="1"/>
          </p:nvPr>
        </p:nvSpPr>
        <p:spPr>
          <a:xfrm>
            <a:off x="354465" y="1346399"/>
            <a:ext cx="3825600" cy="34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Light"/>
              <a:buChar char="•"/>
              <a:defRPr sz="16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111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 Light"/>
              <a:buChar char="-"/>
              <a:defRPr sz="13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lvl="2" indent="-2984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Light"/>
              <a:buChar char="•"/>
              <a:defRPr sz="11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lvl="3" indent="-2984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Light"/>
              <a:buChar char="•"/>
              <a:defRPr sz="11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lvl="4" indent="-2984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Light"/>
              <a:buChar char="•"/>
              <a:defRPr sz="11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lvl="5" indent="-2984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Light"/>
              <a:buChar char="•"/>
              <a:defRPr sz="11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lvl="6" indent="-2984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Light"/>
              <a:buChar char="•"/>
              <a:defRPr sz="11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lvl="7" indent="-2984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Light"/>
              <a:buChar char="•"/>
              <a:defRPr sz="11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lvl="8" indent="-298450" algn="l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dk2"/>
              </a:buClr>
              <a:buSzPts val="1100"/>
              <a:buFont typeface="Roboto Light"/>
              <a:buChar char="•"/>
              <a:defRPr sz="11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148" name="Google Shape;148;p27"/>
          <p:cNvSpPr txBox="1"/>
          <p:nvPr/>
        </p:nvSpPr>
        <p:spPr>
          <a:xfrm>
            <a:off x="8642016" y="4811025"/>
            <a:ext cx="2109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600" b="1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‹#›</a:t>
            </a:fld>
            <a:endParaRPr sz="600"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49" name="Google Shape;149;p27"/>
          <p:cNvSpPr/>
          <p:nvPr/>
        </p:nvSpPr>
        <p:spPr>
          <a:xfrm>
            <a:off x="7120566" y="4811025"/>
            <a:ext cx="15216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C0C0"/>
              </a:buClr>
              <a:buSzPts val="700"/>
              <a:buFont typeface="Oswald"/>
              <a:buNone/>
            </a:pPr>
            <a:r>
              <a:rPr lang="en" sz="600" i="0" u="none" strike="noStrike" cap="none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CONFIDENTIAL</a:t>
            </a:r>
            <a:endParaRPr sz="6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50" name="Google Shape;150;p27"/>
          <p:cNvSpPr txBox="1"/>
          <p:nvPr/>
        </p:nvSpPr>
        <p:spPr>
          <a:xfrm>
            <a:off x="578916" y="4811025"/>
            <a:ext cx="24300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00000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© 202</a:t>
            </a:r>
            <a:r>
              <a:rPr lang="en" sz="600"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4</a:t>
            </a:r>
            <a:r>
              <a:rPr lang="en" sz="600">
                <a:solidFill>
                  <a:srgbClr val="00000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 Form Energy</a:t>
            </a:r>
            <a:endParaRPr sz="600">
              <a:solidFill>
                <a:srgbClr val="000000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  <p:extLst>
      <p:ext uri="{BB962C8B-B14F-4D97-AF65-F5344CB8AC3E}">
        <p14:creationId xmlns:p14="http://schemas.microsoft.com/office/powerpoint/2010/main" val="28651449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/3_1/3">
  <p:cSld name="2/3_1/3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8"/>
          <p:cNvSpPr/>
          <p:nvPr/>
        </p:nvSpPr>
        <p:spPr>
          <a:xfrm>
            <a:off x="2559" y="0"/>
            <a:ext cx="5331600" cy="511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image placeholder</a:t>
            </a:r>
            <a:endParaRPr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3" name="Google Shape;153;p28"/>
          <p:cNvSpPr txBox="1"/>
          <p:nvPr/>
        </p:nvSpPr>
        <p:spPr>
          <a:xfrm>
            <a:off x="8642016" y="4811025"/>
            <a:ext cx="2109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600" b="1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‹#›</a:t>
            </a:fld>
            <a:endParaRPr sz="600" b="1">
              <a:solidFill>
                <a:srgbClr val="000000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54" name="Google Shape;154;p28"/>
          <p:cNvSpPr/>
          <p:nvPr/>
        </p:nvSpPr>
        <p:spPr>
          <a:xfrm>
            <a:off x="7120566" y="4811025"/>
            <a:ext cx="15216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C0C0"/>
              </a:buClr>
              <a:buSzPts val="700"/>
              <a:buFont typeface="Oswald"/>
              <a:buNone/>
            </a:pPr>
            <a:r>
              <a:rPr lang="en" sz="600" i="0" u="none" strike="noStrike" cap="none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CONFIDENTIAL</a:t>
            </a:r>
            <a:endParaRPr sz="600">
              <a:solidFill>
                <a:srgbClr val="000000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55" name="Google Shape;155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3734" y="4729563"/>
            <a:ext cx="318896" cy="258661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8"/>
          <p:cNvSpPr txBox="1">
            <a:spLocks noGrp="1"/>
          </p:cNvSpPr>
          <p:nvPr>
            <p:ph type="title"/>
          </p:nvPr>
        </p:nvSpPr>
        <p:spPr>
          <a:xfrm>
            <a:off x="5684924" y="333375"/>
            <a:ext cx="3160800" cy="10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None/>
              <a:defRPr sz="2300">
                <a:solidFill>
                  <a:srgbClr val="000000"/>
                </a:solidFill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300"/>
              <a:buFont typeface="Roboto Medium"/>
              <a:buNone/>
              <a:defRPr sz="2300"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300"/>
              <a:buFont typeface="Roboto Medium"/>
              <a:buNone/>
              <a:defRPr sz="2300"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300"/>
              <a:buFont typeface="Roboto Medium"/>
              <a:buNone/>
              <a:defRPr sz="2300"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300"/>
              <a:buFont typeface="Roboto Medium"/>
              <a:buNone/>
              <a:defRPr sz="2300"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300"/>
              <a:buFont typeface="Roboto Medium"/>
              <a:buNone/>
              <a:defRPr sz="2300"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300"/>
              <a:buFont typeface="Roboto Medium"/>
              <a:buNone/>
              <a:defRPr sz="2300"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300"/>
              <a:buFont typeface="Roboto Medium"/>
              <a:buNone/>
              <a:defRPr sz="2300"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300"/>
              <a:buFont typeface="Roboto Medium"/>
              <a:buNone/>
              <a:defRPr sz="2300"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sp>
        <p:nvSpPr>
          <p:cNvPr id="157" name="Google Shape;157;p28"/>
          <p:cNvSpPr txBox="1">
            <a:spLocks noGrp="1"/>
          </p:cNvSpPr>
          <p:nvPr>
            <p:ph type="body" idx="1"/>
          </p:nvPr>
        </p:nvSpPr>
        <p:spPr>
          <a:xfrm>
            <a:off x="5692032" y="1346399"/>
            <a:ext cx="3160800" cy="34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Light"/>
              <a:buChar char="•"/>
              <a:defRPr sz="16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111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 Light"/>
              <a:buChar char="-"/>
              <a:defRPr sz="13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lvl="2" indent="-2984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Light"/>
              <a:buChar char="•"/>
              <a:defRPr sz="11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lvl="3" indent="-2984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Light"/>
              <a:buChar char="•"/>
              <a:defRPr sz="11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lvl="4" indent="-2984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Light"/>
              <a:buChar char="•"/>
              <a:defRPr sz="11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lvl="5" indent="-2984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Light"/>
              <a:buChar char="•"/>
              <a:defRPr sz="11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lvl="6" indent="-2984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Light"/>
              <a:buChar char="•"/>
              <a:defRPr sz="11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lvl="7" indent="-2984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Light"/>
              <a:buChar char="•"/>
              <a:defRPr sz="11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lvl="8" indent="-298450" algn="l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dk2"/>
              </a:buClr>
              <a:buSzPts val="1100"/>
              <a:buFont typeface="Roboto Light"/>
              <a:buChar char="•"/>
              <a:defRPr sz="11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158" name="Google Shape;158;p28"/>
          <p:cNvSpPr txBox="1"/>
          <p:nvPr/>
        </p:nvSpPr>
        <p:spPr>
          <a:xfrm>
            <a:off x="578916" y="4811025"/>
            <a:ext cx="24300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© 2024 Form Energy</a:t>
            </a:r>
            <a:endParaRPr sz="6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  <p:extLst>
      <p:ext uri="{BB962C8B-B14F-4D97-AF65-F5344CB8AC3E}">
        <p14:creationId xmlns:p14="http://schemas.microsoft.com/office/powerpoint/2010/main" val="29902582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50/50 Image Left">
  <p:cSld name="50/50 Image Left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9"/>
          <p:cNvSpPr/>
          <p:nvPr/>
        </p:nvSpPr>
        <p:spPr>
          <a:xfrm>
            <a:off x="2559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image placeholder</a:t>
            </a:r>
            <a:endParaRPr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1" name="Google Shape;161;p29"/>
          <p:cNvSpPr txBox="1">
            <a:spLocks noGrp="1"/>
          </p:cNvSpPr>
          <p:nvPr>
            <p:ph type="title"/>
          </p:nvPr>
        </p:nvSpPr>
        <p:spPr>
          <a:xfrm>
            <a:off x="4827572" y="293475"/>
            <a:ext cx="4012200" cy="20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None/>
              <a:defRPr sz="2300">
                <a:solidFill>
                  <a:srgbClr val="000000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300"/>
              <a:buFont typeface="Roboto"/>
              <a:buNone/>
              <a:defRPr sz="2300">
                <a:latin typeface="Roboto"/>
                <a:ea typeface="Roboto"/>
                <a:cs typeface="Roboto"/>
                <a:sym typeface="Roboto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300"/>
              <a:buFont typeface="Roboto"/>
              <a:buNone/>
              <a:defRPr sz="2300">
                <a:latin typeface="Roboto"/>
                <a:ea typeface="Roboto"/>
                <a:cs typeface="Roboto"/>
                <a:sym typeface="Roboto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300"/>
              <a:buFont typeface="Roboto"/>
              <a:buNone/>
              <a:defRPr sz="2300">
                <a:latin typeface="Roboto"/>
                <a:ea typeface="Roboto"/>
                <a:cs typeface="Roboto"/>
                <a:sym typeface="Roboto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300"/>
              <a:buFont typeface="Roboto"/>
              <a:buNone/>
              <a:defRPr sz="2300">
                <a:latin typeface="Roboto"/>
                <a:ea typeface="Roboto"/>
                <a:cs typeface="Roboto"/>
                <a:sym typeface="Roboto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300"/>
              <a:buFont typeface="Roboto"/>
              <a:buNone/>
              <a:defRPr sz="2300">
                <a:latin typeface="Roboto"/>
                <a:ea typeface="Roboto"/>
                <a:cs typeface="Roboto"/>
                <a:sym typeface="Roboto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300"/>
              <a:buFont typeface="Roboto"/>
              <a:buNone/>
              <a:defRPr sz="2300">
                <a:latin typeface="Roboto"/>
                <a:ea typeface="Roboto"/>
                <a:cs typeface="Roboto"/>
                <a:sym typeface="Roboto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300"/>
              <a:buFont typeface="Roboto"/>
              <a:buNone/>
              <a:defRPr sz="2300">
                <a:latin typeface="Roboto"/>
                <a:ea typeface="Roboto"/>
                <a:cs typeface="Roboto"/>
                <a:sym typeface="Roboto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300"/>
              <a:buFont typeface="Roboto"/>
              <a:buNone/>
              <a:defRPr sz="23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62" name="Google Shape;162;p29"/>
          <p:cNvSpPr txBox="1"/>
          <p:nvPr/>
        </p:nvSpPr>
        <p:spPr>
          <a:xfrm>
            <a:off x="8642016" y="4811025"/>
            <a:ext cx="2109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600" b="1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‹#›</a:t>
            </a:fld>
            <a:endParaRPr sz="600" b="1">
              <a:solidFill>
                <a:srgbClr val="000000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63" name="Google Shape;163;p29"/>
          <p:cNvSpPr/>
          <p:nvPr/>
        </p:nvSpPr>
        <p:spPr>
          <a:xfrm>
            <a:off x="7120566" y="4811025"/>
            <a:ext cx="15216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C0C0"/>
              </a:buClr>
              <a:buSzPts val="700"/>
              <a:buFont typeface="Oswald"/>
              <a:buNone/>
            </a:pPr>
            <a:r>
              <a:rPr lang="en" sz="600" i="0" u="none" strike="noStrike" cap="none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CONFIDENTIAL</a:t>
            </a:r>
            <a:endParaRPr sz="600">
              <a:solidFill>
                <a:srgbClr val="000000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64" name="Google Shape;164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3734" y="4729563"/>
            <a:ext cx="318896" cy="258661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9"/>
          <p:cNvSpPr txBox="1">
            <a:spLocks noGrp="1"/>
          </p:cNvSpPr>
          <p:nvPr>
            <p:ph type="body" idx="1"/>
          </p:nvPr>
        </p:nvSpPr>
        <p:spPr>
          <a:xfrm>
            <a:off x="4840631" y="2540513"/>
            <a:ext cx="4012200" cy="21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Light"/>
              <a:buChar char="•"/>
              <a:defRPr sz="16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111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 Light"/>
              <a:buChar char="-"/>
              <a:defRPr sz="13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lvl="2" indent="-2984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Light"/>
              <a:buChar char="•"/>
              <a:defRPr sz="11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lvl="3" indent="-2984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Light"/>
              <a:buChar char="•"/>
              <a:defRPr sz="11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lvl="4" indent="-2984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Light"/>
              <a:buChar char="•"/>
              <a:defRPr sz="11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lvl="5" indent="-2984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Light"/>
              <a:buChar char="•"/>
              <a:defRPr sz="11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lvl="6" indent="-2984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Light"/>
              <a:buChar char="•"/>
              <a:defRPr sz="11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lvl="7" indent="-2984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Light"/>
              <a:buChar char="•"/>
              <a:defRPr sz="11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lvl="8" indent="-298450" algn="l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dk2"/>
              </a:buClr>
              <a:buSzPts val="1100"/>
              <a:buFont typeface="Roboto Light"/>
              <a:buChar char="•"/>
              <a:defRPr sz="11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166" name="Google Shape;166;p29"/>
          <p:cNvSpPr txBox="1"/>
          <p:nvPr/>
        </p:nvSpPr>
        <p:spPr>
          <a:xfrm>
            <a:off x="578916" y="4811025"/>
            <a:ext cx="24300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© 2024 Form Energy</a:t>
            </a:r>
            <a:endParaRPr sz="6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  <p:extLst>
      <p:ext uri="{BB962C8B-B14F-4D97-AF65-F5344CB8AC3E}">
        <p14:creationId xmlns:p14="http://schemas.microsoft.com/office/powerpoint/2010/main" val="40399909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50/50 Image Right">
  <p:cSld name="50/50 Image Right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0"/>
          <p:cNvSpPr/>
          <p:nvPr/>
        </p:nvSpPr>
        <p:spPr>
          <a:xfrm>
            <a:off x="4693922" y="0"/>
            <a:ext cx="44526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image placeholder</a:t>
            </a:r>
            <a:endParaRPr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9" name="Google Shape;169;p30"/>
          <p:cNvSpPr txBox="1"/>
          <p:nvPr/>
        </p:nvSpPr>
        <p:spPr>
          <a:xfrm>
            <a:off x="8642016" y="4811025"/>
            <a:ext cx="2109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600" b="1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‹#›</a:t>
            </a:fld>
            <a:endParaRPr sz="600"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70" name="Google Shape;170;p30"/>
          <p:cNvSpPr/>
          <p:nvPr/>
        </p:nvSpPr>
        <p:spPr>
          <a:xfrm>
            <a:off x="7120566" y="4811025"/>
            <a:ext cx="15216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C0C0"/>
              </a:buClr>
              <a:buSzPts val="700"/>
              <a:buFont typeface="Oswald"/>
              <a:buNone/>
            </a:pPr>
            <a:r>
              <a:rPr lang="en" sz="600" i="0" u="none" strike="noStrike" cap="none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CONFIDENTIAL</a:t>
            </a:r>
            <a:endParaRPr sz="6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71" name="Google Shape;171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5475" y="4730165"/>
            <a:ext cx="317269" cy="258605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30"/>
          <p:cNvSpPr txBox="1">
            <a:spLocks noGrp="1"/>
          </p:cNvSpPr>
          <p:nvPr>
            <p:ph type="title"/>
          </p:nvPr>
        </p:nvSpPr>
        <p:spPr>
          <a:xfrm>
            <a:off x="281025" y="293475"/>
            <a:ext cx="4012200" cy="20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None/>
              <a:defRPr sz="2300">
                <a:solidFill>
                  <a:srgbClr val="000000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300"/>
              <a:buFont typeface="Roboto"/>
              <a:buNone/>
              <a:defRPr sz="2300">
                <a:latin typeface="Roboto"/>
                <a:ea typeface="Roboto"/>
                <a:cs typeface="Roboto"/>
                <a:sym typeface="Roboto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300"/>
              <a:buFont typeface="Roboto"/>
              <a:buNone/>
              <a:defRPr sz="2300">
                <a:latin typeface="Roboto"/>
                <a:ea typeface="Roboto"/>
                <a:cs typeface="Roboto"/>
                <a:sym typeface="Roboto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300"/>
              <a:buFont typeface="Roboto"/>
              <a:buNone/>
              <a:defRPr sz="2300">
                <a:latin typeface="Roboto"/>
                <a:ea typeface="Roboto"/>
                <a:cs typeface="Roboto"/>
                <a:sym typeface="Roboto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300"/>
              <a:buFont typeface="Roboto"/>
              <a:buNone/>
              <a:defRPr sz="2300">
                <a:latin typeface="Roboto"/>
                <a:ea typeface="Roboto"/>
                <a:cs typeface="Roboto"/>
                <a:sym typeface="Roboto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300"/>
              <a:buFont typeface="Roboto"/>
              <a:buNone/>
              <a:defRPr sz="2300">
                <a:latin typeface="Roboto"/>
                <a:ea typeface="Roboto"/>
                <a:cs typeface="Roboto"/>
                <a:sym typeface="Roboto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300"/>
              <a:buFont typeface="Roboto"/>
              <a:buNone/>
              <a:defRPr sz="2300">
                <a:latin typeface="Roboto"/>
                <a:ea typeface="Roboto"/>
                <a:cs typeface="Roboto"/>
                <a:sym typeface="Roboto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300"/>
              <a:buFont typeface="Roboto"/>
              <a:buNone/>
              <a:defRPr sz="2300">
                <a:latin typeface="Roboto"/>
                <a:ea typeface="Roboto"/>
                <a:cs typeface="Roboto"/>
                <a:sym typeface="Roboto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300"/>
              <a:buFont typeface="Roboto"/>
              <a:buNone/>
              <a:defRPr sz="23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3" name="Google Shape;173;p30"/>
          <p:cNvSpPr txBox="1">
            <a:spLocks noGrp="1"/>
          </p:cNvSpPr>
          <p:nvPr>
            <p:ph type="body" idx="1"/>
          </p:nvPr>
        </p:nvSpPr>
        <p:spPr>
          <a:xfrm>
            <a:off x="294084" y="2540513"/>
            <a:ext cx="4012200" cy="21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Light"/>
              <a:buChar char="•"/>
              <a:defRPr sz="16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111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 Light"/>
              <a:buChar char="-"/>
              <a:defRPr sz="13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lvl="2" indent="-2984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Light"/>
              <a:buChar char="•"/>
              <a:defRPr sz="11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lvl="3" indent="-2984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Light"/>
              <a:buChar char="•"/>
              <a:defRPr sz="11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lvl="4" indent="-2984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Light"/>
              <a:buChar char="•"/>
              <a:defRPr sz="11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lvl="5" indent="-2984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Light"/>
              <a:buChar char="•"/>
              <a:defRPr sz="11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lvl="6" indent="-2984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Light"/>
              <a:buChar char="•"/>
              <a:defRPr sz="11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lvl="7" indent="-2984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Light"/>
              <a:buChar char="•"/>
              <a:defRPr sz="11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lvl="8" indent="-298450" algn="l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dk2"/>
              </a:buClr>
              <a:buSzPts val="1100"/>
              <a:buFont typeface="Roboto Light"/>
              <a:buChar char="•"/>
              <a:defRPr sz="11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174" name="Google Shape;174;p30"/>
          <p:cNvSpPr txBox="1"/>
          <p:nvPr/>
        </p:nvSpPr>
        <p:spPr>
          <a:xfrm>
            <a:off x="578916" y="4811025"/>
            <a:ext cx="24300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00000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© 202</a:t>
            </a:r>
            <a:r>
              <a:rPr lang="en" sz="600"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4</a:t>
            </a:r>
            <a:r>
              <a:rPr lang="en" sz="600">
                <a:solidFill>
                  <a:srgbClr val="00000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 Form Energy</a:t>
            </a:r>
            <a:endParaRPr sz="600">
              <a:solidFill>
                <a:srgbClr val="000000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  <p:extLst>
      <p:ext uri="{BB962C8B-B14F-4D97-AF65-F5344CB8AC3E}">
        <p14:creationId xmlns:p14="http://schemas.microsoft.com/office/powerpoint/2010/main" val="2039075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BB16BC-7A67-4DF0-9B63-7F80F0D23F91}" type="datetime1">
              <a:rPr lang="en-US" smtClean="0"/>
              <a:pPr>
                <a:defRPr/>
              </a:pPr>
              <a:t>5/18/2025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4D6D95-C71B-4CF3-B72D-D19D8DEC9EF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17013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Full_Size_Image">
  <p:cSld name="Full_Size_Image">
    <p:bg>
      <p:bgPr>
        <a:solidFill>
          <a:schemeClr val="accent1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1"/>
          <p:cNvSpPr txBox="1"/>
          <p:nvPr/>
        </p:nvSpPr>
        <p:spPr>
          <a:xfrm>
            <a:off x="8642016" y="4811025"/>
            <a:ext cx="2109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600" b="1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‹#›</a:t>
            </a:fld>
            <a:endParaRPr sz="600"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77" name="Google Shape;177;p31"/>
          <p:cNvSpPr/>
          <p:nvPr/>
        </p:nvSpPr>
        <p:spPr>
          <a:xfrm>
            <a:off x="7120566" y="4811025"/>
            <a:ext cx="15216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C0C0"/>
              </a:buClr>
              <a:buSzPts val="700"/>
              <a:buFont typeface="Oswald"/>
              <a:buNone/>
            </a:pPr>
            <a:r>
              <a:rPr lang="en" sz="600" i="0" u="none" strike="noStrike" cap="none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CONFIDENTIAL</a:t>
            </a:r>
            <a:endParaRPr sz="6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78" name="Google Shape;178;p31"/>
          <p:cNvSpPr txBox="1"/>
          <p:nvPr/>
        </p:nvSpPr>
        <p:spPr>
          <a:xfrm>
            <a:off x="578916" y="4811025"/>
            <a:ext cx="24300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© 2024 Form Energy</a:t>
            </a:r>
            <a:endParaRPr sz="6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79" name="Google Shape;179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3734" y="4729563"/>
            <a:ext cx="318896" cy="2586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61026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, Subtitle &amp; Bullet 1">
  <p:cSld name="Title, Subtitle &amp; Bullet 1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2"/>
          <p:cNvSpPr txBox="1">
            <a:spLocks noGrp="1"/>
          </p:cNvSpPr>
          <p:nvPr>
            <p:ph type="title"/>
          </p:nvPr>
        </p:nvSpPr>
        <p:spPr>
          <a:xfrm>
            <a:off x="288713" y="0"/>
            <a:ext cx="8566800" cy="8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None/>
              <a:defRPr sz="2300">
                <a:solidFill>
                  <a:srgbClr val="000000"/>
                </a:solidFill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300"/>
              <a:buFont typeface="Roboto Medium"/>
              <a:buNone/>
              <a:defRPr sz="2300"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300"/>
              <a:buFont typeface="Roboto Medium"/>
              <a:buNone/>
              <a:defRPr sz="2300"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300"/>
              <a:buFont typeface="Roboto Medium"/>
              <a:buNone/>
              <a:defRPr sz="2300"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300"/>
              <a:buFont typeface="Roboto Medium"/>
              <a:buNone/>
              <a:defRPr sz="2300"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300"/>
              <a:buFont typeface="Roboto Medium"/>
              <a:buNone/>
              <a:defRPr sz="2300"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300"/>
              <a:buFont typeface="Roboto Medium"/>
              <a:buNone/>
              <a:defRPr sz="2300"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300"/>
              <a:buFont typeface="Roboto Medium"/>
              <a:buNone/>
              <a:defRPr sz="2300"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300"/>
              <a:buFont typeface="Roboto Medium"/>
              <a:buNone/>
              <a:defRPr sz="2300"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sp>
        <p:nvSpPr>
          <p:cNvPr id="182" name="Google Shape;182;p32"/>
          <p:cNvSpPr txBox="1"/>
          <p:nvPr/>
        </p:nvSpPr>
        <p:spPr>
          <a:xfrm>
            <a:off x="8642016" y="4811025"/>
            <a:ext cx="2109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600" b="1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‹#›</a:t>
            </a:fld>
            <a:endParaRPr sz="600" b="1">
              <a:solidFill>
                <a:srgbClr val="000000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83" name="Google Shape;183;p32"/>
          <p:cNvSpPr/>
          <p:nvPr/>
        </p:nvSpPr>
        <p:spPr>
          <a:xfrm>
            <a:off x="7120566" y="4811025"/>
            <a:ext cx="15216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C0C0"/>
              </a:buClr>
              <a:buSzPts val="700"/>
              <a:buFont typeface="Oswald"/>
              <a:buNone/>
            </a:pPr>
            <a:r>
              <a:rPr lang="en" sz="600" i="0" u="none" strike="noStrike" cap="none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CONFIDENTIAL</a:t>
            </a:r>
            <a:endParaRPr sz="600">
              <a:solidFill>
                <a:srgbClr val="000000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84" name="Google Shape;184;p32"/>
          <p:cNvSpPr txBox="1"/>
          <p:nvPr/>
        </p:nvSpPr>
        <p:spPr>
          <a:xfrm>
            <a:off x="578916" y="4811025"/>
            <a:ext cx="24300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00000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© 202</a:t>
            </a:r>
            <a:r>
              <a:rPr lang="en" sz="600"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4</a:t>
            </a:r>
            <a:r>
              <a:rPr lang="en" sz="600">
                <a:solidFill>
                  <a:srgbClr val="00000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 Form Energy</a:t>
            </a:r>
            <a:endParaRPr sz="600">
              <a:solidFill>
                <a:srgbClr val="000000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85" name="Google Shape;185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5475" y="4730165"/>
            <a:ext cx="317269" cy="258605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32"/>
          <p:cNvSpPr txBox="1">
            <a:spLocks noGrp="1"/>
          </p:cNvSpPr>
          <p:nvPr>
            <p:ph type="body" idx="1"/>
          </p:nvPr>
        </p:nvSpPr>
        <p:spPr>
          <a:xfrm>
            <a:off x="288713" y="937078"/>
            <a:ext cx="8566800" cy="38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Light"/>
              <a:buChar char="•"/>
              <a:defRPr sz="16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111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 Light"/>
              <a:buChar char="-"/>
              <a:defRPr sz="13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lvl="2" indent="-2984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Light"/>
              <a:buChar char="•"/>
              <a:defRPr sz="11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lvl="3" indent="-2984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Light"/>
              <a:buChar char="•"/>
              <a:defRPr sz="11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lvl="4" indent="-2984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Light"/>
              <a:buChar char="•"/>
              <a:defRPr sz="11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lvl="5" indent="-2984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Light"/>
              <a:buChar char="•"/>
              <a:defRPr sz="11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lvl="6" indent="-2984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Light"/>
              <a:buChar char="•"/>
              <a:defRPr sz="11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lvl="7" indent="-2984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Light"/>
              <a:buChar char="•"/>
              <a:defRPr sz="11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lvl="8" indent="-298450" algn="l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dk2"/>
              </a:buClr>
              <a:buSzPts val="1100"/>
              <a:buFont typeface="Roboto Light"/>
              <a:buChar char="•"/>
              <a:defRPr sz="11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60296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Page">
  <p:cSld name="Cover Page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3"/>
          <p:cNvSpPr/>
          <p:nvPr/>
        </p:nvSpPr>
        <p:spPr>
          <a:xfrm>
            <a:off x="4472091" y="0"/>
            <a:ext cx="46746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image placeholder</a:t>
            </a:r>
            <a:endParaRPr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89" name="Google Shape;189;p33"/>
          <p:cNvCxnSpPr/>
          <p:nvPr/>
        </p:nvCxnSpPr>
        <p:spPr>
          <a:xfrm>
            <a:off x="356438" y="2961619"/>
            <a:ext cx="585000" cy="0"/>
          </a:xfrm>
          <a:prstGeom prst="straightConnector1">
            <a:avLst/>
          </a:prstGeom>
          <a:noFill/>
          <a:ln w="28575" cap="flat" cmpd="sng">
            <a:solidFill>
              <a:srgbClr val="FEB5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" name="Google Shape;190;p33"/>
          <p:cNvSpPr txBox="1">
            <a:spLocks noGrp="1"/>
          </p:cNvSpPr>
          <p:nvPr>
            <p:ph type="title"/>
          </p:nvPr>
        </p:nvSpPr>
        <p:spPr>
          <a:xfrm>
            <a:off x="356438" y="520594"/>
            <a:ext cx="3711600" cy="2147100"/>
          </a:xfrm>
          <a:prstGeom prst="rect">
            <a:avLst/>
          </a:prstGeom>
        </p:spPr>
        <p:txBody>
          <a:bodyPr spcFirstLastPara="1" wrap="square" lIns="26800" tIns="26800" rIns="26800" bIns="2680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 Condensed"/>
              <a:buNone/>
              <a:defRPr sz="36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 Condensed"/>
              <a:buNone/>
              <a:defRPr sz="36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 Condensed"/>
              <a:buNone/>
              <a:defRPr sz="36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 Condensed"/>
              <a:buNone/>
              <a:defRPr sz="36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 Condensed"/>
              <a:buNone/>
              <a:defRPr sz="36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 Condensed"/>
              <a:buNone/>
              <a:defRPr sz="36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 Condensed"/>
              <a:buNone/>
              <a:defRPr sz="36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 Condensed"/>
              <a:buNone/>
              <a:defRPr sz="36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91" name="Google Shape;191;p33"/>
          <p:cNvSpPr txBox="1">
            <a:spLocks noGrp="1"/>
          </p:cNvSpPr>
          <p:nvPr>
            <p:ph type="body" idx="1"/>
          </p:nvPr>
        </p:nvSpPr>
        <p:spPr>
          <a:xfrm>
            <a:off x="356447" y="3285422"/>
            <a:ext cx="3711600" cy="922500"/>
          </a:xfrm>
          <a:prstGeom prst="rect">
            <a:avLst/>
          </a:prstGeom>
        </p:spPr>
        <p:txBody>
          <a:bodyPr spcFirstLastPara="1" wrap="square" lIns="26800" tIns="26800" rIns="26800" bIns="26800" anchor="t" anchorCtr="0">
            <a:noAutofit/>
          </a:bodyPr>
          <a:lstStyle>
            <a:lvl1pPr marL="457200" lvl="0" indent="-3175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400" b="1">
                <a:solidFill>
                  <a:schemeClr val="dk2"/>
                </a:solidFill>
              </a:defRPr>
            </a:lvl1pPr>
            <a:lvl2pPr marL="914400" lvl="1" indent="-31750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 sz="1400" b="1">
                <a:solidFill>
                  <a:schemeClr val="dk2"/>
                </a:solidFill>
              </a:defRPr>
            </a:lvl2pPr>
            <a:lvl3pPr marL="1371600" lvl="2" indent="-31750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400" b="1">
                <a:solidFill>
                  <a:schemeClr val="dk2"/>
                </a:solidFill>
              </a:defRPr>
            </a:lvl3pPr>
            <a:lvl4pPr marL="1828800" lvl="3" indent="-31750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400" b="1">
                <a:solidFill>
                  <a:schemeClr val="dk2"/>
                </a:solidFill>
              </a:defRPr>
            </a:lvl4pPr>
            <a:lvl5pPr marL="2286000" lvl="4" indent="-31750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400" b="1">
                <a:solidFill>
                  <a:schemeClr val="dk2"/>
                </a:solidFill>
              </a:defRPr>
            </a:lvl5pPr>
            <a:lvl6pPr marL="2743200" lvl="5" indent="-31750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400" b="1">
                <a:solidFill>
                  <a:schemeClr val="dk2"/>
                </a:solidFill>
              </a:defRPr>
            </a:lvl6pPr>
            <a:lvl7pPr marL="3200400" lvl="6" indent="-31750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400" b="1">
                <a:solidFill>
                  <a:schemeClr val="dk2"/>
                </a:solidFill>
              </a:defRPr>
            </a:lvl7pPr>
            <a:lvl8pPr marL="3657600" lvl="7" indent="-31750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400" b="1">
                <a:solidFill>
                  <a:schemeClr val="dk2"/>
                </a:solidFill>
              </a:defRPr>
            </a:lvl8pPr>
            <a:lvl9pPr marL="4114800" lvl="8" indent="-317500">
              <a:lnSpc>
                <a:spcPct val="80000"/>
              </a:lnSpc>
              <a:spcBef>
                <a:spcPts val="500"/>
              </a:spcBef>
              <a:spcAft>
                <a:spcPts val="500"/>
              </a:spcAft>
              <a:buClr>
                <a:schemeClr val="dk2"/>
              </a:buClr>
              <a:buSzPts val="1400"/>
              <a:buChar char="•"/>
              <a:defRPr sz="1400"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192" name="Google Shape;192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6447" y="4122141"/>
            <a:ext cx="826810" cy="673931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33"/>
          <p:cNvSpPr txBox="1"/>
          <p:nvPr/>
        </p:nvSpPr>
        <p:spPr>
          <a:xfrm>
            <a:off x="1363894" y="4183453"/>
            <a:ext cx="19305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Roboto"/>
                <a:ea typeface="Roboto"/>
                <a:cs typeface="Roboto"/>
                <a:sym typeface="Roboto"/>
              </a:rPr>
              <a:t>Energy Storage </a:t>
            </a:r>
            <a:endParaRPr sz="14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Roboto"/>
                <a:ea typeface="Roboto"/>
                <a:cs typeface="Roboto"/>
                <a:sym typeface="Roboto"/>
              </a:rPr>
              <a:t>For A Better World</a:t>
            </a:r>
            <a:endParaRPr sz="1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4" name="Google Shape;194;p33"/>
          <p:cNvSpPr/>
          <p:nvPr/>
        </p:nvSpPr>
        <p:spPr>
          <a:xfrm>
            <a:off x="356447" y="4868175"/>
            <a:ext cx="38904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C0C0"/>
              </a:buClr>
              <a:buSzPts val="700"/>
              <a:buFont typeface="Oswald"/>
              <a:buNone/>
            </a:pPr>
            <a:r>
              <a:rPr lang="en" sz="600" i="0" u="none" strike="noStrike" cap="none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CONFIDENTIAL</a:t>
            </a:r>
            <a:endParaRPr sz="600">
              <a:solidFill>
                <a:srgbClr val="000000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  <p:extLst>
      <p:ext uri="{BB962C8B-B14F-4D97-AF65-F5344CB8AC3E}">
        <p14:creationId xmlns:p14="http://schemas.microsoft.com/office/powerpoint/2010/main" val="34834223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, Subtitle &amp; Bullet 2">
  <p:cSld name="Title, Subtitle &amp; Bullet 2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4"/>
          <p:cNvSpPr txBox="1">
            <a:spLocks noGrp="1"/>
          </p:cNvSpPr>
          <p:nvPr>
            <p:ph type="title"/>
          </p:nvPr>
        </p:nvSpPr>
        <p:spPr>
          <a:xfrm>
            <a:off x="288716" y="274295"/>
            <a:ext cx="85668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swald Medium"/>
              <a:buNone/>
              <a:defRPr sz="2800">
                <a:solidFill>
                  <a:srgbClr val="000000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10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10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10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10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10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10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10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34"/>
          <p:cNvSpPr txBox="1">
            <a:spLocks noGrp="1"/>
          </p:cNvSpPr>
          <p:nvPr>
            <p:ph type="body" idx="1"/>
          </p:nvPr>
        </p:nvSpPr>
        <p:spPr>
          <a:xfrm>
            <a:off x="288716" y="809936"/>
            <a:ext cx="85515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B500"/>
              </a:buClr>
              <a:buSzPts val="1800"/>
              <a:buFont typeface="Oswald Light"/>
              <a:buNone/>
              <a:defRPr sz="1800">
                <a:solidFill>
                  <a:srgbClr val="FEB500"/>
                </a:solidFill>
                <a:latin typeface="Oswald Light"/>
                <a:ea typeface="Oswald Light"/>
                <a:cs typeface="Oswald Light"/>
                <a:sym typeface="Oswald Light"/>
              </a:defRPr>
            </a:lvl1pPr>
            <a:lvl2pPr marL="914400" lvl="1" indent="-279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800"/>
              <a:buChar char="-"/>
              <a:defRPr/>
            </a:lvl2pPr>
            <a:lvl3pPr marL="1371600" lvl="2" indent="-279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800"/>
              <a:buChar char="•"/>
              <a:defRPr/>
            </a:lvl3pPr>
            <a:lvl4pPr marL="1828800" lvl="3" indent="-279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800"/>
              <a:buChar char="•"/>
              <a:defRPr/>
            </a:lvl4pPr>
            <a:lvl5pPr marL="2286000" lvl="4" indent="-279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800"/>
              <a:buChar char="•"/>
              <a:defRPr/>
            </a:lvl5pPr>
            <a:lvl6pPr marL="2743200" lvl="5" indent="-279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279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800"/>
              <a:buChar char="•"/>
              <a:defRPr/>
            </a:lvl7pPr>
            <a:lvl8pPr marL="3657600" lvl="7" indent="-279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800"/>
              <a:buChar char="•"/>
              <a:defRPr/>
            </a:lvl8pPr>
            <a:lvl9pPr marL="4114800" lvl="8" indent="-279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98" name="Google Shape;198;p34"/>
          <p:cNvSpPr txBox="1">
            <a:spLocks noGrp="1"/>
          </p:cNvSpPr>
          <p:nvPr>
            <p:ph type="sldNum" idx="12"/>
          </p:nvPr>
        </p:nvSpPr>
        <p:spPr>
          <a:xfrm>
            <a:off x="8526521" y="4953000"/>
            <a:ext cx="326400" cy="1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171"/>
              </a:buClr>
              <a:buSzPts val="700"/>
              <a:buFont typeface="Oswald"/>
              <a:buNone/>
              <a:defRPr sz="700">
                <a:solidFill>
                  <a:srgbClr val="757171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171"/>
              </a:buClr>
              <a:buSzPts val="700"/>
              <a:buFont typeface="Oswald"/>
              <a:buNone/>
              <a:defRPr sz="700">
                <a:solidFill>
                  <a:srgbClr val="757171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171"/>
              </a:buClr>
              <a:buSzPts val="700"/>
              <a:buFont typeface="Oswald"/>
              <a:buNone/>
              <a:defRPr sz="700">
                <a:solidFill>
                  <a:srgbClr val="757171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171"/>
              </a:buClr>
              <a:buSzPts val="700"/>
              <a:buFont typeface="Oswald"/>
              <a:buNone/>
              <a:defRPr sz="700">
                <a:solidFill>
                  <a:srgbClr val="757171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171"/>
              </a:buClr>
              <a:buSzPts val="700"/>
              <a:buFont typeface="Oswald"/>
              <a:buNone/>
              <a:defRPr sz="700">
                <a:solidFill>
                  <a:srgbClr val="757171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171"/>
              </a:buClr>
              <a:buSzPts val="700"/>
              <a:buFont typeface="Oswald"/>
              <a:buNone/>
              <a:defRPr sz="700">
                <a:solidFill>
                  <a:srgbClr val="757171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171"/>
              </a:buClr>
              <a:buSzPts val="700"/>
              <a:buFont typeface="Oswald"/>
              <a:buNone/>
              <a:defRPr sz="700">
                <a:solidFill>
                  <a:srgbClr val="757171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171"/>
              </a:buClr>
              <a:buSzPts val="700"/>
              <a:buFont typeface="Oswald"/>
              <a:buNone/>
              <a:defRPr sz="700">
                <a:solidFill>
                  <a:srgbClr val="757171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171"/>
              </a:buClr>
              <a:buSzPts val="700"/>
              <a:buFont typeface="Oswald"/>
              <a:buNone/>
              <a:defRPr sz="700">
                <a:solidFill>
                  <a:srgbClr val="75717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500">
              <a:solidFill>
                <a:srgbClr val="000000"/>
              </a:solidFill>
            </a:endParaRPr>
          </a:p>
        </p:txBody>
      </p:sp>
      <p:sp>
        <p:nvSpPr>
          <p:cNvPr id="199" name="Google Shape;199;p34"/>
          <p:cNvSpPr txBox="1">
            <a:spLocks noGrp="1"/>
          </p:cNvSpPr>
          <p:nvPr>
            <p:ph type="body" idx="2"/>
          </p:nvPr>
        </p:nvSpPr>
        <p:spPr>
          <a:xfrm>
            <a:off x="296230" y="1289247"/>
            <a:ext cx="8551500" cy="34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AA33A"/>
              </a:buClr>
              <a:buSzPts val="10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AA33A"/>
              </a:buClr>
              <a:buSzPts val="1400"/>
              <a:buFont typeface="Roboto Light"/>
              <a:buChar char="-"/>
              <a:defRPr sz="1400">
                <a:solidFill>
                  <a:srgbClr val="75717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lvl="2" indent="-2984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AA33A"/>
              </a:buClr>
              <a:buSzPts val="1100"/>
              <a:buFont typeface="Roboto Light"/>
              <a:buChar char="•"/>
              <a:defRPr>
                <a:solidFill>
                  <a:srgbClr val="75717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lvl="3" indent="-2984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AA33A"/>
              </a:buClr>
              <a:buSzPts val="1100"/>
              <a:buFont typeface="Roboto Light"/>
              <a:buChar char="•"/>
              <a:defRPr>
                <a:solidFill>
                  <a:srgbClr val="75717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lvl="4" indent="-2984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AA33A"/>
              </a:buClr>
              <a:buSzPts val="1100"/>
              <a:buFont typeface="Roboto Light"/>
              <a:buChar char="•"/>
              <a:defRPr>
                <a:solidFill>
                  <a:srgbClr val="75717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lvl="5" indent="-279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279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800"/>
              <a:buChar char="•"/>
              <a:defRPr/>
            </a:lvl7pPr>
            <a:lvl8pPr marL="3657600" lvl="7" indent="-279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800"/>
              <a:buChar char="•"/>
              <a:defRPr/>
            </a:lvl8pPr>
            <a:lvl9pPr marL="4114800" lvl="8" indent="-279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200" name="Google Shape;200;p34"/>
          <p:cNvSpPr/>
          <p:nvPr/>
        </p:nvSpPr>
        <p:spPr>
          <a:xfrm>
            <a:off x="8046624" y="4953000"/>
            <a:ext cx="595500" cy="1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C0C0"/>
              </a:buClr>
              <a:buSzPts val="700"/>
              <a:buFont typeface="Oswald"/>
              <a:buNone/>
            </a:pPr>
            <a:r>
              <a:rPr lang="en" sz="700" b="0" i="0" u="none" strike="noStrike" cap="none">
                <a:solidFill>
                  <a:srgbClr val="C0C0C0"/>
                </a:solidFill>
                <a:latin typeface="Oswald"/>
                <a:ea typeface="Oswald"/>
                <a:cs typeface="Oswald"/>
                <a:sym typeface="Oswald"/>
              </a:rPr>
              <a:t>CONFIDENTIAL</a:t>
            </a:r>
            <a:endParaRPr sz="800"/>
          </a:p>
        </p:txBody>
      </p:sp>
      <p:cxnSp>
        <p:nvCxnSpPr>
          <p:cNvPr id="201" name="Google Shape;201;p34"/>
          <p:cNvCxnSpPr/>
          <p:nvPr/>
        </p:nvCxnSpPr>
        <p:spPr>
          <a:xfrm>
            <a:off x="622046" y="4863793"/>
            <a:ext cx="8230200" cy="0"/>
          </a:xfrm>
          <a:prstGeom prst="straightConnector1">
            <a:avLst/>
          </a:prstGeom>
          <a:noFill/>
          <a:ln w="25400" cap="flat" cmpd="sng">
            <a:solidFill>
              <a:srgbClr val="FEB500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202" name="Google Shape;202;p34" descr="FormEnergy_logo_dark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9071" y="4749478"/>
            <a:ext cx="317269" cy="219108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4"/>
          <p:cNvSpPr txBox="1"/>
          <p:nvPr/>
        </p:nvSpPr>
        <p:spPr>
          <a:xfrm>
            <a:off x="664641" y="4896750"/>
            <a:ext cx="7788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A6A9AB"/>
                </a:solidFill>
                <a:highlight>
                  <a:srgbClr val="FFFFFF"/>
                </a:highlight>
                <a:latin typeface="Oswald Light"/>
                <a:ea typeface="Oswald Light"/>
                <a:cs typeface="Oswald Light"/>
                <a:sym typeface="Oswald Light"/>
              </a:rPr>
              <a:t>© 2023 Form Energy</a:t>
            </a:r>
            <a:endParaRPr sz="700">
              <a:solidFill>
                <a:srgbClr val="A6A9AB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</p:spTree>
    <p:extLst>
      <p:ext uri="{BB962C8B-B14F-4D97-AF65-F5344CB8AC3E}">
        <p14:creationId xmlns:p14="http://schemas.microsoft.com/office/powerpoint/2010/main" val="21172688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, Subtitle &amp; Bullet 1 3">
  <p:cSld name="Title, Subtitle &amp; Bullet 1 3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5"/>
          <p:cNvSpPr txBox="1">
            <a:spLocks noGrp="1"/>
          </p:cNvSpPr>
          <p:nvPr>
            <p:ph type="title"/>
          </p:nvPr>
        </p:nvSpPr>
        <p:spPr>
          <a:xfrm>
            <a:off x="288713" y="0"/>
            <a:ext cx="8566800" cy="8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Roboto Medium"/>
              <a:buNone/>
              <a:defRPr sz="2300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300"/>
              <a:buFont typeface="Roboto Medium"/>
              <a:buNone/>
              <a:defRPr sz="2300"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300"/>
              <a:buFont typeface="Roboto Medium"/>
              <a:buNone/>
              <a:defRPr sz="2300"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300"/>
              <a:buFont typeface="Roboto Medium"/>
              <a:buNone/>
              <a:defRPr sz="2300"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300"/>
              <a:buFont typeface="Roboto Medium"/>
              <a:buNone/>
              <a:defRPr sz="2300"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300"/>
              <a:buFont typeface="Roboto Medium"/>
              <a:buNone/>
              <a:defRPr sz="2300"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300"/>
              <a:buFont typeface="Roboto Medium"/>
              <a:buNone/>
              <a:defRPr sz="2300"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300"/>
              <a:buFont typeface="Roboto Medium"/>
              <a:buNone/>
              <a:defRPr sz="2300"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300"/>
              <a:buFont typeface="Roboto Medium"/>
              <a:buNone/>
              <a:defRPr sz="2300"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sp>
        <p:nvSpPr>
          <p:cNvPr id="206" name="Google Shape;206;p35"/>
          <p:cNvSpPr txBox="1">
            <a:spLocks noGrp="1"/>
          </p:cNvSpPr>
          <p:nvPr>
            <p:ph type="body" idx="1"/>
          </p:nvPr>
        </p:nvSpPr>
        <p:spPr>
          <a:xfrm>
            <a:off x="288713" y="921216"/>
            <a:ext cx="8551500" cy="3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oboto Light"/>
              <a:buNone/>
              <a:defRPr sz="1600"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667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Roboto Light"/>
              <a:buChar char="-"/>
              <a:defRPr sz="1300"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lvl="2" indent="-2984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boto Light"/>
              <a:buChar char="•"/>
              <a:defRPr sz="1100"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lvl="3" indent="-2984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boto Light"/>
              <a:buChar char="•"/>
              <a:defRPr sz="1100"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lvl="4" indent="-2984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boto Light"/>
              <a:buChar char="•"/>
              <a:defRPr sz="1100"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lvl="5" indent="-2984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boto Light"/>
              <a:buChar char="•"/>
              <a:defRPr sz="1100"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lvl="6" indent="-2984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boto Light"/>
              <a:buChar char="•"/>
              <a:defRPr sz="1100"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lvl="7" indent="-2984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boto Light"/>
              <a:buChar char="•"/>
              <a:defRPr sz="1100"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lvl="8" indent="-298450" algn="l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ts val="1100"/>
              <a:buFont typeface="Roboto Light"/>
              <a:buChar char="•"/>
              <a:defRPr sz="1100"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207" name="Google Shape;207;p35"/>
          <p:cNvSpPr txBox="1"/>
          <p:nvPr/>
        </p:nvSpPr>
        <p:spPr>
          <a:xfrm>
            <a:off x="8642016" y="4811025"/>
            <a:ext cx="2109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600" b="1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‹#›</a:t>
            </a:fld>
            <a:endParaRPr sz="600" b="1">
              <a:solidFill>
                <a:srgbClr val="000000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208" name="Google Shape;208;p35"/>
          <p:cNvSpPr/>
          <p:nvPr/>
        </p:nvSpPr>
        <p:spPr>
          <a:xfrm>
            <a:off x="7120566" y="4811025"/>
            <a:ext cx="15216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C0C0"/>
              </a:buClr>
              <a:buSzPts val="700"/>
              <a:buFont typeface="Oswald"/>
              <a:buNone/>
            </a:pPr>
            <a:r>
              <a:rPr lang="en" sz="600" i="0" u="none" strike="noStrike" cap="none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CONFIDENTIAL</a:t>
            </a:r>
            <a:endParaRPr sz="600">
              <a:solidFill>
                <a:srgbClr val="000000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209" name="Google Shape;209;p35"/>
          <p:cNvSpPr txBox="1"/>
          <p:nvPr/>
        </p:nvSpPr>
        <p:spPr>
          <a:xfrm>
            <a:off x="578916" y="4811025"/>
            <a:ext cx="24300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00000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© 202</a:t>
            </a:r>
            <a:r>
              <a:rPr lang="en" sz="600"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3</a:t>
            </a:r>
            <a:r>
              <a:rPr lang="en" sz="600">
                <a:solidFill>
                  <a:srgbClr val="00000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 Form Energy</a:t>
            </a:r>
            <a:endParaRPr sz="600">
              <a:solidFill>
                <a:srgbClr val="000000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210" name="Google Shape;210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5475" y="4730165"/>
            <a:ext cx="317269" cy="2586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12550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+ subtitle">
  <p:cSld name="Content Slide + subtitle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6"/>
          <p:cNvSpPr txBox="1">
            <a:spLocks noGrp="1"/>
          </p:cNvSpPr>
          <p:nvPr>
            <p:ph type="title"/>
          </p:nvPr>
        </p:nvSpPr>
        <p:spPr>
          <a:xfrm>
            <a:off x="255375" y="242279"/>
            <a:ext cx="8626500" cy="364200"/>
          </a:xfrm>
          <a:prstGeom prst="rect">
            <a:avLst/>
          </a:prstGeom>
        </p:spPr>
        <p:txBody>
          <a:bodyPr spcFirstLastPara="1" wrap="square" lIns="26800" tIns="26800" rIns="26800" bIns="268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1pPr>
            <a:lvl2pPr lvl="1">
              <a:spcBef>
                <a:spcPts val="0"/>
              </a:spcBef>
              <a:spcAft>
                <a:spcPts val="0"/>
              </a:spcAft>
              <a:buSzPts val="2300"/>
              <a:buFont typeface="Roboto"/>
              <a:buNone/>
              <a:defRPr sz="2300" b="1"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300"/>
              <a:buFont typeface="Roboto"/>
              <a:buNone/>
              <a:defRPr sz="2300" b="1"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300"/>
              <a:buFont typeface="Roboto"/>
              <a:buNone/>
              <a:defRPr sz="2300" b="1"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300"/>
              <a:buFont typeface="Roboto"/>
              <a:buNone/>
              <a:defRPr sz="2300" b="1"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300"/>
              <a:buFont typeface="Roboto"/>
              <a:buNone/>
              <a:defRPr sz="2300" b="1"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300"/>
              <a:buFont typeface="Roboto"/>
              <a:buNone/>
              <a:defRPr sz="2300" b="1"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300"/>
              <a:buFont typeface="Roboto"/>
              <a:buNone/>
              <a:defRPr sz="2300" b="1"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300"/>
              <a:buFont typeface="Roboto"/>
              <a:buNone/>
              <a:defRPr sz="2300" b="1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13" name="Google Shape;213;p36"/>
          <p:cNvSpPr txBox="1">
            <a:spLocks noGrp="1"/>
          </p:cNvSpPr>
          <p:nvPr>
            <p:ph type="subTitle" idx="1"/>
          </p:nvPr>
        </p:nvSpPr>
        <p:spPr>
          <a:xfrm>
            <a:off x="255375" y="606328"/>
            <a:ext cx="8626500" cy="491400"/>
          </a:xfrm>
          <a:prstGeom prst="rect">
            <a:avLst/>
          </a:prstGeom>
        </p:spPr>
        <p:txBody>
          <a:bodyPr spcFirstLastPara="1" wrap="square" lIns="26800" tIns="26800" rIns="26800" bIns="26800" anchor="t" anchorCtr="0">
            <a:noAutofit/>
          </a:bodyPr>
          <a:lstStyle>
            <a:lvl1pPr lvl="0">
              <a:spcBef>
                <a:spcPts val="800"/>
              </a:spcBef>
              <a:spcAft>
                <a:spcPts val="0"/>
              </a:spcAft>
              <a:buSzPts val="1700"/>
              <a:buFont typeface="Roboto"/>
              <a:buNone/>
              <a:defRPr sz="1700"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SzPts val="1700"/>
              <a:buFont typeface="Roboto"/>
              <a:buNone/>
              <a:defRPr sz="1700"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800"/>
              </a:spcBef>
              <a:spcAft>
                <a:spcPts val="0"/>
              </a:spcAft>
              <a:buSzPts val="1700"/>
              <a:buFont typeface="Roboto"/>
              <a:buNone/>
              <a:defRPr sz="1700"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800"/>
              </a:spcBef>
              <a:spcAft>
                <a:spcPts val="0"/>
              </a:spcAft>
              <a:buSzPts val="1700"/>
              <a:buFont typeface="Roboto"/>
              <a:buNone/>
              <a:defRPr sz="1700"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800"/>
              </a:spcBef>
              <a:spcAft>
                <a:spcPts val="0"/>
              </a:spcAft>
              <a:buSzPts val="1700"/>
              <a:buFont typeface="Roboto"/>
              <a:buNone/>
              <a:defRPr sz="1700"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800"/>
              </a:spcBef>
              <a:spcAft>
                <a:spcPts val="0"/>
              </a:spcAft>
              <a:buSzPts val="1700"/>
              <a:buFont typeface="Roboto"/>
              <a:buNone/>
              <a:defRPr sz="1700"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800"/>
              </a:spcBef>
              <a:spcAft>
                <a:spcPts val="0"/>
              </a:spcAft>
              <a:buSzPts val="1700"/>
              <a:buFont typeface="Roboto"/>
              <a:buNone/>
              <a:defRPr sz="1700"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800"/>
              </a:spcBef>
              <a:spcAft>
                <a:spcPts val="0"/>
              </a:spcAft>
              <a:buSzPts val="1700"/>
              <a:buFont typeface="Roboto"/>
              <a:buNone/>
              <a:defRPr sz="1700"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800"/>
              </a:spcBef>
              <a:spcAft>
                <a:spcPts val="0"/>
              </a:spcAft>
              <a:buSzPts val="1700"/>
              <a:buFont typeface="Roboto"/>
              <a:buNone/>
              <a:defRPr sz="17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14" name="Google Shape;214;p36"/>
          <p:cNvSpPr txBox="1">
            <a:spLocks noGrp="1"/>
          </p:cNvSpPr>
          <p:nvPr>
            <p:ph type="body" idx="2"/>
          </p:nvPr>
        </p:nvSpPr>
        <p:spPr>
          <a:xfrm>
            <a:off x="255375" y="1219200"/>
            <a:ext cx="8626500" cy="33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115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–"/>
              <a:defRPr i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9845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Mono"/>
              <a:buChar char="●"/>
              <a:defRPr sz="11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defRPr>
            </a:lvl3pPr>
            <a:lvl4pPr marL="1828800" lvl="3" indent="-29845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9845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9845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–"/>
              <a:defRPr i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79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Roboto Mono"/>
              <a:buChar char="●"/>
              <a:defRPr sz="8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defRPr>
            </a:lvl7pPr>
            <a:lvl8pPr marL="3657600" lvl="7" indent="-29845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79400" algn="l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Clr>
                <a:schemeClr val="dk2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18620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">
  <p:cSld name="Content Slide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7"/>
          <p:cNvSpPr txBox="1">
            <a:spLocks noGrp="1"/>
          </p:cNvSpPr>
          <p:nvPr>
            <p:ph type="title"/>
          </p:nvPr>
        </p:nvSpPr>
        <p:spPr>
          <a:xfrm>
            <a:off x="255378" y="242279"/>
            <a:ext cx="8626500" cy="634500"/>
          </a:xfrm>
          <a:prstGeom prst="rect">
            <a:avLst/>
          </a:prstGeom>
        </p:spPr>
        <p:txBody>
          <a:bodyPr spcFirstLastPara="1" wrap="square" lIns="26800" tIns="26800" rIns="26800" bIns="268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1pPr>
            <a:lvl2pPr lvl="1">
              <a:spcBef>
                <a:spcPts val="0"/>
              </a:spcBef>
              <a:spcAft>
                <a:spcPts val="0"/>
              </a:spcAft>
              <a:buSzPts val="2300"/>
              <a:buFont typeface="Roboto"/>
              <a:buNone/>
              <a:defRPr sz="2300" b="1"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300"/>
              <a:buFont typeface="Roboto"/>
              <a:buNone/>
              <a:defRPr sz="2300" b="1"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300"/>
              <a:buFont typeface="Roboto"/>
              <a:buNone/>
              <a:defRPr sz="2300" b="1"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300"/>
              <a:buFont typeface="Roboto"/>
              <a:buNone/>
              <a:defRPr sz="2300" b="1"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300"/>
              <a:buFont typeface="Roboto"/>
              <a:buNone/>
              <a:defRPr sz="2300" b="1"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300"/>
              <a:buFont typeface="Roboto"/>
              <a:buNone/>
              <a:defRPr sz="2300" b="1"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300"/>
              <a:buFont typeface="Roboto"/>
              <a:buNone/>
              <a:defRPr sz="2300" b="1"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300"/>
              <a:buFont typeface="Roboto"/>
              <a:buNone/>
              <a:defRPr sz="2300" b="1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17" name="Google Shape;217;p37"/>
          <p:cNvSpPr txBox="1">
            <a:spLocks noGrp="1"/>
          </p:cNvSpPr>
          <p:nvPr>
            <p:ph type="body" idx="1"/>
          </p:nvPr>
        </p:nvSpPr>
        <p:spPr>
          <a:xfrm>
            <a:off x="255375" y="876891"/>
            <a:ext cx="8626500" cy="37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115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–"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048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●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9845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9845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921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Roboto"/>
              <a:buChar char="–"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8575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Roboto"/>
              <a:buChar char="●"/>
              <a:defRPr sz="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279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Roboto"/>
              <a:buChar char="○"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79400" algn="l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Clr>
                <a:schemeClr val="dk2"/>
              </a:buClr>
              <a:buSzPts val="800"/>
              <a:buFont typeface="Roboto"/>
              <a:buChar char="■"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01651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Grey Footer Light 1">
  <p:cSld name="Title + Grey Footer Light 1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8"/>
          <p:cNvSpPr txBox="1">
            <a:spLocks noGrp="1"/>
          </p:cNvSpPr>
          <p:nvPr>
            <p:ph type="title"/>
          </p:nvPr>
        </p:nvSpPr>
        <p:spPr>
          <a:xfrm>
            <a:off x="295973" y="276225"/>
            <a:ext cx="85584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swald Medium"/>
              <a:buNone/>
              <a:defRPr sz="2800">
                <a:solidFill>
                  <a:srgbClr val="000000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10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10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10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10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10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10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10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38"/>
          <p:cNvSpPr txBox="1">
            <a:spLocks noGrp="1"/>
          </p:cNvSpPr>
          <p:nvPr>
            <p:ph type="body" idx="1"/>
          </p:nvPr>
        </p:nvSpPr>
        <p:spPr>
          <a:xfrm>
            <a:off x="297595" y="817959"/>
            <a:ext cx="85551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B500"/>
              </a:buClr>
              <a:buSzPts val="1800"/>
              <a:buFont typeface="Oswald Light"/>
              <a:buNone/>
              <a:defRPr sz="1800">
                <a:solidFill>
                  <a:srgbClr val="FEB500"/>
                </a:solidFill>
                <a:latin typeface="Oswald Light"/>
                <a:ea typeface="Oswald Light"/>
                <a:cs typeface="Oswald Light"/>
                <a:sym typeface="Oswald Light"/>
              </a:defRPr>
            </a:lvl1pPr>
            <a:lvl2pPr marL="914400" lvl="1" indent="-279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800"/>
              <a:buChar char="-"/>
              <a:defRPr/>
            </a:lvl2pPr>
            <a:lvl3pPr marL="1371600" lvl="2" indent="-279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800"/>
              <a:buChar char="•"/>
              <a:defRPr/>
            </a:lvl3pPr>
            <a:lvl4pPr marL="1828800" lvl="3" indent="-279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800"/>
              <a:buChar char="•"/>
              <a:defRPr/>
            </a:lvl4pPr>
            <a:lvl5pPr marL="2286000" lvl="4" indent="-279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800"/>
              <a:buChar char="•"/>
              <a:defRPr/>
            </a:lvl5pPr>
            <a:lvl6pPr marL="2743200" lvl="5" indent="-279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279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800"/>
              <a:buChar char="•"/>
              <a:defRPr/>
            </a:lvl7pPr>
            <a:lvl8pPr marL="3657600" lvl="7" indent="-279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800"/>
              <a:buChar char="•"/>
              <a:defRPr/>
            </a:lvl8pPr>
            <a:lvl9pPr marL="4114800" lvl="8" indent="-279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221" name="Google Shape;221;p38"/>
          <p:cNvSpPr txBox="1">
            <a:spLocks noGrp="1"/>
          </p:cNvSpPr>
          <p:nvPr>
            <p:ph type="sldNum" idx="12"/>
          </p:nvPr>
        </p:nvSpPr>
        <p:spPr>
          <a:xfrm>
            <a:off x="8524875" y="4953000"/>
            <a:ext cx="328500" cy="1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171"/>
              </a:buClr>
              <a:buSzPts val="700"/>
              <a:buFont typeface="Oswald"/>
              <a:buNone/>
              <a:defRPr sz="700">
                <a:solidFill>
                  <a:srgbClr val="757171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171"/>
              </a:buClr>
              <a:buSzPts val="700"/>
              <a:buFont typeface="Oswald"/>
              <a:buNone/>
              <a:defRPr sz="700">
                <a:solidFill>
                  <a:srgbClr val="757171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171"/>
              </a:buClr>
              <a:buSzPts val="700"/>
              <a:buFont typeface="Oswald"/>
              <a:buNone/>
              <a:defRPr sz="700">
                <a:solidFill>
                  <a:srgbClr val="757171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171"/>
              </a:buClr>
              <a:buSzPts val="700"/>
              <a:buFont typeface="Oswald"/>
              <a:buNone/>
              <a:defRPr sz="700">
                <a:solidFill>
                  <a:srgbClr val="757171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171"/>
              </a:buClr>
              <a:buSzPts val="700"/>
              <a:buFont typeface="Oswald"/>
              <a:buNone/>
              <a:defRPr sz="700">
                <a:solidFill>
                  <a:srgbClr val="757171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171"/>
              </a:buClr>
              <a:buSzPts val="700"/>
              <a:buFont typeface="Oswald"/>
              <a:buNone/>
              <a:defRPr sz="700">
                <a:solidFill>
                  <a:srgbClr val="757171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171"/>
              </a:buClr>
              <a:buSzPts val="700"/>
              <a:buFont typeface="Oswald"/>
              <a:buNone/>
              <a:defRPr sz="700">
                <a:solidFill>
                  <a:srgbClr val="757171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171"/>
              </a:buClr>
              <a:buSzPts val="700"/>
              <a:buFont typeface="Oswald"/>
              <a:buNone/>
              <a:defRPr sz="700">
                <a:solidFill>
                  <a:srgbClr val="757171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171"/>
              </a:buClr>
              <a:buSzPts val="700"/>
              <a:buFont typeface="Oswald"/>
              <a:buNone/>
              <a:defRPr sz="700">
                <a:solidFill>
                  <a:srgbClr val="75717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500">
              <a:solidFill>
                <a:srgbClr val="000000"/>
              </a:solidFill>
            </a:endParaRPr>
          </a:p>
        </p:txBody>
      </p:sp>
      <p:sp>
        <p:nvSpPr>
          <p:cNvPr id="222" name="Google Shape;222;p38"/>
          <p:cNvSpPr/>
          <p:nvPr/>
        </p:nvSpPr>
        <p:spPr>
          <a:xfrm>
            <a:off x="8046624" y="4953000"/>
            <a:ext cx="595500" cy="1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C0C0"/>
              </a:buClr>
              <a:buSzPts val="700"/>
              <a:buFont typeface="Oswald"/>
              <a:buNone/>
            </a:pPr>
            <a:r>
              <a:rPr lang="en" sz="700" b="0" i="0" u="none" strike="noStrike" cap="none">
                <a:solidFill>
                  <a:srgbClr val="C0C0C0"/>
                </a:solidFill>
                <a:latin typeface="Oswald"/>
                <a:ea typeface="Oswald"/>
                <a:cs typeface="Oswald"/>
                <a:sym typeface="Oswald"/>
              </a:rPr>
              <a:t>CONFIDENTIAL</a:t>
            </a:r>
            <a:endParaRPr sz="800"/>
          </a:p>
        </p:txBody>
      </p:sp>
      <p:cxnSp>
        <p:nvCxnSpPr>
          <p:cNvPr id="223" name="Google Shape;223;p38"/>
          <p:cNvCxnSpPr/>
          <p:nvPr/>
        </p:nvCxnSpPr>
        <p:spPr>
          <a:xfrm>
            <a:off x="622046" y="4863793"/>
            <a:ext cx="8230200" cy="0"/>
          </a:xfrm>
          <a:prstGeom prst="straightConnector1">
            <a:avLst/>
          </a:prstGeom>
          <a:noFill/>
          <a:ln w="25400" cap="flat" cmpd="sng">
            <a:solidFill>
              <a:srgbClr val="FEB500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224" name="Google Shape;224;p38" descr="FormEnergy_logo_dark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9071" y="4749478"/>
            <a:ext cx="317269" cy="219108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8"/>
          <p:cNvSpPr txBox="1"/>
          <p:nvPr/>
        </p:nvSpPr>
        <p:spPr>
          <a:xfrm>
            <a:off x="671784" y="4896750"/>
            <a:ext cx="7788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A6A9AB"/>
                </a:solidFill>
                <a:highlight>
                  <a:srgbClr val="FFFFFF"/>
                </a:highlight>
                <a:latin typeface="Oswald Light"/>
                <a:ea typeface="Oswald Light"/>
                <a:cs typeface="Oswald Light"/>
                <a:sym typeface="Oswald Light"/>
              </a:rPr>
              <a:t>© 2023 Form Energy</a:t>
            </a:r>
            <a:endParaRPr sz="700">
              <a:solidFill>
                <a:srgbClr val="A6A9AB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</p:spTree>
    <p:extLst>
      <p:ext uri="{BB962C8B-B14F-4D97-AF65-F5344CB8AC3E}">
        <p14:creationId xmlns:p14="http://schemas.microsoft.com/office/powerpoint/2010/main" val="6271042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Grey Footer Light 2">
  <p:cSld name="Title + Grey Footer Light 2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9"/>
          <p:cNvSpPr txBox="1">
            <a:spLocks noGrp="1"/>
          </p:cNvSpPr>
          <p:nvPr>
            <p:ph type="title"/>
          </p:nvPr>
        </p:nvSpPr>
        <p:spPr>
          <a:xfrm>
            <a:off x="295973" y="276225"/>
            <a:ext cx="85584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swald Medium"/>
              <a:buNone/>
              <a:defRPr sz="2800">
                <a:solidFill>
                  <a:srgbClr val="000000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10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10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10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10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10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10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10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39"/>
          <p:cNvSpPr txBox="1">
            <a:spLocks noGrp="1"/>
          </p:cNvSpPr>
          <p:nvPr>
            <p:ph type="body" idx="1"/>
          </p:nvPr>
        </p:nvSpPr>
        <p:spPr>
          <a:xfrm>
            <a:off x="297595" y="817959"/>
            <a:ext cx="85551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B500"/>
              </a:buClr>
              <a:buSzPts val="1800"/>
              <a:buFont typeface="Oswald Light"/>
              <a:buNone/>
              <a:defRPr sz="1800">
                <a:solidFill>
                  <a:srgbClr val="FEB500"/>
                </a:solidFill>
                <a:latin typeface="Oswald Light"/>
                <a:ea typeface="Oswald Light"/>
                <a:cs typeface="Oswald Light"/>
                <a:sym typeface="Oswald Light"/>
              </a:defRPr>
            </a:lvl1pPr>
            <a:lvl2pPr marL="914400" lvl="1" indent="-279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800"/>
              <a:buChar char="-"/>
              <a:defRPr/>
            </a:lvl2pPr>
            <a:lvl3pPr marL="1371600" lvl="2" indent="-279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800"/>
              <a:buChar char="•"/>
              <a:defRPr/>
            </a:lvl3pPr>
            <a:lvl4pPr marL="1828800" lvl="3" indent="-279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800"/>
              <a:buChar char="•"/>
              <a:defRPr/>
            </a:lvl4pPr>
            <a:lvl5pPr marL="2286000" lvl="4" indent="-279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800"/>
              <a:buChar char="•"/>
              <a:defRPr/>
            </a:lvl5pPr>
            <a:lvl6pPr marL="2743200" lvl="5" indent="-279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279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800"/>
              <a:buChar char="•"/>
              <a:defRPr/>
            </a:lvl7pPr>
            <a:lvl8pPr marL="3657600" lvl="7" indent="-279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800"/>
              <a:buChar char="•"/>
              <a:defRPr/>
            </a:lvl8pPr>
            <a:lvl9pPr marL="4114800" lvl="8" indent="-279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229" name="Google Shape;229;p39"/>
          <p:cNvSpPr txBox="1">
            <a:spLocks noGrp="1"/>
          </p:cNvSpPr>
          <p:nvPr>
            <p:ph type="sldNum" idx="12"/>
          </p:nvPr>
        </p:nvSpPr>
        <p:spPr>
          <a:xfrm>
            <a:off x="8524875" y="4953000"/>
            <a:ext cx="328500" cy="1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171"/>
              </a:buClr>
              <a:buSzPts val="700"/>
              <a:buFont typeface="Oswald"/>
              <a:buNone/>
              <a:defRPr sz="700">
                <a:solidFill>
                  <a:srgbClr val="757171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171"/>
              </a:buClr>
              <a:buSzPts val="700"/>
              <a:buFont typeface="Oswald"/>
              <a:buNone/>
              <a:defRPr sz="700">
                <a:solidFill>
                  <a:srgbClr val="757171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171"/>
              </a:buClr>
              <a:buSzPts val="700"/>
              <a:buFont typeface="Oswald"/>
              <a:buNone/>
              <a:defRPr sz="700">
                <a:solidFill>
                  <a:srgbClr val="757171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171"/>
              </a:buClr>
              <a:buSzPts val="700"/>
              <a:buFont typeface="Oswald"/>
              <a:buNone/>
              <a:defRPr sz="700">
                <a:solidFill>
                  <a:srgbClr val="757171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171"/>
              </a:buClr>
              <a:buSzPts val="700"/>
              <a:buFont typeface="Oswald"/>
              <a:buNone/>
              <a:defRPr sz="700">
                <a:solidFill>
                  <a:srgbClr val="757171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171"/>
              </a:buClr>
              <a:buSzPts val="700"/>
              <a:buFont typeface="Oswald"/>
              <a:buNone/>
              <a:defRPr sz="700">
                <a:solidFill>
                  <a:srgbClr val="757171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171"/>
              </a:buClr>
              <a:buSzPts val="700"/>
              <a:buFont typeface="Oswald"/>
              <a:buNone/>
              <a:defRPr sz="700">
                <a:solidFill>
                  <a:srgbClr val="757171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171"/>
              </a:buClr>
              <a:buSzPts val="700"/>
              <a:buFont typeface="Oswald"/>
              <a:buNone/>
              <a:defRPr sz="700">
                <a:solidFill>
                  <a:srgbClr val="757171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171"/>
              </a:buClr>
              <a:buSzPts val="700"/>
              <a:buFont typeface="Oswald"/>
              <a:buNone/>
              <a:defRPr sz="700">
                <a:solidFill>
                  <a:srgbClr val="75717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500">
              <a:solidFill>
                <a:srgbClr val="000000"/>
              </a:solidFill>
            </a:endParaRPr>
          </a:p>
        </p:txBody>
      </p:sp>
      <p:sp>
        <p:nvSpPr>
          <p:cNvPr id="230" name="Google Shape;230;p39"/>
          <p:cNvSpPr/>
          <p:nvPr/>
        </p:nvSpPr>
        <p:spPr>
          <a:xfrm>
            <a:off x="8046624" y="4953000"/>
            <a:ext cx="595500" cy="1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C0C0"/>
              </a:buClr>
              <a:buSzPts val="700"/>
              <a:buFont typeface="Oswald"/>
              <a:buNone/>
            </a:pPr>
            <a:r>
              <a:rPr lang="en" sz="700" b="0" i="0" u="none" strike="noStrike" cap="none">
                <a:solidFill>
                  <a:srgbClr val="C0C0C0"/>
                </a:solidFill>
                <a:latin typeface="Oswald"/>
                <a:ea typeface="Oswald"/>
                <a:cs typeface="Oswald"/>
                <a:sym typeface="Oswald"/>
              </a:rPr>
              <a:t>CONFIDENTIAL</a:t>
            </a:r>
            <a:endParaRPr sz="800"/>
          </a:p>
        </p:txBody>
      </p:sp>
      <p:cxnSp>
        <p:nvCxnSpPr>
          <p:cNvPr id="231" name="Google Shape;231;p39"/>
          <p:cNvCxnSpPr/>
          <p:nvPr/>
        </p:nvCxnSpPr>
        <p:spPr>
          <a:xfrm>
            <a:off x="622046" y="4863793"/>
            <a:ext cx="8230200" cy="0"/>
          </a:xfrm>
          <a:prstGeom prst="straightConnector1">
            <a:avLst/>
          </a:prstGeom>
          <a:noFill/>
          <a:ln w="25400" cap="flat" cmpd="sng">
            <a:solidFill>
              <a:srgbClr val="FEB500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232" name="Google Shape;232;p39" descr="FormEnergy_logo_dark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9071" y="4749478"/>
            <a:ext cx="317269" cy="219108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39"/>
          <p:cNvSpPr txBox="1"/>
          <p:nvPr/>
        </p:nvSpPr>
        <p:spPr>
          <a:xfrm>
            <a:off x="671784" y="4896750"/>
            <a:ext cx="7788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A6A9AB"/>
                </a:solidFill>
                <a:highlight>
                  <a:srgbClr val="FFFFFF"/>
                </a:highlight>
                <a:latin typeface="Oswald Light"/>
                <a:ea typeface="Oswald Light"/>
                <a:cs typeface="Oswald Light"/>
                <a:sym typeface="Oswald Light"/>
              </a:rPr>
              <a:t>© 2023 Form Energy</a:t>
            </a:r>
            <a:endParaRPr sz="700">
              <a:solidFill>
                <a:srgbClr val="A6A9AB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</p:spTree>
    <p:extLst>
      <p:ext uri="{BB962C8B-B14F-4D97-AF65-F5344CB8AC3E}">
        <p14:creationId xmlns:p14="http://schemas.microsoft.com/office/powerpoint/2010/main" val="26435053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Grey Footer Light 3">
  <p:cSld name="Title + Grey Footer Light 3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0"/>
          <p:cNvSpPr txBox="1">
            <a:spLocks noGrp="1"/>
          </p:cNvSpPr>
          <p:nvPr>
            <p:ph type="title"/>
          </p:nvPr>
        </p:nvSpPr>
        <p:spPr>
          <a:xfrm>
            <a:off x="295973" y="276225"/>
            <a:ext cx="85584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swald Medium"/>
              <a:buNone/>
              <a:defRPr sz="2800">
                <a:solidFill>
                  <a:srgbClr val="000000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10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10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10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10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10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10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10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40"/>
          <p:cNvSpPr txBox="1">
            <a:spLocks noGrp="1"/>
          </p:cNvSpPr>
          <p:nvPr>
            <p:ph type="body" idx="1"/>
          </p:nvPr>
        </p:nvSpPr>
        <p:spPr>
          <a:xfrm>
            <a:off x="297595" y="817959"/>
            <a:ext cx="85551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B500"/>
              </a:buClr>
              <a:buSzPts val="1800"/>
              <a:buFont typeface="Oswald Light"/>
              <a:buNone/>
              <a:defRPr sz="1800">
                <a:solidFill>
                  <a:srgbClr val="FEB500"/>
                </a:solidFill>
                <a:latin typeface="Oswald Light"/>
                <a:ea typeface="Oswald Light"/>
                <a:cs typeface="Oswald Light"/>
                <a:sym typeface="Oswald Light"/>
              </a:defRPr>
            </a:lvl1pPr>
            <a:lvl2pPr marL="914400" lvl="1" indent="-279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800"/>
              <a:buChar char="-"/>
              <a:defRPr/>
            </a:lvl2pPr>
            <a:lvl3pPr marL="1371600" lvl="2" indent="-279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800"/>
              <a:buChar char="•"/>
              <a:defRPr/>
            </a:lvl3pPr>
            <a:lvl4pPr marL="1828800" lvl="3" indent="-279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800"/>
              <a:buChar char="•"/>
              <a:defRPr/>
            </a:lvl4pPr>
            <a:lvl5pPr marL="2286000" lvl="4" indent="-279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800"/>
              <a:buChar char="•"/>
              <a:defRPr/>
            </a:lvl5pPr>
            <a:lvl6pPr marL="2743200" lvl="5" indent="-279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279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800"/>
              <a:buChar char="•"/>
              <a:defRPr/>
            </a:lvl7pPr>
            <a:lvl8pPr marL="3657600" lvl="7" indent="-279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800"/>
              <a:buChar char="•"/>
              <a:defRPr/>
            </a:lvl8pPr>
            <a:lvl9pPr marL="4114800" lvl="8" indent="-279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237" name="Google Shape;237;p40"/>
          <p:cNvSpPr txBox="1">
            <a:spLocks noGrp="1"/>
          </p:cNvSpPr>
          <p:nvPr>
            <p:ph type="sldNum" idx="12"/>
          </p:nvPr>
        </p:nvSpPr>
        <p:spPr>
          <a:xfrm>
            <a:off x="8524875" y="4953000"/>
            <a:ext cx="328500" cy="1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171"/>
              </a:buClr>
              <a:buSzPts val="700"/>
              <a:buFont typeface="Oswald"/>
              <a:buNone/>
              <a:defRPr sz="700">
                <a:solidFill>
                  <a:srgbClr val="757171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171"/>
              </a:buClr>
              <a:buSzPts val="700"/>
              <a:buFont typeface="Oswald"/>
              <a:buNone/>
              <a:defRPr sz="700">
                <a:solidFill>
                  <a:srgbClr val="757171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171"/>
              </a:buClr>
              <a:buSzPts val="700"/>
              <a:buFont typeface="Oswald"/>
              <a:buNone/>
              <a:defRPr sz="700">
                <a:solidFill>
                  <a:srgbClr val="757171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171"/>
              </a:buClr>
              <a:buSzPts val="700"/>
              <a:buFont typeface="Oswald"/>
              <a:buNone/>
              <a:defRPr sz="700">
                <a:solidFill>
                  <a:srgbClr val="757171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171"/>
              </a:buClr>
              <a:buSzPts val="700"/>
              <a:buFont typeface="Oswald"/>
              <a:buNone/>
              <a:defRPr sz="700">
                <a:solidFill>
                  <a:srgbClr val="757171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171"/>
              </a:buClr>
              <a:buSzPts val="700"/>
              <a:buFont typeface="Oswald"/>
              <a:buNone/>
              <a:defRPr sz="700">
                <a:solidFill>
                  <a:srgbClr val="757171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171"/>
              </a:buClr>
              <a:buSzPts val="700"/>
              <a:buFont typeface="Oswald"/>
              <a:buNone/>
              <a:defRPr sz="700">
                <a:solidFill>
                  <a:srgbClr val="757171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171"/>
              </a:buClr>
              <a:buSzPts val="700"/>
              <a:buFont typeface="Oswald"/>
              <a:buNone/>
              <a:defRPr sz="700">
                <a:solidFill>
                  <a:srgbClr val="757171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171"/>
              </a:buClr>
              <a:buSzPts val="700"/>
              <a:buFont typeface="Oswald"/>
              <a:buNone/>
              <a:defRPr sz="700">
                <a:solidFill>
                  <a:srgbClr val="75717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500">
              <a:solidFill>
                <a:srgbClr val="000000"/>
              </a:solidFill>
            </a:endParaRPr>
          </a:p>
        </p:txBody>
      </p:sp>
      <p:sp>
        <p:nvSpPr>
          <p:cNvPr id="238" name="Google Shape;238;p40"/>
          <p:cNvSpPr/>
          <p:nvPr/>
        </p:nvSpPr>
        <p:spPr>
          <a:xfrm>
            <a:off x="8046624" y="4953000"/>
            <a:ext cx="595500" cy="1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C0C0"/>
              </a:buClr>
              <a:buSzPts val="700"/>
              <a:buFont typeface="Oswald"/>
              <a:buNone/>
            </a:pPr>
            <a:r>
              <a:rPr lang="en" sz="700" b="0" i="0" u="none" strike="noStrike" cap="none">
                <a:solidFill>
                  <a:srgbClr val="C0C0C0"/>
                </a:solidFill>
                <a:latin typeface="Oswald"/>
                <a:ea typeface="Oswald"/>
                <a:cs typeface="Oswald"/>
                <a:sym typeface="Oswald"/>
              </a:rPr>
              <a:t>CONFIDENTIAL</a:t>
            </a:r>
            <a:endParaRPr sz="800"/>
          </a:p>
        </p:txBody>
      </p:sp>
      <p:cxnSp>
        <p:nvCxnSpPr>
          <p:cNvPr id="239" name="Google Shape;239;p40"/>
          <p:cNvCxnSpPr/>
          <p:nvPr/>
        </p:nvCxnSpPr>
        <p:spPr>
          <a:xfrm>
            <a:off x="622046" y="4863793"/>
            <a:ext cx="8230200" cy="0"/>
          </a:xfrm>
          <a:prstGeom prst="straightConnector1">
            <a:avLst/>
          </a:prstGeom>
          <a:noFill/>
          <a:ln w="25400" cap="flat" cmpd="sng">
            <a:solidFill>
              <a:srgbClr val="FEB500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240" name="Google Shape;240;p40" descr="FormEnergy_logo_dark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9071" y="4749478"/>
            <a:ext cx="317269" cy="219108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40"/>
          <p:cNvSpPr txBox="1"/>
          <p:nvPr/>
        </p:nvSpPr>
        <p:spPr>
          <a:xfrm>
            <a:off x="671784" y="4896750"/>
            <a:ext cx="7788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A6A9AB"/>
                </a:solidFill>
                <a:highlight>
                  <a:srgbClr val="FFFFFF"/>
                </a:highlight>
                <a:latin typeface="Oswald Light"/>
                <a:ea typeface="Oswald Light"/>
                <a:cs typeface="Oswald Light"/>
                <a:sym typeface="Oswald Light"/>
              </a:rPr>
              <a:t>© 2023 Form Energy</a:t>
            </a:r>
            <a:endParaRPr sz="700">
              <a:solidFill>
                <a:srgbClr val="A6A9AB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</p:spTree>
    <p:extLst>
      <p:ext uri="{BB962C8B-B14F-4D97-AF65-F5344CB8AC3E}">
        <p14:creationId xmlns:p14="http://schemas.microsoft.com/office/powerpoint/2010/main" val="1236387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86" indent="0">
              <a:buNone/>
              <a:defRPr sz="1500" b="1"/>
            </a:lvl2pPr>
            <a:lvl3pPr marL="685972" indent="0">
              <a:buNone/>
              <a:defRPr sz="1350" b="1"/>
            </a:lvl3pPr>
            <a:lvl4pPr marL="1028957" indent="0">
              <a:buNone/>
              <a:defRPr sz="1200" b="1"/>
            </a:lvl4pPr>
            <a:lvl5pPr marL="1371943" indent="0">
              <a:buNone/>
              <a:defRPr sz="1200" b="1"/>
            </a:lvl5pPr>
            <a:lvl6pPr marL="1714929" indent="0">
              <a:buNone/>
              <a:defRPr sz="1200" b="1"/>
            </a:lvl6pPr>
            <a:lvl7pPr marL="2057915" indent="0">
              <a:buNone/>
              <a:defRPr sz="1200" b="1"/>
            </a:lvl7pPr>
            <a:lvl8pPr marL="2400901" indent="0">
              <a:buNone/>
              <a:defRPr sz="1200" b="1"/>
            </a:lvl8pPr>
            <a:lvl9pPr marL="274388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86" indent="0">
              <a:buNone/>
              <a:defRPr sz="1500" b="1"/>
            </a:lvl2pPr>
            <a:lvl3pPr marL="685972" indent="0">
              <a:buNone/>
              <a:defRPr sz="1350" b="1"/>
            </a:lvl3pPr>
            <a:lvl4pPr marL="1028957" indent="0">
              <a:buNone/>
              <a:defRPr sz="1200" b="1"/>
            </a:lvl4pPr>
            <a:lvl5pPr marL="1371943" indent="0">
              <a:buNone/>
              <a:defRPr sz="1200" b="1"/>
            </a:lvl5pPr>
            <a:lvl6pPr marL="1714929" indent="0">
              <a:buNone/>
              <a:defRPr sz="1200" b="1"/>
            </a:lvl6pPr>
            <a:lvl7pPr marL="2057915" indent="0">
              <a:buNone/>
              <a:defRPr sz="1200" b="1"/>
            </a:lvl7pPr>
            <a:lvl8pPr marL="2400901" indent="0">
              <a:buNone/>
              <a:defRPr sz="1200" b="1"/>
            </a:lvl8pPr>
            <a:lvl9pPr marL="274388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1DFAD14-57A0-4694-9DA4-035C3E559A9B}" type="datetime1">
              <a:rPr lang="en-US" smtClean="0"/>
              <a:pPr>
                <a:defRPr/>
              </a:pPr>
              <a:t>5/18/2025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7A04BF-FE61-4901-82CA-0953FF4FA37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38973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2 columns">
  <p:cSld name="Content Slide 2 columns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1"/>
          <p:cNvSpPr txBox="1">
            <a:spLocks noGrp="1"/>
          </p:cNvSpPr>
          <p:nvPr>
            <p:ph type="title"/>
          </p:nvPr>
        </p:nvSpPr>
        <p:spPr>
          <a:xfrm>
            <a:off x="255375" y="242279"/>
            <a:ext cx="8626500" cy="3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800" tIns="26800" rIns="26800" bIns="2680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300"/>
              <a:buFont typeface="Roboto"/>
              <a:buNone/>
              <a:defRPr sz="2300" b="1"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300"/>
              <a:buFont typeface="Roboto"/>
              <a:buNone/>
              <a:defRPr sz="2300" b="1"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300"/>
              <a:buFont typeface="Roboto"/>
              <a:buNone/>
              <a:defRPr sz="2300" b="1"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300"/>
              <a:buFont typeface="Roboto"/>
              <a:buNone/>
              <a:defRPr sz="2300" b="1"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300"/>
              <a:buFont typeface="Roboto"/>
              <a:buNone/>
              <a:defRPr sz="2300" b="1"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300"/>
              <a:buFont typeface="Roboto"/>
              <a:buNone/>
              <a:defRPr sz="2300" b="1"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300"/>
              <a:buFont typeface="Roboto"/>
              <a:buNone/>
              <a:defRPr sz="2300" b="1"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300"/>
              <a:buFont typeface="Roboto"/>
              <a:buNone/>
              <a:defRPr sz="2300" b="1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44" name="Google Shape;244;p41"/>
          <p:cNvSpPr txBox="1">
            <a:spLocks noGrp="1"/>
          </p:cNvSpPr>
          <p:nvPr>
            <p:ph type="subTitle" idx="1"/>
          </p:nvPr>
        </p:nvSpPr>
        <p:spPr>
          <a:xfrm>
            <a:off x="4666670" y="897591"/>
            <a:ext cx="4216200" cy="3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Roboto Mono Medium"/>
              <a:buNone/>
              <a:defRPr sz="1100">
                <a:latin typeface="Roboto Mono Medium"/>
                <a:ea typeface="Roboto Mono Medium"/>
                <a:cs typeface="Roboto Mono Medium"/>
                <a:sym typeface="Roboto Mono Medium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Roboto Mono Medium"/>
              <a:buNone/>
              <a:defRPr sz="1100">
                <a:latin typeface="Roboto Mono Medium"/>
                <a:ea typeface="Roboto Mono Medium"/>
                <a:cs typeface="Roboto Mono Medium"/>
                <a:sym typeface="Roboto Mono Medium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Roboto Mono Medium"/>
              <a:buNone/>
              <a:defRPr sz="1100">
                <a:latin typeface="Roboto Mono Medium"/>
                <a:ea typeface="Roboto Mono Medium"/>
                <a:cs typeface="Roboto Mono Medium"/>
                <a:sym typeface="Roboto Mono Medium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Roboto Mono Medium"/>
              <a:buNone/>
              <a:defRPr sz="1100">
                <a:latin typeface="Roboto Mono Medium"/>
                <a:ea typeface="Roboto Mono Medium"/>
                <a:cs typeface="Roboto Mono Medium"/>
                <a:sym typeface="Roboto Mono Medium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Roboto Mono Medium"/>
              <a:buNone/>
              <a:defRPr sz="1100">
                <a:latin typeface="Roboto Mono Medium"/>
                <a:ea typeface="Roboto Mono Medium"/>
                <a:cs typeface="Roboto Mono Medium"/>
                <a:sym typeface="Roboto Mono Medium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Roboto Mono Medium"/>
              <a:buNone/>
              <a:defRPr sz="1100">
                <a:latin typeface="Roboto Mono Medium"/>
                <a:ea typeface="Roboto Mono Medium"/>
                <a:cs typeface="Roboto Mono Medium"/>
                <a:sym typeface="Roboto Mono Medium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Roboto Mono Medium"/>
              <a:buNone/>
              <a:defRPr sz="1100">
                <a:latin typeface="Roboto Mono Medium"/>
                <a:ea typeface="Roboto Mono Medium"/>
                <a:cs typeface="Roboto Mono Medium"/>
                <a:sym typeface="Roboto Mono Medium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Roboto Mono Medium"/>
              <a:buNone/>
              <a:defRPr sz="1100">
                <a:latin typeface="Roboto Mono Medium"/>
                <a:ea typeface="Roboto Mono Medium"/>
                <a:cs typeface="Roboto Mono Medium"/>
                <a:sym typeface="Roboto Mono Medium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Roboto Mono Medium"/>
              <a:buNone/>
              <a:defRPr sz="1100">
                <a:latin typeface="Roboto Mono Medium"/>
                <a:ea typeface="Roboto Mono Medium"/>
                <a:cs typeface="Roboto Mono Medium"/>
                <a:sym typeface="Roboto Mono Medium"/>
              </a:defRPr>
            </a:lvl9pPr>
          </a:lstStyle>
          <a:p>
            <a:endParaRPr/>
          </a:p>
        </p:txBody>
      </p:sp>
      <p:sp>
        <p:nvSpPr>
          <p:cNvPr id="245" name="Google Shape;245;p41"/>
          <p:cNvSpPr txBox="1">
            <a:spLocks noGrp="1"/>
          </p:cNvSpPr>
          <p:nvPr>
            <p:ph type="subTitle" idx="2"/>
          </p:nvPr>
        </p:nvSpPr>
        <p:spPr>
          <a:xfrm>
            <a:off x="255376" y="897591"/>
            <a:ext cx="4216200" cy="3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Roboto Mono Medium"/>
              <a:buNone/>
              <a:defRPr sz="1100">
                <a:latin typeface="Roboto Mono Medium"/>
                <a:ea typeface="Roboto Mono Medium"/>
                <a:cs typeface="Roboto Mono Medium"/>
                <a:sym typeface="Roboto Mono Medium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Roboto Mono Medium"/>
              <a:buNone/>
              <a:defRPr sz="1100">
                <a:latin typeface="Roboto Mono Medium"/>
                <a:ea typeface="Roboto Mono Medium"/>
                <a:cs typeface="Roboto Mono Medium"/>
                <a:sym typeface="Roboto Mono Medium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Roboto Mono Medium"/>
              <a:buNone/>
              <a:defRPr sz="1100">
                <a:latin typeface="Roboto Mono Medium"/>
                <a:ea typeface="Roboto Mono Medium"/>
                <a:cs typeface="Roboto Mono Medium"/>
                <a:sym typeface="Roboto Mono Medium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Roboto Mono Medium"/>
              <a:buNone/>
              <a:defRPr sz="1100">
                <a:latin typeface="Roboto Mono Medium"/>
                <a:ea typeface="Roboto Mono Medium"/>
                <a:cs typeface="Roboto Mono Medium"/>
                <a:sym typeface="Roboto Mono Medium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Roboto Mono Medium"/>
              <a:buNone/>
              <a:defRPr sz="1100">
                <a:latin typeface="Roboto Mono Medium"/>
                <a:ea typeface="Roboto Mono Medium"/>
                <a:cs typeface="Roboto Mono Medium"/>
                <a:sym typeface="Roboto Mono Medium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Roboto Mono Medium"/>
              <a:buNone/>
              <a:defRPr sz="1100">
                <a:latin typeface="Roboto Mono Medium"/>
                <a:ea typeface="Roboto Mono Medium"/>
                <a:cs typeface="Roboto Mono Medium"/>
                <a:sym typeface="Roboto Mono Medium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Roboto Mono Medium"/>
              <a:buNone/>
              <a:defRPr sz="1100">
                <a:latin typeface="Roboto Mono Medium"/>
                <a:ea typeface="Roboto Mono Medium"/>
                <a:cs typeface="Roboto Mono Medium"/>
                <a:sym typeface="Roboto Mono Medium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Roboto Mono Medium"/>
              <a:buNone/>
              <a:defRPr sz="1100">
                <a:latin typeface="Roboto Mono Medium"/>
                <a:ea typeface="Roboto Mono Medium"/>
                <a:cs typeface="Roboto Mono Medium"/>
                <a:sym typeface="Roboto Mono Medium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Roboto Mono Medium"/>
              <a:buNone/>
              <a:defRPr sz="1100">
                <a:latin typeface="Roboto Mono Medium"/>
                <a:ea typeface="Roboto Mono Medium"/>
                <a:cs typeface="Roboto Mono Medium"/>
                <a:sym typeface="Roboto Mono Medium"/>
              </a:defRPr>
            </a:lvl9pPr>
          </a:lstStyle>
          <a:p>
            <a:endParaRPr/>
          </a:p>
        </p:txBody>
      </p:sp>
      <p:sp>
        <p:nvSpPr>
          <p:cNvPr id="246" name="Google Shape;246;p41"/>
          <p:cNvSpPr txBox="1">
            <a:spLocks noGrp="1"/>
          </p:cNvSpPr>
          <p:nvPr>
            <p:ph type="body" idx="3"/>
          </p:nvPr>
        </p:nvSpPr>
        <p:spPr>
          <a:xfrm>
            <a:off x="4678369" y="1412025"/>
            <a:ext cx="4192800" cy="315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115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–"/>
              <a:defRPr sz="1300" i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9845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Mono"/>
              <a:buChar char="●"/>
              <a:defRPr sz="11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defRPr>
            </a:lvl3pPr>
            <a:lvl4pPr marL="1828800" lvl="3" indent="-29845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9845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921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Roboto"/>
              <a:buChar char="–"/>
              <a:defRPr sz="1000" i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79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Roboto Mono"/>
              <a:buChar char="●"/>
              <a:defRPr sz="8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defRPr>
            </a:lvl7pPr>
            <a:lvl8pPr marL="3657600" lvl="7" indent="-279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Roboto"/>
              <a:buChar char="○"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79400" algn="l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Clr>
                <a:schemeClr val="dk2"/>
              </a:buClr>
              <a:buSzPts val="800"/>
              <a:buFont typeface="Roboto"/>
              <a:buChar char="■"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47" name="Google Shape;247;p41"/>
          <p:cNvSpPr txBox="1">
            <a:spLocks noGrp="1"/>
          </p:cNvSpPr>
          <p:nvPr>
            <p:ph type="body" idx="4"/>
          </p:nvPr>
        </p:nvSpPr>
        <p:spPr>
          <a:xfrm>
            <a:off x="267075" y="1412025"/>
            <a:ext cx="4192800" cy="315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115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–"/>
              <a:defRPr sz="1300" i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9845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Mono"/>
              <a:buChar char="●"/>
              <a:defRPr sz="11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defRPr>
            </a:lvl3pPr>
            <a:lvl4pPr marL="1828800" lvl="3" indent="-29845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9845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921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Roboto"/>
              <a:buChar char="–"/>
              <a:defRPr sz="1000" i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79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Roboto Mono"/>
              <a:buChar char="●"/>
              <a:defRPr sz="8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defRPr>
            </a:lvl7pPr>
            <a:lvl8pPr marL="3657600" lvl="7" indent="-279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Roboto"/>
              <a:buChar char="○"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79400" algn="l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Clr>
                <a:schemeClr val="dk2"/>
              </a:buClr>
              <a:buSzPts val="800"/>
              <a:buFont typeface="Roboto"/>
              <a:buChar char="■"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14152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+ Image right _ 2 1">
  <p:cSld name="Content + Image right _ 2 1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2"/>
          <p:cNvSpPr>
            <a:spLocks noGrp="1"/>
          </p:cNvSpPr>
          <p:nvPr>
            <p:ph type="pic" idx="2"/>
          </p:nvPr>
        </p:nvSpPr>
        <p:spPr>
          <a:xfrm>
            <a:off x="2982600" y="1591341"/>
            <a:ext cx="5899200" cy="2934900"/>
          </a:xfrm>
          <a:prstGeom prst="rect">
            <a:avLst/>
          </a:prstGeom>
          <a:noFill/>
          <a:ln>
            <a:noFill/>
          </a:ln>
        </p:spPr>
      </p:sp>
      <p:sp>
        <p:nvSpPr>
          <p:cNvPr id="250" name="Google Shape;250;p42"/>
          <p:cNvSpPr txBox="1">
            <a:spLocks noGrp="1"/>
          </p:cNvSpPr>
          <p:nvPr>
            <p:ph type="subTitle" idx="1"/>
          </p:nvPr>
        </p:nvSpPr>
        <p:spPr>
          <a:xfrm>
            <a:off x="2982534" y="1257516"/>
            <a:ext cx="5899200" cy="345300"/>
          </a:xfrm>
          <a:prstGeom prst="rect">
            <a:avLst/>
          </a:prstGeom>
        </p:spPr>
        <p:txBody>
          <a:bodyPr spcFirstLastPara="1" wrap="square" lIns="26800" tIns="26800" rIns="26800" bIns="26800" anchor="t" anchorCtr="0">
            <a:noAutofit/>
          </a:bodyPr>
          <a:lstStyle>
            <a:lvl1pPr lvl="0">
              <a:spcBef>
                <a:spcPts val="800"/>
              </a:spcBef>
              <a:spcAft>
                <a:spcPts val="0"/>
              </a:spcAft>
              <a:buSzPts val="1100"/>
              <a:buFont typeface="Roboto Mono Medium"/>
              <a:buNone/>
              <a:defRPr sz="1100">
                <a:latin typeface="Roboto Mono Medium"/>
                <a:ea typeface="Roboto Mono Medium"/>
                <a:cs typeface="Roboto Mono Medium"/>
                <a:sym typeface="Roboto Mono Medium"/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SzPts val="1100"/>
              <a:buFont typeface="Roboto Mono SemiBold"/>
              <a:buNone/>
              <a:defRPr sz="1100">
                <a:latin typeface="Roboto Mono SemiBold"/>
                <a:ea typeface="Roboto Mono SemiBold"/>
                <a:cs typeface="Roboto Mono SemiBold"/>
                <a:sym typeface="Roboto Mono SemiBold"/>
              </a:defRPr>
            </a:lvl2pPr>
            <a:lvl3pPr lvl="2">
              <a:spcBef>
                <a:spcPts val="800"/>
              </a:spcBef>
              <a:spcAft>
                <a:spcPts val="0"/>
              </a:spcAft>
              <a:buSzPts val="1100"/>
              <a:buFont typeface="Roboto Mono SemiBold"/>
              <a:buNone/>
              <a:defRPr sz="1100">
                <a:latin typeface="Roboto Mono SemiBold"/>
                <a:ea typeface="Roboto Mono SemiBold"/>
                <a:cs typeface="Roboto Mono SemiBold"/>
                <a:sym typeface="Roboto Mono SemiBold"/>
              </a:defRPr>
            </a:lvl3pPr>
            <a:lvl4pPr lvl="3">
              <a:spcBef>
                <a:spcPts val="800"/>
              </a:spcBef>
              <a:spcAft>
                <a:spcPts val="0"/>
              </a:spcAft>
              <a:buSzPts val="1100"/>
              <a:buFont typeface="Roboto Mono SemiBold"/>
              <a:buNone/>
              <a:defRPr sz="1100">
                <a:latin typeface="Roboto Mono SemiBold"/>
                <a:ea typeface="Roboto Mono SemiBold"/>
                <a:cs typeface="Roboto Mono SemiBold"/>
                <a:sym typeface="Roboto Mono SemiBold"/>
              </a:defRPr>
            </a:lvl4pPr>
            <a:lvl5pPr lvl="4">
              <a:spcBef>
                <a:spcPts val="800"/>
              </a:spcBef>
              <a:spcAft>
                <a:spcPts val="0"/>
              </a:spcAft>
              <a:buSzPts val="1100"/>
              <a:buFont typeface="Roboto Mono SemiBold"/>
              <a:buNone/>
              <a:defRPr sz="1100">
                <a:latin typeface="Roboto Mono SemiBold"/>
                <a:ea typeface="Roboto Mono SemiBold"/>
                <a:cs typeface="Roboto Mono SemiBold"/>
                <a:sym typeface="Roboto Mono SemiBold"/>
              </a:defRPr>
            </a:lvl5pPr>
            <a:lvl6pPr lvl="5">
              <a:spcBef>
                <a:spcPts val="800"/>
              </a:spcBef>
              <a:spcAft>
                <a:spcPts val="0"/>
              </a:spcAft>
              <a:buSzPts val="1100"/>
              <a:buFont typeface="Roboto Mono SemiBold"/>
              <a:buNone/>
              <a:defRPr sz="1100">
                <a:latin typeface="Roboto Mono SemiBold"/>
                <a:ea typeface="Roboto Mono SemiBold"/>
                <a:cs typeface="Roboto Mono SemiBold"/>
                <a:sym typeface="Roboto Mono SemiBold"/>
              </a:defRPr>
            </a:lvl6pPr>
            <a:lvl7pPr lvl="6">
              <a:spcBef>
                <a:spcPts val="800"/>
              </a:spcBef>
              <a:spcAft>
                <a:spcPts val="0"/>
              </a:spcAft>
              <a:buSzPts val="1100"/>
              <a:buFont typeface="Roboto Mono SemiBold"/>
              <a:buNone/>
              <a:defRPr sz="1100">
                <a:latin typeface="Roboto Mono SemiBold"/>
                <a:ea typeface="Roboto Mono SemiBold"/>
                <a:cs typeface="Roboto Mono SemiBold"/>
                <a:sym typeface="Roboto Mono SemiBold"/>
              </a:defRPr>
            </a:lvl7pPr>
            <a:lvl8pPr lvl="7">
              <a:spcBef>
                <a:spcPts val="800"/>
              </a:spcBef>
              <a:spcAft>
                <a:spcPts val="0"/>
              </a:spcAft>
              <a:buSzPts val="1100"/>
              <a:buFont typeface="Roboto Mono SemiBold"/>
              <a:buNone/>
              <a:defRPr sz="1100">
                <a:latin typeface="Roboto Mono SemiBold"/>
                <a:ea typeface="Roboto Mono SemiBold"/>
                <a:cs typeface="Roboto Mono SemiBold"/>
                <a:sym typeface="Roboto Mono SemiBold"/>
              </a:defRPr>
            </a:lvl8pPr>
            <a:lvl9pPr lvl="8">
              <a:spcBef>
                <a:spcPts val="800"/>
              </a:spcBef>
              <a:spcAft>
                <a:spcPts val="0"/>
              </a:spcAft>
              <a:buSzPts val="1100"/>
              <a:buFont typeface="Roboto Mono SemiBold"/>
              <a:buNone/>
              <a:defRPr sz="1100">
                <a:latin typeface="Roboto Mono SemiBold"/>
                <a:ea typeface="Roboto Mono SemiBold"/>
                <a:cs typeface="Roboto Mono SemiBold"/>
                <a:sym typeface="Roboto Mono SemiBold"/>
              </a:defRPr>
            </a:lvl9pPr>
          </a:lstStyle>
          <a:p>
            <a:endParaRPr/>
          </a:p>
        </p:txBody>
      </p:sp>
      <p:sp>
        <p:nvSpPr>
          <p:cNvPr id="251" name="Google Shape;251;p42"/>
          <p:cNvSpPr txBox="1">
            <a:spLocks noGrp="1"/>
          </p:cNvSpPr>
          <p:nvPr>
            <p:ph type="title"/>
          </p:nvPr>
        </p:nvSpPr>
        <p:spPr>
          <a:xfrm>
            <a:off x="255375" y="242279"/>
            <a:ext cx="8626500" cy="364200"/>
          </a:xfrm>
          <a:prstGeom prst="rect">
            <a:avLst/>
          </a:prstGeom>
        </p:spPr>
        <p:txBody>
          <a:bodyPr spcFirstLastPara="1" wrap="square" lIns="26800" tIns="26800" rIns="26800" bIns="268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1pPr>
            <a:lvl2pPr lvl="1">
              <a:spcBef>
                <a:spcPts val="0"/>
              </a:spcBef>
              <a:spcAft>
                <a:spcPts val="0"/>
              </a:spcAft>
              <a:buSzPts val="2300"/>
              <a:buFont typeface="Roboto"/>
              <a:buNone/>
              <a:defRPr sz="2300" b="1"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300"/>
              <a:buFont typeface="Roboto"/>
              <a:buNone/>
              <a:defRPr sz="2300" b="1"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300"/>
              <a:buFont typeface="Roboto"/>
              <a:buNone/>
              <a:defRPr sz="2300" b="1"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300"/>
              <a:buFont typeface="Roboto"/>
              <a:buNone/>
              <a:defRPr sz="2300" b="1"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300"/>
              <a:buFont typeface="Roboto"/>
              <a:buNone/>
              <a:defRPr sz="2300" b="1"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300"/>
              <a:buFont typeface="Roboto"/>
              <a:buNone/>
              <a:defRPr sz="2300" b="1"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300"/>
              <a:buFont typeface="Roboto"/>
              <a:buNone/>
              <a:defRPr sz="2300" b="1"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300"/>
              <a:buFont typeface="Roboto"/>
              <a:buNone/>
              <a:defRPr sz="2300" b="1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52" name="Google Shape;252;p42"/>
          <p:cNvSpPr txBox="1">
            <a:spLocks noGrp="1"/>
          </p:cNvSpPr>
          <p:nvPr>
            <p:ph type="subTitle" idx="3"/>
          </p:nvPr>
        </p:nvSpPr>
        <p:spPr>
          <a:xfrm>
            <a:off x="255375" y="606328"/>
            <a:ext cx="8626500" cy="491400"/>
          </a:xfrm>
          <a:prstGeom prst="rect">
            <a:avLst/>
          </a:prstGeom>
        </p:spPr>
        <p:txBody>
          <a:bodyPr spcFirstLastPara="1" wrap="square" lIns="26800" tIns="26800" rIns="26800" bIns="26800" anchor="t" anchorCtr="0">
            <a:noAutofit/>
          </a:bodyPr>
          <a:lstStyle>
            <a:lvl1pPr lvl="0">
              <a:spcBef>
                <a:spcPts val="800"/>
              </a:spcBef>
              <a:spcAft>
                <a:spcPts val="0"/>
              </a:spcAft>
              <a:buSzPts val="1700"/>
              <a:buFont typeface="Roboto"/>
              <a:buNone/>
              <a:defRPr sz="1700"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SzPts val="1700"/>
              <a:buFont typeface="Roboto"/>
              <a:buNone/>
              <a:defRPr sz="1700"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800"/>
              </a:spcBef>
              <a:spcAft>
                <a:spcPts val="0"/>
              </a:spcAft>
              <a:buSzPts val="1700"/>
              <a:buFont typeface="Roboto"/>
              <a:buNone/>
              <a:defRPr sz="1700"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800"/>
              </a:spcBef>
              <a:spcAft>
                <a:spcPts val="0"/>
              </a:spcAft>
              <a:buSzPts val="1700"/>
              <a:buFont typeface="Roboto"/>
              <a:buNone/>
              <a:defRPr sz="1700"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800"/>
              </a:spcBef>
              <a:spcAft>
                <a:spcPts val="0"/>
              </a:spcAft>
              <a:buSzPts val="1700"/>
              <a:buFont typeface="Roboto"/>
              <a:buNone/>
              <a:defRPr sz="1700"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800"/>
              </a:spcBef>
              <a:spcAft>
                <a:spcPts val="0"/>
              </a:spcAft>
              <a:buSzPts val="1700"/>
              <a:buFont typeface="Roboto"/>
              <a:buNone/>
              <a:defRPr sz="1700"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800"/>
              </a:spcBef>
              <a:spcAft>
                <a:spcPts val="0"/>
              </a:spcAft>
              <a:buSzPts val="1700"/>
              <a:buFont typeface="Roboto"/>
              <a:buNone/>
              <a:defRPr sz="1700"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800"/>
              </a:spcBef>
              <a:spcAft>
                <a:spcPts val="0"/>
              </a:spcAft>
              <a:buSzPts val="1700"/>
              <a:buFont typeface="Roboto"/>
              <a:buNone/>
              <a:defRPr sz="1700"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800"/>
              </a:spcBef>
              <a:spcAft>
                <a:spcPts val="0"/>
              </a:spcAft>
              <a:buSzPts val="1700"/>
              <a:buFont typeface="Roboto"/>
              <a:buNone/>
              <a:defRPr sz="17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53" name="Google Shape;253;p42"/>
          <p:cNvSpPr txBox="1">
            <a:spLocks noGrp="1"/>
          </p:cNvSpPr>
          <p:nvPr>
            <p:ph type="body" idx="4"/>
          </p:nvPr>
        </p:nvSpPr>
        <p:spPr>
          <a:xfrm>
            <a:off x="255375" y="1257516"/>
            <a:ext cx="2390100" cy="32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115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–"/>
              <a:defRPr sz="1300" i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9845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Mono"/>
              <a:buChar char="●"/>
              <a:defRPr sz="11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defRPr>
            </a:lvl3pPr>
            <a:lvl4pPr marL="1828800" lvl="3" indent="-29845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9845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921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Roboto"/>
              <a:buChar char="–"/>
              <a:defRPr sz="1000" i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79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Roboto Mono"/>
              <a:buChar char="●"/>
              <a:defRPr sz="8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defRPr>
            </a:lvl7pPr>
            <a:lvl8pPr marL="3657600" lvl="7" indent="-279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Roboto"/>
              <a:buChar char="○"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79400" algn="l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Clr>
                <a:schemeClr val="dk2"/>
              </a:buClr>
              <a:buSzPts val="800"/>
              <a:buFont typeface="Roboto"/>
              <a:buChar char="■"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0035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1">
  <p:cSld name="Content Slide 1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3"/>
          <p:cNvSpPr txBox="1">
            <a:spLocks noGrp="1"/>
          </p:cNvSpPr>
          <p:nvPr>
            <p:ph type="title"/>
          </p:nvPr>
        </p:nvSpPr>
        <p:spPr>
          <a:xfrm>
            <a:off x="255378" y="242279"/>
            <a:ext cx="8626500" cy="634500"/>
          </a:xfrm>
          <a:prstGeom prst="rect">
            <a:avLst/>
          </a:prstGeom>
        </p:spPr>
        <p:txBody>
          <a:bodyPr spcFirstLastPara="1" wrap="square" lIns="26800" tIns="26800" rIns="26800" bIns="268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1pPr>
            <a:lvl2pPr lvl="1">
              <a:spcBef>
                <a:spcPts val="0"/>
              </a:spcBef>
              <a:spcAft>
                <a:spcPts val="0"/>
              </a:spcAft>
              <a:buSzPts val="2300"/>
              <a:buFont typeface="Roboto"/>
              <a:buNone/>
              <a:defRPr sz="2300" b="1"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300"/>
              <a:buFont typeface="Roboto"/>
              <a:buNone/>
              <a:defRPr sz="2300" b="1"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300"/>
              <a:buFont typeface="Roboto"/>
              <a:buNone/>
              <a:defRPr sz="2300" b="1"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300"/>
              <a:buFont typeface="Roboto"/>
              <a:buNone/>
              <a:defRPr sz="2300" b="1"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300"/>
              <a:buFont typeface="Roboto"/>
              <a:buNone/>
              <a:defRPr sz="2300" b="1"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300"/>
              <a:buFont typeface="Roboto"/>
              <a:buNone/>
              <a:defRPr sz="2300" b="1"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300"/>
              <a:buFont typeface="Roboto"/>
              <a:buNone/>
              <a:defRPr sz="2300" b="1"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300"/>
              <a:buFont typeface="Roboto"/>
              <a:buNone/>
              <a:defRPr sz="2300" b="1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56" name="Google Shape;256;p43"/>
          <p:cNvSpPr txBox="1">
            <a:spLocks noGrp="1"/>
          </p:cNvSpPr>
          <p:nvPr>
            <p:ph type="body" idx="1"/>
          </p:nvPr>
        </p:nvSpPr>
        <p:spPr>
          <a:xfrm>
            <a:off x="255375" y="876891"/>
            <a:ext cx="8626500" cy="37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115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–"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048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●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9845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9845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921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Roboto"/>
              <a:buChar char="–"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8575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Roboto"/>
              <a:buChar char="●"/>
              <a:defRPr sz="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279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Roboto"/>
              <a:buChar char="○"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79400" algn="l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Clr>
                <a:schemeClr val="dk2"/>
              </a:buClr>
              <a:buSzPts val="800"/>
              <a:buFont typeface="Roboto"/>
              <a:buChar char="■"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24260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_2">
  <p:cSld name="TITLE_AND_BODY_2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26800" tIns="26800" rIns="26800" bIns="268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4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26800" tIns="26800" rIns="26800" bIns="26800" anchor="t" anchorCtr="0">
            <a:noAutofit/>
          </a:bodyPr>
          <a:lstStyle>
            <a:lvl1pPr marL="457200" lvl="0" indent="-304800">
              <a:spcBef>
                <a:spcPts val="800"/>
              </a:spcBef>
              <a:spcAft>
                <a:spcPts val="0"/>
              </a:spcAft>
              <a:buSzPts val="1200"/>
              <a:buChar char="•"/>
              <a:defRPr/>
            </a:lvl1pPr>
            <a:lvl2pPr marL="914400" lvl="1" indent="-311150">
              <a:spcBef>
                <a:spcPts val="800"/>
              </a:spcBef>
              <a:spcAft>
                <a:spcPts val="0"/>
              </a:spcAft>
              <a:buSzPts val="1300"/>
              <a:buChar char="-"/>
              <a:defRPr/>
            </a:lvl2pPr>
            <a:lvl3pPr marL="1371600" lvl="2" indent="-298450">
              <a:spcBef>
                <a:spcPts val="8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98450">
              <a:spcBef>
                <a:spcPts val="800"/>
              </a:spcBef>
              <a:spcAft>
                <a:spcPts val="0"/>
              </a:spcAft>
              <a:buSzPts val="1100"/>
              <a:buChar char="•"/>
              <a:defRPr/>
            </a:lvl4pPr>
            <a:lvl5pPr marL="2286000" lvl="4" indent="-298450">
              <a:spcBef>
                <a:spcPts val="800"/>
              </a:spcBef>
              <a:spcAft>
                <a:spcPts val="0"/>
              </a:spcAft>
              <a:buSzPts val="1100"/>
              <a:buChar char="•"/>
              <a:defRPr/>
            </a:lvl5pPr>
            <a:lvl6pPr marL="2743200" lvl="5" indent="-298450">
              <a:spcBef>
                <a:spcPts val="800"/>
              </a:spcBef>
              <a:spcAft>
                <a:spcPts val="0"/>
              </a:spcAft>
              <a:buSzPts val="1100"/>
              <a:buChar char="•"/>
              <a:defRPr/>
            </a:lvl6pPr>
            <a:lvl7pPr marL="3200400" lvl="6" indent="-298450">
              <a:spcBef>
                <a:spcPts val="800"/>
              </a:spcBef>
              <a:spcAft>
                <a:spcPts val="0"/>
              </a:spcAft>
              <a:buSzPts val="1100"/>
              <a:buChar char="•"/>
              <a:defRPr/>
            </a:lvl7pPr>
            <a:lvl8pPr marL="3657600" lvl="7" indent="-298450">
              <a:spcBef>
                <a:spcPts val="800"/>
              </a:spcBef>
              <a:spcAft>
                <a:spcPts val="0"/>
              </a:spcAft>
              <a:buSzPts val="1100"/>
              <a:buChar char="•"/>
              <a:defRPr/>
            </a:lvl8pPr>
            <a:lvl9pPr marL="4114800" lvl="8" indent="-298450">
              <a:spcBef>
                <a:spcPts val="800"/>
              </a:spcBef>
              <a:spcAft>
                <a:spcPts val="0"/>
              </a:spcAft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260" name="Google Shape;260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400"/>
            </a:lvl1pPr>
            <a:lvl2pPr lvl="1">
              <a:buNone/>
              <a:defRPr sz="1400"/>
            </a:lvl2pPr>
            <a:lvl3pPr lvl="2">
              <a:buNone/>
              <a:defRPr sz="1400"/>
            </a:lvl3pPr>
            <a:lvl4pPr lvl="3">
              <a:buNone/>
              <a:defRPr sz="1400"/>
            </a:lvl4pPr>
            <a:lvl5pPr lvl="4">
              <a:buNone/>
              <a:defRPr sz="1400"/>
            </a:lvl5pPr>
            <a:lvl6pPr lvl="5">
              <a:buNone/>
              <a:defRPr sz="1400"/>
            </a:lvl6pPr>
            <a:lvl7pPr lvl="6">
              <a:buNone/>
              <a:defRPr sz="1400"/>
            </a:lvl7pPr>
            <a:lvl8pPr lvl="7">
              <a:buNone/>
              <a:defRPr sz="1400"/>
            </a:lvl8pPr>
            <a:lvl9pPr lvl="8">
              <a:buNone/>
              <a:defRPr sz="14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61191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" type="title">
  <p:cSld name="Intro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72008" y="2041825"/>
            <a:ext cx="7200000" cy="180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None/>
              <a:defRPr sz="29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None/>
              <a:defRPr sz="29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None/>
              <a:defRPr sz="29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None/>
              <a:defRPr sz="29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None/>
              <a:defRPr sz="29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None/>
              <a:defRPr sz="29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None/>
              <a:defRPr sz="29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None/>
              <a:defRPr sz="29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None/>
              <a:defRPr sz="29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72000" y="4121773"/>
            <a:ext cx="7200000" cy="36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sz="1500" b="1">
                <a:solidFill>
                  <a:schemeClr val="accent1"/>
                </a:solidFill>
              </a:defRPr>
            </a:lvl1pPr>
            <a:lvl2pPr lv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sz="1500" b="1">
                <a:solidFill>
                  <a:schemeClr val="accent1"/>
                </a:solidFill>
              </a:defRPr>
            </a:lvl2pPr>
            <a:lvl3pPr lvl="2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sz="1500" b="1">
                <a:solidFill>
                  <a:schemeClr val="accent1"/>
                </a:solidFill>
              </a:defRPr>
            </a:lvl3pPr>
            <a:lvl4pPr lvl="3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sz="1500" b="1">
                <a:solidFill>
                  <a:schemeClr val="accent1"/>
                </a:solidFill>
              </a:defRPr>
            </a:lvl4pPr>
            <a:lvl5pPr lvl="4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sz="1500" b="1">
                <a:solidFill>
                  <a:schemeClr val="accent1"/>
                </a:solidFill>
              </a:defRPr>
            </a:lvl5pPr>
            <a:lvl6pPr lvl="5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sz="1500" b="1">
                <a:solidFill>
                  <a:schemeClr val="accent1"/>
                </a:solidFill>
              </a:defRPr>
            </a:lvl6pPr>
            <a:lvl7pPr lvl="6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sz="1500" b="1">
                <a:solidFill>
                  <a:schemeClr val="accent1"/>
                </a:solidFill>
              </a:defRPr>
            </a:lvl7pPr>
            <a:lvl8pPr lvl="7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sz="1500" b="1">
                <a:solidFill>
                  <a:schemeClr val="accent1"/>
                </a:solidFill>
              </a:defRPr>
            </a:lvl8pPr>
            <a:lvl9pPr lvl="8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sz="15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2000" y="878662"/>
            <a:ext cx="1588050" cy="491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" name="Google Shape;13;p2"/>
          <p:cNvCxnSpPr/>
          <p:nvPr/>
        </p:nvCxnSpPr>
        <p:spPr>
          <a:xfrm>
            <a:off x="972000" y="1623450"/>
            <a:ext cx="7077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929133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1080000" y="468000"/>
            <a:ext cx="7560000" cy="5544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/>
          <p:nvPr/>
        </p:nvSpPr>
        <p:spPr>
          <a:xfrm>
            <a:off x="-2500" y="0"/>
            <a:ext cx="6660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" name="Google Shape;17;p3"/>
          <p:cNvSpPr/>
          <p:nvPr/>
        </p:nvSpPr>
        <p:spPr>
          <a:xfrm>
            <a:off x="-2500" y="4585500"/>
            <a:ext cx="666000" cy="5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8" name="Google Shape;1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1888" y="351907"/>
            <a:ext cx="297223" cy="399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" name="Google Shape;19;p3"/>
          <p:cNvCxnSpPr/>
          <p:nvPr/>
        </p:nvCxnSpPr>
        <p:spPr>
          <a:xfrm>
            <a:off x="1080000" y="351900"/>
            <a:ext cx="7560000" cy="4200"/>
          </a:xfrm>
          <a:prstGeom prst="straightConnector1">
            <a:avLst/>
          </a:prstGeom>
          <a:noFill/>
          <a:ln w="9525" cap="flat" cmpd="sng">
            <a:solidFill>
              <a:srgbClr val="E9EEF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56159" y="46677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200" b="1"/>
            </a:lvl1pPr>
            <a:lvl2pPr lvl="1">
              <a:buNone/>
              <a:defRPr sz="1200" b="1"/>
            </a:lvl2pPr>
            <a:lvl3pPr lvl="2">
              <a:buNone/>
              <a:defRPr sz="1200" b="1"/>
            </a:lvl3pPr>
            <a:lvl4pPr lvl="3">
              <a:buNone/>
              <a:defRPr sz="1200" b="1"/>
            </a:lvl4pPr>
            <a:lvl5pPr lvl="4">
              <a:buNone/>
              <a:defRPr sz="1200" b="1"/>
            </a:lvl5pPr>
            <a:lvl6pPr lvl="5">
              <a:buNone/>
              <a:defRPr sz="1200" b="1"/>
            </a:lvl6pPr>
            <a:lvl7pPr lvl="6">
              <a:buNone/>
              <a:defRPr sz="1200" b="1"/>
            </a:lvl7pPr>
            <a:lvl8pPr lvl="7">
              <a:buNone/>
              <a:defRPr sz="1200" b="1"/>
            </a:lvl8pPr>
            <a:lvl9pPr lvl="8">
              <a:buNone/>
              <a:defRPr sz="1200" b="1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body" idx="1"/>
          </p:nvPr>
        </p:nvSpPr>
        <p:spPr>
          <a:xfrm>
            <a:off x="1080000" y="1298875"/>
            <a:ext cx="7560000" cy="297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04800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ato"/>
              <a:buChar char="●"/>
              <a:defRPr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04800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ato"/>
              <a:buChar char="○"/>
              <a:defRPr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04800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ato"/>
              <a:buChar char="■"/>
              <a:defRPr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04800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ato"/>
              <a:buChar char="●"/>
              <a:defRPr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04800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ato"/>
              <a:buChar char="○"/>
              <a:defRPr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04800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ato"/>
              <a:buChar char="■"/>
              <a:defRPr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04800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ato"/>
              <a:buChar char="●"/>
              <a:defRPr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04800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ato"/>
              <a:buChar char="○"/>
              <a:defRPr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04800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ato"/>
              <a:buChar char="■"/>
              <a:defRPr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/>
          <p:nvPr/>
        </p:nvSpPr>
        <p:spPr>
          <a:xfrm rot="-5400000">
            <a:off x="-319450" y="3648143"/>
            <a:ext cx="12999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98BBD5"/>
                </a:solidFill>
                <a:latin typeface="Lato"/>
                <a:ea typeface="Lato"/>
                <a:cs typeface="Lato"/>
                <a:sym typeface="Lato"/>
              </a:rPr>
              <a:t>CONFIDENTIAL</a:t>
            </a:r>
            <a:endParaRPr sz="1000">
              <a:solidFill>
                <a:srgbClr val="98BBD5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6906077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">
  <p:cSld name="Imag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1080000" y="468000"/>
            <a:ext cx="7560000" cy="5544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/>
          <p:nvPr/>
        </p:nvSpPr>
        <p:spPr>
          <a:xfrm>
            <a:off x="-2500" y="0"/>
            <a:ext cx="6660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" name="Google Shape;26;p4"/>
          <p:cNvSpPr/>
          <p:nvPr/>
        </p:nvSpPr>
        <p:spPr>
          <a:xfrm>
            <a:off x="-2500" y="4585500"/>
            <a:ext cx="666000" cy="5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7" name="Google Shape;27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1888" y="351907"/>
            <a:ext cx="297223" cy="399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" name="Google Shape;28;p4"/>
          <p:cNvCxnSpPr/>
          <p:nvPr/>
        </p:nvCxnSpPr>
        <p:spPr>
          <a:xfrm>
            <a:off x="1080000" y="351900"/>
            <a:ext cx="3600000" cy="4200"/>
          </a:xfrm>
          <a:prstGeom prst="straightConnector1">
            <a:avLst/>
          </a:prstGeom>
          <a:noFill/>
          <a:ln w="9525" cap="flat" cmpd="sng">
            <a:solidFill>
              <a:srgbClr val="E9EEF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56159" y="46677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200" b="1"/>
            </a:lvl1pPr>
            <a:lvl2pPr lvl="1">
              <a:buNone/>
              <a:defRPr sz="1200" b="1"/>
            </a:lvl2pPr>
            <a:lvl3pPr lvl="2">
              <a:buNone/>
              <a:defRPr sz="1200" b="1"/>
            </a:lvl3pPr>
            <a:lvl4pPr lvl="3">
              <a:buNone/>
              <a:defRPr sz="1200" b="1"/>
            </a:lvl4pPr>
            <a:lvl5pPr lvl="4">
              <a:buNone/>
              <a:defRPr sz="1200" b="1"/>
            </a:lvl5pPr>
            <a:lvl6pPr lvl="5">
              <a:buNone/>
              <a:defRPr sz="1200" b="1"/>
            </a:lvl6pPr>
            <a:lvl7pPr lvl="6">
              <a:buNone/>
              <a:defRPr sz="1200" b="1"/>
            </a:lvl7pPr>
            <a:lvl8pPr lvl="7">
              <a:buNone/>
              <a:defRPr sz="1200" b="1"/>
            </a:lvl8pPr>
            <a:lvl9pPr lvl="8">
              <a:buNone/>
              <a:defRPr sz="1200" b="1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1080000" y="1298875"/>
            <a:ext cx="7560000" cy="297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04800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ato"/>
              <a:buChar char="●"/>
              <a:defRPr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04800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ato"/>
              <a:buChar char="○"/>
              <a:defRPr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04800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ato"/>
              <a:buChar char="■"/>
              <a:defRPr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04800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ato"/>
              <a:buChar char="●"/>
              <a:defRPr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04800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ato"/>
              <a:buChar char="○"/>
              <a:defRPr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04800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ato"/>
              <a:buChar char="■"/>
              <a:defRPr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04800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ato"/>
              <a:buChar char="●"/>
              <a:defRPr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04800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ato"/>
              <a:buChar char="○"/>
              <a:defRPr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04800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ato"/>
              <a:buChar char="■"/>
              <a:defRPr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1" name="Google Shape;31;p4"/>
          <p:cNvSpPr txBox="1"/>
          <p:nvPr/>
        </p:nvSpPr>
        <p:spPr>
          <a:xfrm rot="-5400000">
            <a:off x="-319450" y="3648143"/>
            <a:ext cx="12999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98BBD5"/>
                </a:solidFill>
                <a:latin typeface="Lato"/>
                <a:ea typeface="Lato"/>
                <a:cs typeface="Lato"/>
                <a:sym typeface="Lato"/>
              </a:rPr>
              <a:t>CONFIDENTIAL</a:t>
            </a:r>
            <a:endParaRPr sz="1000">
              <a:solidFill>
                <a:srgbClr val="98BBD5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3701375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out">
  <p:cSld name="About">
    <p:bg>
      <p:bgPr>
        <a:solidFill>
          <a:schemeClr val="lt2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1080000" y="468000"/>
            <a:ext cx="7560000" cy="5544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/>
          <p:nvPr/>
        </p:nvSpPr>
        <p:spPr>
          <a:xfrm>
            <a:off x="-2500" y="0"/>
            <a:ext cx="6660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" name="Google Shape;35;p5"/>
          <p:cNvSpPr/>
          <p:nvPr/>
        </p:nvSpPr>
        <p:spPr>
          <a:xfrm>
            <a:off x="-2500" y="4585500"/>
            <a:ext cx="666000" cy="5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6" name="Google Shape;3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1888" y="351907"/>
            <a:ext cx="297223" cy="399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" name="Google Shape;37;p5"/>
          <p:cNvCxnSpPr/>
          <p:nvPr/>
        </p:nvCxnSpPr>
        <p:spPr>
          <a:xfrm>
            <a:off x="1080000" y="351900"/>
            <a:ext cx="7560000" cy="4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" name="Google Shape;38;p5"/>
          <p:cNvSpPr txBox="1">
            <a:spLocks noGrp="1"/>
          </p:cNvSpPr>
          <p:nvPr>
            <p:ph type="sldNum" idx="12"/>
          </p:nvPr>
        </p:nvSpPr>
        <p:spPr>
          <a:xfrm>
            <a:off x="56159" y="46677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200" b="1"/>
            </a:lvl1pPr>
            <a:lvl2pPr lvl="1">
              <a:buNone/>
              <a:defRPr sz="1200" b="1"/>
            </a:lvl2pPr>
            <a:lvl3pPr lvl="2">
              <a:buNone/>
              <a:defRPr sz="1200" b="1"/>
            </a:lvl3pPr>
            <a:lvl4pPr lvl="3">
              <a:buNone/>
              <a:defRPr sz="1200" b="1"/>
            </a:lvl4pPr>
            <a:lvl5pPr lvl="4">
              <a:buNone/>
              <a:defRPr sz="1200" b="1"/>
            </a:lvl5pPr>
            <a:lvl6pPr lvl="5">
              <a:buNone/>
              <a:defRPr sz="1200" b="1"/>
            </a:lvl6pPr>
            <a:lvl7pPr lvl="6">
              <a:buNone/>
              <a:defRPr sz="1200" b="1"/>
            </a:lvl7pPr>
            <a:lvl8pPr lvl="7">
              <a:buNone/>
              <a:defRPr sz="1200" b="1"/>
            </a:lvl8pPr>
            <a:lvl9pPr lvl="8">
              <a:buNone/>
              <a:defRPr sz="1200" b="1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9" name="Google Shape;39;p5"/>
          <p:cNvSpPr txBox="1"/>
          <p:nvPr/>
        </p:nvSpPr>
        <p:spPr>
          <a:xfrm rot="-5400000">
            <a:off x="-319450" y="3648143"/>
            <a:ext cx="12999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98BBD5"/>
                </a:solidFill>
                <a:latin typeface="Lato"/>
                <a:ea typeface="Lato"/>
                <a:cs typeface="Lato"/>
                <a:sym typeface="Lato"/>
              </a:rPr>
              <a:t>CONFIDENTIAL</a:t>
            </a:r>
            <a:endParaRPr sz="1000">
              <a:solidFill>
                <a:srgbClr val="98BBD5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0482320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">
  <p:cSld name="1_Image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1080000" y="468000"/>
            <a:ext cx="7200000" cy="5544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/>
          <p:nvPr/>
        </p:nvSpPr>
        <p:spPr>
          <a:xfrm>
            <a:off x="-2500" y="0"/>
            <a:ext cx="6660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" name="Google Shape;43;p6"/>
          <p:cNvSpPr/>
          <p:nvPr/>
        </p:nvSpPr>
        <p:spPr>
          <a:xfrm>
            <a:off x="-2500" y="4585500"/>
            <a:ext cx="666000" cy="5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4" name="Google Shape;44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1888" y="351907"/>
            <a:ext cx="297223" cy="3996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6"/>
          <p:cNvSpPr txBox="1">
            <a:spLocks noGrp="1"/>
          </p:cNvSpPr>
          <p:nvPr>
            <p:ph type="sldNum" idx="12"/>
          </p:nvPr>
        </p:nvSpPr>
        <p:spPr>
          <a:xfrm>
            <a:off x="56159" y="46677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200" b="1"/>
            </a:lvl1pPr>
            <a:lvl2pPr lvl="1">
              <a:buNone/>
              <a:defRPr sz="1200" b="1"/>
            </a:lvl2pPr>
            <a:lvl3pPr lvl="2">
              <a:buNone/>
              <a:defRPr sz="1200" b="1"/>
            </a:lvl3pPr>
            <a:lvl4pPr lvl="3">
              <a:buNone/>
              <a:defRPr sz="1200" b="1"/>
            </a:lvl4pPr>
            <a:lvl5pPr lvl="4">
              <a:buNone/>
              <a:defRPr sz="1200" b="1"/>
            </a:lvl5pPr>
            <a:lvl6pPr lvl="5">
              <a:buNone/>
              <a:defRPr sz="1200" b="1"/>
            </a:lvl6pPr>
            <a:lvl7pPr lvl="6">
              <a:buNone/>
              <a:defRPr sz="1200" b="1"/>
            </a:lvl7pPr>
            <a:lvl8pPr lvl="7">
              <a:buNone/>
              <a:defRPr sz="1200" b="1"/>
            </a:lvl8pPr>
            <a:lvl9pPr lvl="8">
              <a:buNone/>
              <a:defRPr sz="1200" b="1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1"/>
          </p:nvPr>
        </p:nvSpPr>
        <p:spPr>
          <a:xfrm>
            <a:off x="1080000" y="1298875"/>
            <a:ext cx="2880000" cy="280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04800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ato"/>
              <a:buChar char="●"/>
              <a:defRPr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04800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ato"/>
              <a:buChar char="○"/>
              <a:defRPr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04800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ato"/>
              <a:buChar char="■"/>
              <a:defRPr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04800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ato"/>
              <a:buChar char="●"/>
              <a:defRPr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04800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ato"/>
              <a:buChar char="○"/>
              <a:defRPr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04800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ato"/>
              <a:buChar char="■"/>
              <a:defRPr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04800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ato"/>
              <a:buChar char="●"/>
              <a:defRPr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04800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ato"/>
              <a:buChar char="○"/>
              <a:defRPr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04800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ato"/>
              <a:buChar char="■"/>
              <a:defRPr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cxnSp>
        <p:nvCxnSpPr>
          <p:cNvPr id="47" name="Google Shape;47;p6"/>
          <p:cNvCxnSpPr/>
          <p:nvPr/>
        </p:nvCxnSpPr>
        <p:spPr>
          <a:xfrm>
            <a:off x="1080000" y="351900"/>
            <a:ext cx="7560000" cy="4200"/>
          </a:xfrm>
          <a:prstGeom prst="straightConnector1">
            <a:avLst/>
          </a:prstGeom>
          <a:noFill/>
          <a:ln w="9525" cap="flat" cmpd="sng">
            <a:solidFill>
              <a:srgbClr val="E9EEF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8" name="Google Shape;48;p6"/>
          <p:cNvSpPr>
            <a:spLocks noGrp="1"/>
          </p:cNvSpPr>
          <p:nvPr>
            <p:ph type="pic" idx="2"/>
          </p:nvPr>
        </p:nvSpPr>
        <p:spPr>
          <a:xfrm>
            <a:off x="4320000" y="1382275"/>
            <a:ext cx="4320000" cy="2635200"/>
          </a:xfrm>
          <a:prstGeom prst="rect">
            <a:avLst/>
          </a:prstGeom>
          <a:noFill/>
          <a:ln>
            <a:noFill/>
          </a:ln>
          <a:effectLst>
            <a:outerShdw blurRad="428625" dist="76200" dir="5400000" algn="bl" rotWithShape="0">
              <a:srgbClr val="000000">
                <a:alpha val="25000"/>
              </a:srgbClr>
            </a:outerShdw>
          </a:effectLst>
        </p:spPr>
      </p:sp>
      <p:sp>
        <p:nvSpPr>
          <p:cNvPr id="49" name="Google Shape;49;p6"/>
          <p:cNvSpPr txBox="1"/>
          <p:nvPr/>
        </p:nvSpPr>
        <p:spPr>
          <a:xfrm rot="-5400000">
            <a:off x="-319450" y="3648143"/>
            <a:ext cx="12999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98BBD5"/>
                </a:solidFill>
                <a:latin typeface="Lato"/>
                <a:ea typeface="Lato"/>
                <a:cs typeface="Lato"/>
                <a:sym typeface="Lato"/>
              </a:rPr>
              <a:t>CONFIDENTIAL</a:t>
            </a:r>
            <a:endParaRPr sz="1000">
              <a:solidFill>
                <a:srgbClr val="98BBD5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42898037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- Section Title 1">
  <p:cSld name="Main - Section Title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7"/>
          <p:cNvSpPr txBox="1">
            <a:spLocks noGrp="1"/>
          </p:cNvSpPr>
          <p:nvPr>
            <p:ph type="ctrTitle"/>
          </p:nvPr>
        </p:nvSpPr>
        <p:spPr>
          <a:xfrm>
            <a:off x="972000" y="3479850"/>
            <a:ext cx="7200000" cy="4914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2pPr>
            <a:lvl3pPr lvl="2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3pPr>
            <a:lvl4pPr lvl="3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4pPr>
            <a:lvl5pPr lvl="4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5pPr>
            <a:lvl6pPr lvl="5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6pPr>
            <a:lvl7pPr lvl="6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7pPr>
            <a:lvl8pPr lvl="7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8pPr>
            <a:lvl9pPr lvl="8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9pPr>
          </a:lstStyle>
          <a:p>
            <a:endParaRPr/>
          </a:p>
        </p:txBody>
      </p:sp>
      <p:pic>
        <p:nvPicPr>
          <p:cNvPr id="52" name="Google Shape;5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2000" y="878662"/>
            <a:ext cx="1588050" cy="49130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7"/>
          <p:cNvSpPr txBox="1">
            <a:spLocks noGrp="1"/>
          </p:cNvSpPr>
          <p:nvPr>
            <p:ph type="subTitle" idx="1"/>
          </p:nvPr>
        </p:nvSpPr>
        <p:spPr>
          <a:xfrm>
            <a:off x="972000" y="2988448"/>
            <a:ext cx="5760000" cy="491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-76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900">
                <a:solidFill>
                  <a:schemeClr val="dk1"/>
                </a:solidFill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96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0E823E4-5D57-4C5A-B840-E56C8EE459CA}" type="datetime1">
              <a:rPr lang="en-US" smtClean="0"/>
              <a:pPr>
                <a:defRPr/>
              </a:pPr>
              <a:t>5/18/2025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577481-8980-403C-B55F-D237416099C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537777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sing">
  <p:cSld name="Closing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/>
          <p:nvPr/>
        </p:nvSpPr>
        <p:spPr>
          <a:xfrm>
            <a:off x="972000" y="1080000"/>
            <a:ext cx="756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Lato"/>
              <a:buNone/>
            </a:pPr>
            <a:r>
              <a:rPr lang="en-GB" sz="38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Decarbonizing the world’s grids</a:t>
            </a:r>
            <a:endParaRPr sz="38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6" name="Google Shape;56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2000" y="3876650"/>
            <a:ext cx="1080000" cy="3311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33588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 - Blank">
  <p:cSld name="Default - 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>
                <a:solidFill>
                  <a:srgbClr val="595959"/>
                </a:solidFill>
              </a:rPr>
              <a:t>‹#›</a:t>
            </a:fld>
            <a:endParaRPr sz="1000">
              <a:solidFill>
                <a:srgbClr val="595959"/>
              </a:solidFill>
            </a:endParaRPr>
          </a:p>
        </p:txBody>
      </p:sp>
      <p:sp>
        <p:nvSpPr>
          <p:cNvPr id="59" name="Google Shape;59;p9"/>
          <p:cNvSpPr/>
          <p:nvPr/>
        </p:nvSpPr>
        <p:spPr>
          <a:xfrm>
            <a:off x="-18000" y="4770200"/>
            <a:ext cx="9180000" cy="393600"/>
          </a:xfrm>
          <a:prstGeom prst="rect">
            <a:avLst/>
          </a:prstGeom>
          <a:solidFill>
            <a:srgbClr val="1036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</a:t>
            </a:r>
            <a:endParaRPr/>
          </a:p>
        </p:txBody>
      </p:sp>
      <p:pic>
        <p:nvPicPr>
          <p:cNvPr id="60" name="Google Shape;60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67287" y="4871724"/>
            <a:ext cx="609426" cy="18735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9"/>
          <p:cNvSpPr txBox="1"/>
          <p:nvPr/>
        </p:nvSpPr>
        <p:spPr>
          <a:xfrm>
            <a:off x="7061499" y="4806610"/>
            <a:ext cx="2063700" cy="2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8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CONFIDENTIAL © Open Utility Ltd</a:t>
            </a:r>
            <a:endParaRPr sz="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2" name="Google Shape;62;p9"/>
          <p:cNvSpPr txBox="1">
            <a:spLocks noGrp="1"/>
          </p:cNvSpPr>
          <p:nvPr>
            <p:ph type="sldNum" idx="12"/>
          </p:nvPr>
        </p:nvSpPr>
        <p:spPr>
          <a:xfrm>
            <a:off x="9" y="477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buNone/>
              <a:defRPr sz="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buNone/>
              <a:defRPr sz="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buNone/>
              <a:defRPr sz="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buNone/>
              <a:defRPr sz="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buNone/>
              <a:defRPr sz="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buNone/>
              <a:defRPr sz="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buNone/>
              <a:defRPr sz="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buNone/>
              <a:defRPr sz="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33882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solar panels in a field&#10;&#10;Description automatically generated">
            <a:extLst>
              <a:ext uri="{FF2B5EF4-FFF2-40B4-BE49-F238E27FC236}">
                <a16:creationId xmlns:a16="http://schemas.microsoft.com/office/drawing/2014/main" id="{F4983B9B-3B9E-06E4-2D3B-EB0B0FF8CA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18406"/>
          <a:stretch/>
        </p:blipFill>
        <p:spPr>
          <a:xfrm>
            <a:off x="3535433" y="3144"/>
            <a:ext cx="5608566" cy="51403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06B34E-F981-82F0-D0BF-5F625684D2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795" t="2682" r="2795" b="14832"/>
          <a:stretch/>
        </p:blipFill>
        <p:spPr>
          <a:xfrm>
            <a:off x="1" y="1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1529C0-6224-1E41-D18A-EBB68D49233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912" y="1563290"/>
            <a:ext cx="5961647" cy="1790700"/>
          </a:xfrm>
        </p:spPr>
        <p:txBody>
          <a:bodyPr anchor="b">
            <a:normAutofit/>
          </a:bodyPr>
          <a:lstStyle>
            <a:lvl1pPr algn="l">
              <a:defRPr sz="3000" b="0" i="0">
                <a:solidFill>
                  <a:schemeClr val="bg1"/>
                </a:solidFill>
                <a:latin typeface="IBM Plex Serif Light" panose="02060403050406000203" pitchFamily="18" charset="77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07DE2B-2987-7EE5-6667-6EDF185ECE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7911" y="3423046"/>
            <a:ext cx="6858000" cy="1241822"/>
          </a:xfrm>
        </p:spPr>
        <p:txBody>
          <a:bodyPr>
            <a:normAutofit/>
          </a:bodyPr>
          <a:lstStyle>
            <a:lvl1pPr marL="0" indent="0" algn="l">
              <a:buNone/>
              <a:defRPr sz="1500" b="1" i="0">
                <a:solidFill>
                  <a:schemeClr val="accent2"/>
                </a:solidFill>
                <a:latin typeface="Nunito Sans Normal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F5AD78-11EF-DD25-E62D-747BB191F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2579" y="4767263"/>
            <a:ext cx="427121" cy="273969"/>
          </a:xfrm>
          <a:prstGeom prst="rect">
            <a:avLst/>
          </a:prstGeom>
        </p:spPr>
        <p:txBody>
          <a:bodyPr anchor="b"/>
          <a:lstStyle>
            <a:lvl1pPr algn="r">
              <a:defRPr sz="600">
                <a:solidFill>
                  <a:schemeClr val="bg1"/>
                </a:solidFill>
              </a:defRPr>
            </a:lvl1pPr>
          </a:lstStyle>
          <a:p>
            <a:fld id="{C0FECCD5-13A7-F341-AC54-B4A2ECEF5E7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CB14A693-4659-C85A-2313-DCBAA350B3E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7912" y="427873"/>
            <a:ext cx="1471245" cy="113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3785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solar panels in a field&#10;&#10;Description automatically generated">
            <a:extLst>
              <a:ext uri="{FF2B5EF4-FFF2-40B4-BE49-F238E27FC236}">
                <a16:creationId xmlns:a16="http://schemas.microsoft.com/office/drawing/2014/main" id="{F4983B9B-3B9E-06E4-2D3B-EB0B0FF8CA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18406"/>
          <a:stretch/>
        </p:blipFill>
        <p:spPr>
          <a:xfrm>
            <a:off x="3535434" y="-1"/>
            <a:ext cx="5608567" cy="51403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72A28F-5D8F-67B8-58AF-7691D077AF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244" t="2382" r="3002" b="14883"/>
          <a:stretch/>
        </p:blipFill>
        <p:spPr>
          <a:xfrm>
            <a:off x="-1" y="-1"/>
            <a:ext cx="9144001" cy="51403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1529C0-6224-1E41-D18A-EBB68D49233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912" y="1563290"/>
            <a:ext cx="5961647" cy="1790700"/>
          </a:xfrm>
        </p:spPr>
        <p:txBody>
          <a:bodyPr anchor="b">
            <a:normAutofit/>
          </a:bodyPr>
          <a:lstStyle>
            <a:lvl1pPr algn="l">
              <a:defRPr sz="3000" b="0" i="0">
                <a:solidFill>
                  <a:schemeClr val="tx2"/>
                </a:solidFill>
                <a:latin typeface="IBM Plex Serif Light" panose="02060403050406000203" pitchFamily="18" charset="77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07DE2B-2987-7EE5-6667-6EDF185ECE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7911" y="3423046"/>
            <a:ext cx="6858000" cy="1241822"/>
          </a:xfrm>
        </p:spPr>
        <p:txBody>
          <a:bodyPr>
            <a:normAutofit/>
          </a:bodyPr>
          <a:lstStyle>
            <a:lvl1pPr marL="0" indent="0" algn="l">
              <a:buNone/>
              <a:defRPr sz="1500" b="1" i="0">
                <a:solidFill>
                  <a:schemeClr val="accent1"/>
                </a:solidFill>
                <a:latin typeface="Nunito Sans Normal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F5AD78-11EF-DD25-E62D-747BB191F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2579" y="4767263"/>
            <a:ext cx="427121" cy="273969"/>
          </a:xfrm>
          <a:prstGeom prst="rect">
            <a:avLst/>
          </a:prstGeom>
        </p:spPr>
        <p:txBody>
          <a:bodyPr anchor="b"/>
          <a:lstStyle>
            <a:lvl1pPr algn="r">
              <a:defRPr sz="600">
                <a:solidFill>
                  <a:schemeClr val="bg1"/>
                </a:solidFill>
              </a:defRPr>
            </a:lvl1pPr>
          </a:lstStyle>
          <a:p>
            <a:fld id="{C0FECCD5-13A7-F341-AC54-B4A2ECEF5E7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BDE16BE2-1A81-6006-929D-F6BDF7B28FE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7912" y="427873"/>
            <a:ext cx="1471245" cy="113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0334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BE0215C-FF0F-C008-B453-D74E5A2D58BB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91E4C3-253A-334B-C936-F28EB437B5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14479"/>
          <a:stretch/>
        </p:blipFill>
        <p:spPr>
          <a:xfrm>
            <a:off x="4645501" y="108986"/>
            <a:ext cx="4289258" cy="50345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1529C0-6224-1E41-D18A-EBB68D49233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912" y="1563290"/>
            <a:ext cx="5961647" cy="1790700"/>
          </a:xfrm>
        </p:spPr>
        <p:txBody>
          <a:bodyPr anchor="b">
            <a:normAutofit/>
          </a:bodyPr>
          <a:lstStyle>
            <a:lvl1pPr algn="l">
              <a:defRPr sz="3000" b="0" i="0">
                <a:solidFill>
                  <a:schemeClr val="bg1"/>
                </a:solidFill>
                <a:latin typeface="IBM Plex Serif Light" panose="02060403050406000203" pitchFamily="18" charset="77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07DE2B-2987-7EE5-6667-6EDF185ECE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7911" y="3423046"/>
            <a:ext cx="6858000" cy="1241822"/>
          </a:xfrm>
        </p:spPr>
        <p:txBody>
          <a:bodyPr>
            <a:normAutofit/>
          </a:bodyPr>
          <a:lstStyle>
            <a:lvl1pPr marL="0" indent="0" algn="l">
              <a:buNone/>
              <a:defRPr sz="1500" b="1" i="0">
                <a:solidFill>
                  <a:schemeClr val="accent2"/>
                </a:solidFill>
                <a:latin typeface="Nunito Sans Normal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F5AD78-11EF-DD25-E62D-747BB191F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62737" y="4767263"/>
            <a:ext cx="366963" cy="267251"/>
          </a:xfrm>
          <a:prstGeom prst="rect">
            <a:avLst/>
          </a:prstGeom>
        </p:spPr>
        <p:txBody>
          <a:bodyPr anchor="b"/>
          <a:lstStyle>
            <a:lvl1pPr algn="r">
              <a:defRPr sz="600">
                <a:solidFill>
                  <a:schemeClr val="bg1"/>
                </a:solidFill>
              </a:defRPr>
            </a:lvl1pPr>
          </a:lstStyle>
          <a:p>
            <a:fld id="{C0FECCD5-13A7-F341-AC54-B4A2ECEF5E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59583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91E4C3-253A-334B-C936-F28EB437B5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14479"/>
          <a:stretch/>
        </p:blipFill>
        <p:spPr>
          <a:xfrm>
            <a:off x="4645501" y="108986"/>
            <a:ext cx="4289258" cy="50345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1529C0-6224-1E41-D18A-EBB68D49233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912" y="1563290"/>
            <a:ext cx="5961647" cy="1790700"/>
          </a:xfrm>
        </p:spPr>
        <p:txBody>
          <a:bodyPr anchor="b">
            <a:normAutofit/>
          </a:bodyPr>
          <a:lstStyle>
            <a:lvl1pPr algn="l">
              <a:defRPr sz="3000" b="0" i="0">
                <a:solidFill>
                  <a:schemeClr val="tx2"/>
                </a:solidFill>
                <a:latin typeface="IBM Plex Serif Light" panose="02060403050406000203" pitchFamily="18" charset="77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07DE2B-2987-7EE5-6667-6EDF185ECE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7911" y="3423046"/>
            <a:ext cx="6858000" cy="1241822"/>
          </a:xfrm>
        </p:spPr>
        <p:txBody>
          <a:bodyPr>
            <a:normAutofit/>
          </a:bodyPr>
          <a:lstStyle>
            <a:lvl1pPr marL="0" indent="0" algn="l">
              <a:buNone/>
              <a:defRPr sz="1500" b="1" i="0">
                <a:solidFill>
                  <a:schemeClr val="accent1"/>
                </a:solidFill>
                <a:latin typeface="Nunito Sans Normal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F5AD78-11EF-DD25-E62D-747BB191F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62737" y="4767263"/>
            <a:ext cx="366963" cy="267251"/>
          </a:xfrm>
          <a:prstGeom prst="rect">
            <a:avLst/>
          </a:prstGeom>
        </p:spPr>
        <p:txBody>
          <a:bodyPr anchor="b"/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fld id="{C0FECCD5-13A7-F341-AC54-B4A2ECEF5E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5735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een lines on a black background&#10;&#10;AI-generated content may be incorrect.">
            <a:extLst>
              <a:ext uri="{FF2B5EF4-FFF2-40B4-BE49-F238E27FC236}">
                <a16:creationId xmlns:a16="http://schemas.microsoft.com/office/drawing/2014/main" id="{212DDD08-EF0B-E1B7-CD00-BF70358F01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4677" t="-1684" r="10914" b="16977"/>
          <a:stretch/>
        </p:blipFill>
        <p:spPr>
          <a:xfrm>
            <a:off x="5935980" y="0"/>
            <a:ext cx="320802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E96020-4092-0FE8-4456-5A2F4316BB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752601"/>
            <a:ext cx="7029450" cy="174045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6D0ADF-F305-50EE-73D3-8683C5C4E5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ECCD5-13A7-F341-AC54-B4A2ECEF5E7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BACB5BFC-5528-FFD2-EA85-B7589389E2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7912" y="427873"/>
            <a:ext cx="1471245" cy="113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81780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een lines on a black background&#10;&#10;AI-generated content may be incorrect.">
            <a:extLst>
              <a:ext uri="{FF2B5EF4-FFF2-40B4-BE49-F238E27FC236}">
                <a16:creationId xmlns:a16="http://schemas.microsoft.com/office/drawing/2014/main" id="{F56B22FC-9042-B8AA-573A-ADD4403264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4677" t="-1684" r="10914" b="16977"/>
          <a:stretch/>
        </p:blipFill>
        <p:spPr>
          <a:xfrm>
            <a:off x="5935980" y="0"/>
            <a:ext cx="320802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E96020-4092-0FE8-4456-5A2F4316BB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851661"/>
            <a:ext cx="7197090" cy="1641396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6D0ADF-F305-50EE-73D3-8683C5C4E5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ECCD5-13A7-F341-AC54-B4A2ECEF5E7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019321F1-CCF7-50E6-E813-A3CBC6A1AD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7912" y="427873"/>
            <a:ext cx="1471245" cy="113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8777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6D0ADF-F305-50EE-73D3-8683C5C4E5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ECCD5-13A7-F341-AC54-B4A2ECEF5E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C669DA83-EA83-8C60-98A5-E31CB3CB16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1440180"/>
            <a:ext cx="3693061" cy="453131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Agenda</a:t>
            </a:r>
          </a:p>
        </p:txBody>
      </p:sp>
      <p:pic>
        <p:nvPicPr>
          <p:cNvPr id="8" name="Picture 7" descr="A blue and black logo&#10;&#10;Description automatically generated">
            <a:extLst>
              <a:ext uri="{FF2B5EF4-FFF2-40B4-BE49-F238E27FC236}">
                <a16:creationId xmlns:a16="http://schemas.microsoft.com/office/drawing/2014/main" id="{BD71D669-5FD8-812D-762D-9ABA19921E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21936" y="230135"/>
            <a:ext cx="561285" cy="56128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9F79085-6D5A-CB9F-DD20-E779E49C60E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8650" y="2033674"/>
            <a:ext cx="7486650" cy="2599049"/>
          </a:xfrm>
        </p:spPr>
        <p:txBody>
          <a:bodyPr>
            <a:normAutofit/>
          </a:bodyPr>
          <a:lstStyle>
            <a:lvl1pPr>
              <a:defRPr sz="1500">
                <a:solidFill>
                  <a:schemeClr val="bg1"/>
                </a:solidFill>
              </a:defRPr>
            </a:lvl1pPr>
            <a:lvl2pPr>
              <a:defRPr sz="1350">
                <a:solidFill>
                  <a:schemeClr val="bg1"/>
                </a:solidFill>
              </a:defRPr>
            </a:lvl2pPr>
            <a:lvl3pPr>
              <a:defRPr sz="1050" b="0" i="0">
                <a:solidFill>
                  <a:schemeClr val="accent1"/>
                </a:solidFill>
                <a:latin typeface="IBM Plex Serif" panose="02060503050406000203" pitchFamily="18" charset="77"/>
              </a:defRPr>
            </a:lvl3pPr>
            <a:lvl4pPr>
              <a:defRPr sz="9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439587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A4817-4765-9FC6-3926-23872DA480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672512"/>
            <a:ext cx="7886700" cy="994172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Section Break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E0D252-597D-B395-4531-E94488FD56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ECCD5-13A7-F341-AC54-B4A2ECEF5E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C4B6E6D-E6B2-7C25-FF6E-05638A9F67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8651" y="3739754"/>
            <a:ext cx="4670822" cy="573881"/>
          </a:xfrm>
        </p:spPr>
        <p:txBody>
          <a:bodyPr>
            <a:normAutofit/>
          </a:bodyPr>
          <a:lstStyle>
            <a:lvl1pPr marL="0" indent="0">
              <a:buNone/>
              <a:defRPr sz="1350" b="1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84610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782BF33-2EDE-4734-88BB-3E4A60841B0F}" type="datetime1">
              <a:rPr lang="en-US" smtClean="0"/>
              <a:pPr>
                <a:defRPr/>
              </a:pPr>
              <a:t>5/18/2025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062A6-5725-4301-89BC-2845B72E776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140933"/>
      </p:ext>
    </p:extLst>
  </p:cSld>
  <p:clrMapOvr>
    <a:masterClrMapping/>
  </p:clrMapOvr>
  <p:hf sldNum="0"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76B08-90EE-648E-DCFD-E8388805CA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2E7C324-4029-2525-BD83-C2989A5ED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2579" y="4767263"/>
            <a:ext cx="427121" cy="273969"/>
          </a:xfrm>
        </p:spPr>
        <p:txBody>
          <a:bodyPr anchor="b"/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fld id="{C0FECCD5-13A7-F341-AC54-B4A2ECEF5E7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blue and black logo&#10;&#10;Description automatically generated">
            <a:extLst>
              <a:ext uri="{FF2B5EF4-FFF2-40B4-BE49-F238E27FC236}">
                <a16:creationId xmlns:a16="http://schemas.microsoft.com/office/drawing/2014/main" id="{CA7ABD46-1CE3-8C16-2AF1-242930492F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21936" y="230135"/>
            <a:ext cx="561285" cy="56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87811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76B08-90EE-648E-DCFD-E8388805CA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2E7C324-4029-2525-BD83-C2989A5ED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2579" y="4767263"/>
            <a:ext cx="427121" cy="273969"/>
          </a:xfrm>
        </p:spPr>
        <p:txBody>
          <a:bodyPr anchor="b"/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fld id="{C0FECCD5-13A7-F341-AC54-B4A2ECEF5E7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blue and black logo&#10;&#10;Description automatically generated">
            <a:extLst>
              <a:ext uri="{FF2B5EF4-FFF2-40B4-BE49-F238E27FC236}">
                <a16:creationId xmlns:a16="http://schemas.microsoft.com/office/drawing/2014/main" id="{CA7ABD46-1CE3-8C16-2AF1-242930492F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21936" y="230135"/>
            <a:ext cx="561285" cy="56128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1BE29E-B9A9-6324-1F83-71B1499166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47788"/>
            <a:ext cx="7886700" cy="240506"/>
          </a:xfrm>
        </p:spPr>
        <p:txBody>
          <a:bodyPr>
            <a:noAutofit/>
          </a:bodyPr>
          <a:lstStyle>
            <a:lvl1pPr marL="0" indent="0">
              <a:buNone/>
              <a:defRPr sz="1350"/>
            </a:lvl1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76316991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76B08-90EE-648E-DCFD-E8388805CA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CD28F3-188A-15F5-AB73-34B1A028855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3pPr>
              <a:defRPr sz="1350" b="0" i="0">
                <a:solidFill>
                  <a:schemeClr val="accent1"/>
                </a:solidFill>
                <a:latin typeface="IBM Plex Serif" panose="02060503050406000203" pitchFamily="18" charset="77"/>
              </a:defRPr>
            </a:lvl3pPr>
            <a:lvl4pPr>
              <a:defRPr sz="12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2E7C324-4029-2525-BD83-C2989A5ED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2579" y="4767263"/>
            <a:ext cx="427121" cy="273969"/>
          </a:xfrm>
        </p:spPr>
        <p:txBody>
          <a:bodyPr anchor="b"/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fld id="{C0FECCD5-13A7-F341-AC54-B4A2ECEF5E7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blue and black logo&#10;&#10;Description automatically generated">
            <a:extLst>
              <a:ext uri="{FF2B5EF4-FFF2-40B4-BE49-F238E27FC236}">
                <a16:creationId xmlns:a16="http://schemas.microsoft.com/office/drawing/2014/main" id="{CA7ABD46-1CE3-8C16-2AF1-242930492F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21936" y="230135"/>
            <a:ext cx="561285" cy="56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89754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1FA75-1C9D-0D20-F750-15FC958413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02D2B-0F30-D70D-ABEE-2588CB6208E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>
            <a:lvl1pPr>
              <a:defRPr/>
            </a:lvl1pPr>
            <a:lvl3pPr>
              <a:defRPr sz="1350" b="0" i="0">
                <a:solidFill>
                  <a:schemeClr val="accent1"/>
                </a:solidFill>
                <a:latin typeface="IBM Plex Serif" panose="02060503050406000203" pitchFamily="18" charset="77"/>
              </a:defRPr>
            </a:lvl3pPr>
            <a:lvl4pPr>
              <a:defRPr sz="12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298899-6A74-E634-DCBD-9969326A73E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>
            <a:lvl3pPr>
              <a:defRPr sz="1350" b="0" i="0">
                <a:solidFill>
                  <a:schemeClr val="accent1"/>
                </a:solidFill>
                <a:latin typeface="IBM Plex Serif" panose="02060503050406000203" pitchFamily="18" charset="77"/>
              </a:defRPr>
            </a:lvl3pPr>
            <a:lvl4pPr>
              <a:defRPr sz="12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22E3701-49A9-1C3E-7C6B-47148E47CD0B}"/>
              </a:ext>
            </a:extLst>
          </p:cNvPr>
          <p:cNvSpPr txBox="1">
            <a:spLocks/>
          </p:cNvSpPr>
          <p:nvPr userDrawn="1"/>
        </p:nvSpPr>
        <p:spPr>
          <a:xfrm>
            <a:off x="8602579" y="4767263"/>
            <a:ext cx="427121" cy="27396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0FECCD5-13A7-F341-AC54-B4A2ECEF5E77}" type="slidenum">
              <a:rPr lang="en-US" sz="600" smtClean="0"/>
              <a:pPr/>
              <a:t>‹#›</a:t>
            </a:fld>
            <a:endParaRPr lang="en-US" sz="60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B017BE2-6C4E-E0D4-F67C-72DA7DC4A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2579" y="4767263"/>
            <a:ext cx="427121" cy="273969"/>
          </a:xfrm>
        </p:spPr>
        <p:txBody>
          <a:bodyPr anchor="b"/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fld id="{C0FECCD5-13A7-F341-AC54-B4A2ECEF5E7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A blue and black logo&#10;&#10;Description automatically generated">
            <a:extLst>
              <a:ext uri="{FF2B5EF4-FFF2-40B4-BE49-F238E27FC236}">
                <a16:creationId xmlns:a16="http://schemas.microsoft.com/office/drawing/2014/main" id="{56E32ECD-12F7-5CA6-CF1A-B8D267A7F2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21936" y="230135"/>
            <a:ext cx="561285" cy="56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5717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8008A-A112-EF09-D774-D195BB3733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691247-8A5A-7E7D-B61C-AD627C787E0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52EC96-ABAA-7B41-89BE-F844894C570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9842" y="1985210"/>
            <a:ext cx="3868340" cy="2657037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050" b="0" i="0">
                <a:solidFill>
                  <a:schemeClr val="accent1"/>
                </a:solidFill>
                <a:latin typeface="IBM Plex Serif" panose="02060503050406000203" pitchFamily="18" charset="77"/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5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521942-8751-B7F2-6E34-F0DA0A7EFFEB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1508C4-2991-45BD-DF0D-65B850E6D1B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629150" y="1985210"/>
            <a:ext cx="3887391" cy="2657037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050" b="0" i="0">
                <a:solidFill>
                  <a:schemeClr val="accent1"/>
                </a:solidFill>
                <a:latin typeface="IBM Plex Serif" panose="02060503050406000203" pitchFamily="18" charset="77"/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5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8383D74-D005-3599-6517-90EC7D04C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2579" y="4767263"/>
            <a:ext cx="427121" cy="273969"/>
          </a:xfrm>
        </p:spPr>
        <p:txBody>
          <a:bodyPr anchor="b"/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fld id="{C0FECCD5-13A7-F341-AC54-B4A2ECEF5E7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A blue and black logo&#10;&#10;Description automatically generated">
            <a:extLst>
              <a:ext uri="{FF2B5EF4-FFF2-40B4-BE49-F238E27FC236}">
                <a16:creationId xmlns:a16="http://schemas.microsoft.com/office/drawing/2014/main" id="{B1F6778B-0243-E302-9D6B-5173800A8F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21936" y="230135"/>
            <a:ext cx="561285" cy="56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80609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8008A-A112-EF09-D774-D195BB3733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691247-8A5A-7E7D-B61C-AD627C787E0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9842" y="1459524"/>
            <a:ext cx="3868340" cy="419282"/>
          </a:xfrm>
          <a:solidFill>
            <a:schemeClr val="tx2">
              <a:lumMod val="90000"/>
              <a:lumOff val="10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anchor="b"/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52EC96-ABAA-7B41-89BE-F844894C570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9842" y="1985210"/>
            <a:ext cx="3868340" cy="2657037"/>
          </a:xfrm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tIns="91440" bIns="91440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050" b="0" i="0">
                <a:solidFill>
                  <a:schemeClr val="accent1"/>
                </a:solidFill>
                <a:latin typeface="IBM Plex Serif" panose="02060503050406000203" pitchFamily="18" charset="77"/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5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521942-8751-B7F2-6E34-F0DA0A7EFFEB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459524"/>
            <a:ext cx="3887391" cy="419282"/>
          </a:xfrm>
          <a:solidFill>
            <a:schemeClr val="tx2">
              <a:lumMod val="90000"/>
              <a:lumOff val="10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anchor="b"/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1508C4-2991-45BD-DF0D-65B850E6D1B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629150" y="1985210"/>
            <a:ext cx="3887391" cy="2657037"/>
          </a:xfrm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tIns="91440" bIns="91440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050" b="0" i="0">
                <a:solidFill>
                  <a:schemeClr val="accent1"/>
                </a:solidFill>
                <a:latin typeface="IBM Plex Serif" panose="02060503050406000203" pitchFamily="18" charset="77"/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5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8383D74-D005-3599-6517-90EC7D04C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2579" y="4767263"/>
            <a:ext cx="427121" cy="273969"/>
          </a:xfrm>
        </p:spPr>
        <p:txBody>
          <a:bodyPr anchor="b"/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fld id="{C0FECCD5-13A7-F341-AC54-B4A2ECEF5E7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A blue and black logo&#10;&#10;Description automatically generated">
            <a:extLst>
              <a:ext uri="{FF2B5EF4-FFF2-40B4-BE49-F238E27FC236}">
                <a16:creationId xmlns:a16="http://schemas.microsoft.com/office/drawing/2014/main" id="{B1F6778B-0243-E302-9D6B-5173800A8F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21936" y="230135"/>
            <a:ext cx="561285" cy="56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69416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A7879-C948-5455-ACE1-2A7900583C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E6AC94-BAC7-ABF5-2A92-8DCA49B3E5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53D2A7-84B0-F685-2FCC-B805DD2CAF9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672390"/>
            <a:ext cx="2949178" cy="272935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7E57E28-19EC-24AC-7AAA-24F033BAE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2579" y="4767263"/>
            <a:ext cx="427121" cy="273969"/>
          </a:xfrm>
        </p:spPr>
        <p:txBody>
          <a:bodyPr anchor="b"/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fld id="{C0FECCD5-13A7-F341-AC54-B4A2ECEF5E7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green and black logo&#10;&#10;AI-generated content may be incorrect.">
            <a:extLst>
              <a:ext uri="{FF2B5EF4-FFF2-40B4-BE49-F238E27FC236}">
                <a16:creationId xmlns:a16="http://schemas.microsoft.com/office/drawing/2014/main" id="{E2A74E0B-4488-0191-A7EC-6695DC311F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97604" y="369094"/>
            <a:ext cx="2093441" cy="249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09269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ogo with a letter c&#10;&#10;Description automatically generated">
            <a:extLst>
              <a:ext uri="{FF2B5EF4-FFF2-40B4-BE49-F238E27FC236}">
                <a16:creationId xmlns:a16="http://schemas.microsoft.com/office/drawing/2014/main" id="{9D968D87-2430-3E4B-EEBA-2E928BD613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12924" y="1247324"/>
            <a:ext cx="2918153" cy="26488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869860-7F04-CA6C-855A-E3CD307DDC63}"/>
              </a:ext>
            </a:extLst>
          </p:cNvPr>
          <p:cNvSpPr txBox="1"/>
          <p:nvPr userDrawn="1"/>
        </p:nvSpPr>
        <p:spPr>
          <a:xfrm>
            <a:off x="621160" y="4642209"/>
            <a:ext cx="85632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0" i="0">
                <a:solidFill>
                  <a:schemeClr val="bg1"/>
                </a:solidFill>
                <a:latin typeface="IBM Plex Serif" panose="02060503050406000203" pitchFamily="18" charset="77"/>
              </a:rPr>
              <a:t>Thank you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A819CE-3343-B10E-692A-912F10CF0D1D}"/>
              </a:ext>
            </a:extLst>
          </p:cNvPr>
          <p:cNvSpPr txBox="1"/>
          <p:nvPr userDrawn="1"/>
        </p:nvSpPr>
        <p:spPr>
          <a:xfrm>
            <a:off x="7155639" y="4668253"/>
            <a:ext cx="14173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0" i="0">
                <a:solidFill>
                  <a:schemeClr val="bg1"/>
                </a:solidFill>
                <a:latin typeface="Nunito Sans Normal" pitchFamily="2" charset="77"/>
              </a:rPr>
              <a:t>currentenergy.group</a:t>
            </a:r>
          </a:p>
        </p:txBody>
      </p:sp>
    </p:spTree>
    <p:extLst>
      <p:ext uri="{BB962C8B-B14F-4D97-AF65-F5344CB8AC3E}">
        <p14:creationId xmlns:p14="http://schemas.microsoft.com/office/powerpoint/2010/main" val="247799324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endix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A4817-4765-9FC6-3926-23872DA480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381642"/>
            <a:ext cx="7886700" cy="994172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Appendix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E0D252-597D-B395-4531-E94488FD56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ECCD5-13A7-F341-AC54-B4A2ECEF5E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E2BA62B-4B0A-C385-C52B-C06F15390C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3441621"/>
            <a:ext cx="7886700" cy="30122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19685416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7869860-7F04-CA6C-855A-E3CD307DDC63}"/>
              </a:ext>
            </a:extLst>
          </p:cNvPr>
          <p:cNvSpPr txBox="1"/>
          <p:nvPr userDrawn="1"/>
        </p:nvSpPr>
        <p:spPr>
          <a:xfrm>
            <a:off x="3808459" y="1751575"/>
            <a:ext cx="160332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0" i="0">
                <a:solidFill>
                  <a:schemeClr val="bg1"/>
                </a:solidFill>
                <a:latin typeface="IBM Plex Serif" panose="02060503050406000203" pitchFamily="18" charset="77"/>
              </a:rPr>
              <a:t>Thank you.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A819CE-3343-B10E-692A-912F10CF0D1D}"/>
              </a:ext>
            </a:extLst>
          </p:cNvPr>
          <p:cNvSpPr txBox="1"/>
          <p:nvPr userDrawn="1"/>
        </p:nvSpPr>
        <p:spPr>
          <a:xfrm>
            <a:off x="3808459" y="4670064"/>
            <a:ext cx="14173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0" i="0">
                <a:solidFill>
                  <a:schemeClr val="bg1"/>
                </a:solidFill>
                <a:latin typeface="Nunito Sans Normal" pitchFamily="2" charset="77"/>
              </a:rPr>
              <a:t>currentenergy.group</a:t>
            </a:r>
          </a:p>
        </p:txBody>
      </p:sp>
      <p:pic>
        <p:nvPicPr>
          <p:cNvPr id="2" name="Picture 1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88931B36-0772-CD87-4C2E-111C1D74EF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0112" y="1702052"/>
            <a:ext cx="1955620" cy="1509228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E171797-9530-B697-78FE-95FDDC0634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08459" y="2327980"/>
            <a:ext cx="3693061" cy="712211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946CEF6-EC79-AA59-F270-DE0729654B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08459" y="3051013"/>
            <a:ext cx="3693061" cy="865484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bg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and 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4199240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86" indent="0">
              <a:buNone/>
              <a:defRPr sz="1050"/>
            </a:lvl2pPr>
            <a:lvl3pPr marL="685972" indent="0">
              <a:buNone/>
              <a:defRPr sz="900"/>
            </a:lvl3pPr>
            <a:lvl4pPr marL="1028957" indent="0">
              <a:buNone/>
              <a:defRPr sz="750"/>
            </a:lvl4pPr>
            <a:lvl5pPr marL="1371943" indent="0">
              <a:buNone/>
              <a:defRPr sz="750"/>
            </a:lvl5pPr>
            <a:lvl6pPr marL="1714929" indent="0">
              <a:buNone/>
              <a:defRPr sz="750"/>
            </a:lvl6pPr>
            <a:lvl7pPr marL="2057915" indent="0">
              <a:buNone/>
              <a:defRPr sz="750"/>
            </a:lvl7pPr>
            <a:lvl8pPr marL="2400901" indent="0">
              <a:buNone/>
              <a:defRPr sz="750"/>
            </a:lvl8pPr>
            <a:lvl9pPr marL="2743886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FF18775-9EE8-4798-95E3-379D67D9FC55}" type="datetime1">
              <a:rPr lang="en-US" smtClean="0"/>
              <a:pPr>
                <a:defRPr/>
              </a:pPr>
              <a:t>5/18/2025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F56644-3A74-415A-B106-CB873DDCB6D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633184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A7879-C948-5455-ACE1-2A7900583C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841" y="4644190"/>
            <a:ext cx="2949178" cy="294773"/>
          </a:xfrm>
        </p:spPr>
        <p:txBody>
          <a:bodyPr anchor="t">
            <a:normAutofit/>
          </a:bodyPr>
          <a:lstStyle>
            <a:lvl1pPr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53D2A7-84B0-F685-2FCC-B805DD2CAF9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564982" y="4668253"/>
            <a:ext cx="2949178" cy="336885"/>
          </a:xfrm>
        </p:spPr>
        <p:txBody>
          <a:bodyPr>
            <a:normAutofit/>
          </a:bodyPr>
          <a:lstStyle>
            <a:lvl1pPr marL="0" indent="0" algn="r">
              <a:buNone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err="1"/>
              <a:t>info@currentenergy.group</a:t>
            </a:r>
            <a:endParaRPr lang="en-US"/>
          </a:p>
        </p:txBody>
      </p:sp>
      <p:pic>
        <p:nvPicPr>
          <p:cNvPr id="9" name="Picture 8" descr="A logo with a letter c&#10;&#10;Description automatically generated">
            <a:extLst>
              <a:ext uri="{FF2B5EF4-FFF2-40B4-BE49-F238E27FC236}">
                <a16:creationId xmlns:a16="http://schemas.microsoft.com/office/drawing/2014/main" id="{9D968D87-2430-3E4B-EEBA-2E928BD613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53611" y="1284256"/>
            <a:ext cx="2836778" cy="257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307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86" indent="0">
              <a:buNone/>
              <a:defRPr sz="2100"/>
            </a:lvl2pPr>
            <a:lvl3pPr marL="685972" indent="0">
              <a:buNone/>
              <a:defRPr sz="1800"/>
            </a:lvl3pPr>
            <a:lvl4pPr marL="1028957" indent="0">
              <a:buNone/>
              <a:defRPr sz="1500"/>
            </a:lvl4pPr>
            <a:lvl5pPr marL="1371943" indent="0">
              <a:buNone/>
              <a:defRPr sz="1500"/>
            </a:lvl5pPr>
            <a:lvl6pPr marL="1714929" indent="0">
              <a:buNone/>
              <a:defRPr sz="1500"/>
            </a:lvl6pPr>
            <a:lvl7pPr marL="2057915" indent="0">
              <a:buNone/>
              <a:defRPr sz="1500"/>
            </a:lvl7pPr>
            <a:lvl8pPr marL="2400901" indent="0">
              <a:buNone/>
              <a:defRPr sz="1500"/>
            </a:lvl8pPr>
            <a:lvl9pPr marL="2743886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86" indent="0">
              <a:buNone/>
              <a:defRPr sz="1050"/>
            </a:lvl2pPr>
            <a:lvl3pPr marL="685972" indent="0">
              <a:buNone/>
              <a:defRPr sz="900"/>
            </a:lvl3pPr>
            <a:lvl4pPr marL="1028957" indent="0">
              <a:buNone/>
              <a:defRPr sz="750"/>
            </a:lvl4pPr>
            <a:lvl5pPr marL="1371943" indent="0">
              <a:buNone/>
              <a:defRPr sz="750"/>
            </a:lvl5pPr>
            <a:lvl6pPr marL="1714929" indent="0">
              <a:buNone/>
              <a:defRPr sz="750"/>
            </a:lvl6pPr>
            <a:lvl7pPr marL="2057915" indent="0">
              <a:buNone/>
              <a:defRPr sz="750"/>
            </a:lvl7pPr>
            <a:lvl8pPr marL="2400901" indent="0">
              <a:buNone/>
              <a:defRPr sz="750"/>
            </a:lvl8pPr>
            <a:lvl9pPr marL="2743886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FE452A-D9DE-4C0C-9E8B-9A9334108807}" type="datetime1">
              <a:rPr lang="en-US" smtClean="0"/>
              <a:pPr>
                <a:defRPr/>
              </a:pPr>
              <a:t>5/18/2025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587C38-598F-4697-A751-AD09057FFE3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3777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7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19" Type="http://schemas.openxmlformats.org/officeDocument/2006/relationships/slideLayout" Target="../slideLayouts/slideLayout80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2ED19D4-8A05-4D23-BD61-1C59EC97AD58}" type="datetime1">
              <a:rPr lang="en-US" smtClean="0"/>
              <a:pPr>
                <a:defRPr/>
              </a:pPr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1163D43-A1FA-4713-BD70-A683E7C7584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0240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txStyles>
    <p:titleStyle>
      <a:lvl1pPr algn="l" defTabSz="685972" rtl="0" eaLnBrk="1" latinLnBrk="0" hangingPunct="1">
        <a:lnSpc>
          <a:spcPct val="90000"/>
        </a:lnSpc>
        <a:spcBef>
          <a:spcPct val="0"/>
        </a:spcBef>
        <a:buNone/>
        <a:defRPr sz="33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93" indent="-171493" algn="l" defTabSz="68597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479" indent="-171493" algn="l" defTabSz="68597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465" indent="-171493" algn="l" defTabSz="68597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451" indent="-171493" algn="l" defTabSz="68597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436" indent="-171493" algn="l" defTabSz="68597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22" indent="-171493" algn="l" defTabSz="68597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08" indent="-171493" algn="l" defTabSz="68597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94" indent="-171493" algn="l" defTabSz="68597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380" indent="-171493" algn="l" defTabSz="68597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7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86" algn="l" defTabSz="68597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72" algn="l" defTabSz="68597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57" algn="l" defTabSz="68597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43" algn="l" defTabSz="68597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29" algn="l" defTabSz="68597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15" algn="l" defTabSz="68597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01" algn="l" defTabSz="68597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86" algn="l" defTabSz="68597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37131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>
            <a:spLocks noGrp="1"/>
          </p:cNvSpPr>
          <p:nvPr>
            <p:ph type="body" idx="1"/>
          </p:nvPr>
        </p:nvSpPr>
        <p:spPr>
          <a:xfrm>
            <a:off x="255719" y="1284484"/>
            <a:ext cx="8625900" cy="33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800" tIns="26800" rIns="26800" bIns="26800" anchor="t" anchorCtr="0">
            <a:noAutofit/>
          </a:bodyPr>
          <a:lstStyle>
            <a:lvl1pPr marL="457200" marR="0" lvl="0" indent="-30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 Light"/>
              <a:buChar char="•"/>
              <a:defRPr sz="160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marR="0" lvl="1" indent="-3111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 Light"/>
              <a:buChar char="-"/>
              <a:defRPr sz="130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marR="0" lvl="2" indent="-29845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Light"/>
              <a:buChar char="•"/>
              <a:defRPr sz="110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marR="0" lvl="3" indent="-29845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Light"/>
              <a:buChar char="•"/>
              <a:defRPr sz="110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marR="0" lvl="4" indent="-29845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Light"/>
              <a:buChar char="•"/>
              <a:defRPr sz="110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marR="0" lvl="5" indent="-29845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Light"/>
              <a:buChar char="•"/>
              <a:defRPr sz="110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marR="0" lvl="6" indent="-29845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Light"/>
              <a:buChar char="•"/>
              <a:defRPr sz="110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marR="0" lvl="7" indent="-29845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Light"/>
              <a:buChar char="•"/>
              <a:defRPr sz="110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marR="0" lvl="8" indent="-29845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 Light"/>
              <a:buChar char="•"/>
              <a:defRPr sz="110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title"/>
          </p:nvPr>
        </p:nvSpPr>
        <p:spPr>
          <a:xfrm>
            <a:off x="255378" y="242279"/>
            <a:ext cx="86265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800" tIns="26800" rIns="26800" bIns="26800" anchor="t" anchorCtr="0">
            <a:noAutofit/>
          </a:bodyPr>
          <a:lstStyle>
            <a:lvl1pPr marR="0"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Roboto Condensed"/>
              <a:buNone/>
              <a:defRPr sz="2900" b="1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Roboto Medium"/>
              <a:buNone/>
              <a:defRPr sz="2900" i="0" u="none" strike="noStrike" cap="non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Roboto Medium"/>
              <a:buNone/>
              <a:defRPr sz="2900" i="0" u="none" strike="noStrike" cap="non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Roboto Medium"/>
              <a:buNone/>
              <a:defRPr sz="2900" i="0" u="none" strike="noStrike" cap="non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Roboto Medium"/>
              <a:buNone/>
              <a:defRPr sz="2900" i="0" u="none" strike="noStrike" cap="non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Roboto Medium"/>
              <a:buNone/>
              <a:defRPr sz="2900" i="0" u="none" strike="noStrike" cap="non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Roboto Medium"/>
              <a:buNone/>
              <a:defRPr sz="2900" i="0" u="none" strike="noStrike" cap="non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Roboto Medium"/>
              <a:buNone/>
              <a:defRPr sz="2900" i="0" u="none" strike="noStrike" cap="non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Roboto Medium"/>
              <a:buNone/>
              <a:defRPr sz="2900" i="0" u="none" strike="noStrike" cap="non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11520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  <p:sldLayoutId id="2147483708" r:id="rId22"/>
    <p:sldLayoutId id="2147483709" r:id="rId23"/>
    <p:sldLayoutId id="2147483710" r:id="rId24"/>
    <p:sldLayoutId id="2147483711" r:id="rId25"/>
    <p:sldLayoutId id="2147483712" r:id="rId26"/>
  </p:sldLayoutIdLst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80000" y="468000"/>
            <a:ext cx="7560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80000" y="1298875"/>
            <a:ext cx="7200000" cy="29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04800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ato"/>
              <a:buChar char="●"/>
              <a:defRPr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04800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ato"/>
              <a:buChar char="○"/>
              <a:defRPr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04800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ato"/>
              <a:buChar char="■"/>
              <a:defRPr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04800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ato"/>
              <a:buChar char="●"/>
              <a:defRPr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04800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ato"/>
              <a:buChar char="○"/>
              <a:defRPr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04800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ato"/>
              <a:buChar char="■"/>
              <a:defRPr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04800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ato"/>
              <a:buChar char="●"/>
              <a:defRPr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04800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ato"/>
              <a:buChar char="○"/>
              <a:defRPr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04800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ato"/>
              <a:buChar char="■"/>
              <a:defRPr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05493" y="4697906"/>
            <a:ext cx="45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23075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C1ACCF-3796-1F3A-DA6A-051236DB2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6165A-903F-20F8-CAB5-C5C762119B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AAB60D-0027-3E5C-9AC7-81F759D740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2579" y="4767263"/>
            <a:ext cx="427121" cy="273969"/>
          </a:xfrm>
          <a:prstGeom prst="rect">
            <a:avLst/>
          </a:prstGeom>
        </p:spPr>
        <p:txBody>
          <a:bodyPr anchor="b"/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fld id="{C0FECCD5-13A7-F341-AC54-B4A2ECEF5E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820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  <p:sldLayoutId id="2147483740" r:id="rId18"/>
    <p:sldLayoutId id="2147483741" r:id="rId1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2"/>
          </a:solidFill>
          <a:latin typeface="IBM Plex Serif" panose="02060503050406000203" pitchFamily="18" charset="77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Nunito Sans Normal" pitchFamily="2" charset="77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Nunito Sans Normal" pitchFamily="2" charset="77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Nunito Sans Normal" pitchFamily="2" charset="77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Nunito Sans Normal" pitchFamily="2" charset="77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Nunito Sans Normal" pitchFamily="2" charset="77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image" Target="../media/image5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29FB1-CC19-8723-8FA4-80DFE6BA6C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8371" y="915758"/>
            <a:ext cx="6928456" cy="549486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2602" b="1" dirty="0">
                <a:latin typeface="Century Gothic" panose="020B0502020202020204" pitchFamily="34" charset="0"/>
                <a:ea typeface="Liberation Serif"/>
              </a:rPr>
              <a:t>Concurrent Session</a:t>
            </a:r>
            <a:br>
              <a:rPr lang="en-US" sz="2602" b="1" dirty="0">
                <a:latin typeface="Century Gothic" panose="020B0502020202020204" pitchFamily="34" charset="0"/>
                <a:ea typeface="Liberation Serif"/>
              </a:rPr>
            </a:br>
            <a:r>
              <a:rPr lang="en-US" sz="1547" i="1" dirty="0">
                <a:latin typeface="Century Gothic" panose="020B0502020202020204" pitchFamily="34" charset="0"/>
                <a:ea typeface="Liberation Serif"/>
              </a:rPr>
              <a:t>You’ll Never Know if You Don’t Try: </a:t>
            </a:r>
            <a:br>
              <a:rPr lang="en-US" sz="1547" i="1" dirty="0">
                <a:latin typeface="Century Gothic" panose="020B0502020202020204" pitchFamily="34" charset="0"/>
                <a:ea typeface="Liberation Serif"/>
              </a:rPr>
            </a:br>
            <a:r>
              <a:rPr lang="en-US" sz="1547" i="1" dirty="0">
                <a:latin typeface="Century Gothic" panose="020B0502020202020204" pitchFamily="34" charset="0"/>
                <a:ea typeface="Liberation Serif"/>
              </a:rPr>
              <a:t>Considering Innovative Technologies for Broader Uses</a:t>
            </a:r>
            <a:endParaRPr lang="en-US" sz="2907" i="1" dirty="0"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BF8D0E-6F65-6A82-DDCE-69ACBAABCE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2" y="64644"/>
            <a:ext cx="2754280" cy="5513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A28949-8269-FFA0-863C-C08E47DD1B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6" r="25035" b="50095"/>
          <a:stretch/>
        </p:blipFill>
        <p:spPr>
          <a:xfrm>
            <a:off x="0" y="1472791"/>
            <a:ext cx="9144000" cy="367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497972"/>
      </p:ext>
    </p:extLst>
  </p:cSld>
  <p:clrMapOvr>
    <a:masterClrMapping/>
  </p:clrMapOvr>
  <p:transition spd="slow" advClick="0" advTm="16004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>
            <a:spLocks noGrp="1"/>
          </p:cNvSpPr>
          <p:nvPr>
            <p:ph type="title"/>
          </p:nvPr>
        </p:nvSpPr>
        <p:spPr>
          <a:xfrm>
            <a:off x="1080000" y="468000"/>
            <a:ext cx="7560000" cy="277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About Piclo</a:t>
            </a:r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sldNum" idx="12"/>
          </p:nvPr>
        </p:nvSpPr>
        <p:spPr>
          <a:xfrm>
            <a:off x="56159" y="46677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graphicFrame>
        <p:nvGraphicFramePr>
          <p:cNvPr id="69" name="Google Shape;69;p10"/>
          <p:cNvGraphicFramePr/>
          <p:nvPr/>
        </p:nvGraphicFramePr>
        <p:xfrm>
          <a:off x="1080000" y="1750125"/>
          <a:ext cx="3232375" cy="8894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232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101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Piclo</a:t>
                      </a:r>
                      <a:r>
                        <a:rPr lang="en-GB" b="1">
                          <a:solidFill>
                            <a:schemeClr val="accen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</a:t>
                      </a:r>
                      <a:r>
                        <a:rPr lang="en-GB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develops </a:t>
                      </a:r>
                      <a:r>
                        <a:rPr lang="en-GB" b="1">
                          <a:solidFill>
                            <a:schemeClr val="accen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software solutions</a:t>
                      </a:r>
                      <a:r>
                        <a:rPr lang="en-GB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that make our energy networks smarter, flexible and more sustainable</a:t>
                      </a:r>
                      <a:endParaRPr>
                        <a:solidFill>
                          <a:schemeClr val="l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198000" marR="91425" marT="18000" marB="18000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70" name="Google Shape;70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0009" y="2876550"/>
            <a:ext cx="432000" cy="4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0009" y="3547450"/>
            <a:ext cx="432000" cy="43200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0"/>
          <p:cNvSpPr txBox="1"/>
          <p:nvPr/>
        </p:nvSpPr>
        <p:spPr>
          <a:xfrm>
            <a:off x="1636600" y="3517150"/>
            <a:ext cx="2322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Enable Utilities, Retailers, and Grid Operators to procure flexibility at scale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3" name="Google Shape;73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80009" y="4218350"/>
            <a:ext cx="432000" cy="4320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0"/>
          <p:cNvSpPr txBox="1"/>
          <p:nvPr/>
        </p:nvSpPr>
        <p:spPr>
          <a:xfrm>
            <a:off x="1636600" y="2846250"/>
            <a:ext cx="2322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Enable DER Providers and Flex Service Providers (FSPs) to capture new revenue opportunities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75;p10"/>
          <p:cNvSpPr txBox="1"/>
          <p:nvPr/>
        </p:nvSpPr>
        <p:spPr>
          <a:xfrm>
            <a:off x="1636600" y="4188050"/>
            <a:ext cx="2322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Provide independent insight to help shape the future of flexibility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10"/>
          <p:cNvSpPr txBox="1"/>
          <p:nvPr/>
        </p:nvSpPr>
        <p:spPr>
          <a:xfrm>
            <a:off x="4692850" y="3212350"/>
            <a:ext cx="1080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Flexible assets registered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7" name="Google Shape;77;p10"/>
          <p:cNvSpPr txBox="1"/>
          <p:nvPr/>
        </p:nvSpPr>
        <p:spPr>
          <a:xfrm>
            <a:off x="4692850" y="2817745"/>
            <a:ext cx="10800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25D2C6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350,000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25D2C6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8" name="Google Shape;78;p10"/>
          <p:cNvSpPr txBox="1"/>
          <p:nvPr/>
        </p:nvSpPr>
        <p:spPr>
          <a:xfrm>
            <a:off x="5902125" y="3212350"/>
            <a:ext cx="1080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Flexible capacity procured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9" name="Google Shape;79;p10"/>
          <p:cNvSpPr txBox="1"/>
          <p:nvPr/>
        </p:nvSpPr>
        <p:spPr>
          <a:xfrm>
            <a:off x="5902125" y="2817745"/>
            <a:ext cx="10800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25D2C6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2.6 GW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25D2C6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0" name="Google Shape;80;p10"/>
          <p:cNvSpPr txBox="1"/>
          <p:nvPr/>
        </p:nvSpPr>
        <p:spPr>
          <a:xfrm>
            <a:off x="7111400" y="3212350"/>
            <a:ext cx="1080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Of flexibility contracts awarded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1" name="Google Shape;81;p10"/>
          <p:cNvSpPr txBox="1"/>
          <p:nvPr/>
        </p:nvSpPr>
        <p:spPr>
          <a:xfrm>
            <a:off x="7111400" y="2817745"/>
            <a:ext cx="10800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25D2C6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$100m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25D2C6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2" name="Google Shape;82;p10"/>
          <p:cNvSpPr txBox="1"/>
          <p:nvPr/>
        </p:nvSpPr>
        <p:spPr>
          <a:xfrm>
            <a:off x="4692850" y="4069250"/>
            <a:ext cx="1080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Flexible capacity registered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3" name="Google Shape;83;p10"/>
          <p:cNvSpPr txBox="1"/>
          <p:nvPr/>
        </p:nvSpPr>
        <p:spPr>
          <a:xfrm>
            <a:off x="4692850" y="3674645"/>
            <a:ext cx="10800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25D2C6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26 GW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25D2C6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4" name="Google Shape;84;p10"/>
          <p:cNvSpPr txBox="1"/>
          <p:nvPr/>
        </p:nvSpPr>
        <p:spPr>
          <a:xfrm>
            <a:off x="5902125" y="4069250"/>
            <a:ext cx="1080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Countries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live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5" name="Google Shape;85;p10"/>
          <p:cNvSpPr txBox="1"/>
          <p:nvPr/>
        </p:nvSpPr>
        <p:spPr>
          <a:xfrm>
            <a:off x="5902125" y="3674645"/>
            <a:ext cx="10800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25D2C6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6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25D2C6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86" name="Google Shape;86;p10"/>
          <p:cNvGrpSpPr/>
          <p:nvPr/>
        </p:nvGrpSpPr>
        <p:grpSpPr>
          <a:xfrm>
            <a:off x="1080246" y="5434915"/>
            <a:ext cx="7559512" cy="264607"/>
            <a:chOff x="-3971029" y="5394390"/>
            <a:chExt cx="13422429" cy="449400"/>
          </a:xfrm>
        </p:grpSpPr>
        <p:pic>
          <p:nvPicPr>
            <p:cNvPr id="87" name="Google Shape;87;p10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783754" y="5394390"/>
              <a:ext cx="1259999" cy="449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0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-2619118" y="5395592"/>
              <a:ext cx="1257613" cy="4469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" name="Google Shape;89;p10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434229" y="5395592"/>
              <a:ext cx="1257613" cy="4469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" name="Google Shape;90;p10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82318" y="5394390"/>
              <a:ext cx="1259999" cy="449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" name="Google Shape;91;p10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-3971029" y="5395592"/>
              <a:ext cx="1259999" cy="4469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" name="Google Shape;92;p10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-1269593" y="5395592"/>
              <a:ext cx="1259999" cy="4469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0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8191400" y="5395592"/>
              <a:ext cx="1260000" cy="4469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0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6839488" y="5395592"/>
              <a:ext cx="1260000" cy="4469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" name="Google Shape;95;p10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5487576" y="5394390"/>
              <a:ext cx="1260000" cy="449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" name="Google Shape;96;p10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4135665" y="5423790"/>
              <a:ext cx="1259999" cy="390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7" name="Google Shape;97;p10"/>
          <p:cNvSpPr txBox="1"/>
          <p:nvPr/>
        </p:nvSpPr>
        <p:spPr>
          <a:xfrm>
            <a:off x="7111400" y="4069263"/>
            <a:ext cx="1080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Active 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grid operators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8" name="Google Shape;98;p10"/>
          <p:cNvSpPr txBox="1"/>
          <p:nvPr/>
        </p:nvSpPr>
        <p:spPr>
          <a:xfrm>
            <a:off x="7111400" y="3674657"/>
            <a:ext cx="10800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25D2C6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14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25D2C6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graphicFrame>
        <p:nvGraphicFramePr>
          <p:cNvPr id="99" name="Google Shape;99;p10"/>
          <p:cNvGraphicFramePr/>
          <p:nvPr/>
        </p:nvGraphicFramePr>
        <p:xfrm>
          <a:off x="1080000" y="1062825"/>
          <a:ext cx="3232375" cy="4926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232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926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b="1">
                          <a:solidFill>
                            <a:schemeClr val="accen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Our mission</a:t>
                      </a:r>
                      <a:r>
                        <a:rPr lang="en-GB" b="1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</a:t>
                      </a:r>
                      <a:r>
                        <a:rPr lang="en-GB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is to decarbonize the world’s grids</a:t>
                      </a:r>
                      <a:endParaRPr>
                        <a:solidFill>
                          <a:schemeClr val="l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198000" marR="91425" marT="18000" marB="18000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1"/>
          <p:cNvSpPr txBox="1">
            <a:spLocks noGrp="1"/>
          </p:cNvSpPr>
          <p:nvPr>
            <p:ph type="title"/>
          </p:nvPr>
        </p:nvSpPr>
        <p:spPr>
          <a:xfrm>
            <a:off x="1080000" y="468000"/>
            <a:ext cx="7683900" cy="5130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accent3"/>
                </a:solidFill>
              </a:rPr>
              <a:t> 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800"/>
              </a:spcAft>
              <a:buNone/>
            </a:pPr>
            <a:r>
              <a:rPr lang="en-GB" sz="1400"/>
              <a:t>New England’s first DER grid flexibility marketplace</a:t>
            </a:r>
            <a:endParaRPr sz="1400"/>
          </a:p>
        </p:txBody>
      </p:sp>
      <p:sp>
        <p:nvSpPr>
          <p:cNvPr id="105" name="Google Shape;105;p11"/>
          <p:cNvSpPr txBox="1">
            <a:spLocks noGrp="1"/>
          </p:cNvSpPr>
          <p:nvPr>
            <p:ph type="body" idx="1"/>
          </p:nvPr>
        </p:nvSpPr>
        <p:spPr>
          <a:xfrm>
            <a:off x="1080000" y="1051950"/>
            <a:ext cx="4973400" cy="2150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269999" lvl="0" indent="-15984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C59"/>
              </a:buClr>
              <a:buSzPts val="1100"/>
              <a:buChar char="●"/>
            </a:pPr>
            <a:r>
              <a:rPr lang="en-GB" sz="1100">
                <a:solidFill>
                  <a:srgbClr val="193C59"/>
                </a:solidFill>
              </a:rPr>
              <a:t>Piclo launched the first DER marketplace in New England with Eversource and United Illuminating (part of Avangrid) in Connecticut in early 2024</a:t>
            </a:r>
            <a:endParaRPr sz="1100">
              <a:solidFill>
                <a:srgbClr val="193C59"/>
              </a:solidFill>
            </a:endParaRPr>
          </a:p>
          <a:p>
            <a:pPr marL="269999" lvl="0" indent="-159849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93C59"/>
              </a:buClr>
              <a:buSzPts val="1100"/>
              <a:buChar char="●"/>
            </a:pPr>
            <a:r>
              <a:rPr lang="en-GB" sz="1100">
                <a:solidFill>
                  <a:srgbClr val="193C59"/>
                </a:solidFill>
              </a:rPr>
              <a:t>Awardees from Innovative Energy Solutions Cycle 1, established via Connecticut’s </a:t>
            </a:r>
            <a:r>
              <a:rPr lang="en-GB" sz="1100" b="1">
                <a:solidFill>
                  <a:srgbClr val="193C59"/>
                </a:solidFill>
              </a:rPr>
              <a:t>Public Utilities Regulatory Authority (PURA)</a:t>
            </a:r>
            <a:r>
              <a:rPr lang="en-GB" sz="1100">
                <a:solidFill>
                  <a:srgbClr val="193C59"/>
                </a:solidFill>
              </a:rPr>
              <a:t> to pilot and scale technologies that support a decarbonized, affordable, and equitable electric grid</a:t>
            </a:r>
            <a:endParaRPr sz="1100">
              <a:solidFill>
                <a:srgbClr val="193C59"/>
              </a:solidFill>
            </a:endParaRPr>
          </a:p>
          <a:p>
            <a:pPr marL="269999" marR="0" lvl="0" indent="-159849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93C59"/>
              </a:buClr>
              <a:buSzPts val="1100"/>
              <a:buChar char="●"/>
            </a:pPr>
            <a:r>
              <a:rPr lang="en-GB" sz="1100">
                <a:solidFill>
                  <a:srgbClr val="193C59"/>
                </a:solidFill>
              </a:rPr>
              <a:t>Piclo played a key role in defining the market design, eligibility, use cases, incentive structure, contracting, and provider engagement strategy</a:t>
            </a:r>
            <a:endParaRPr sz="1100">
              <a:solidFill>
                <a:srgbClr val="193C59"/>
              </a:solidFill>
            </a:endParaRPr>
          </a:p>
          <a:p>
            <a:pPr marL="269999" marR="0" lvl="0" indent="-159849" algn="l" rtl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193C59"/>
              </a:buClr>
              <a:buSzPts val="1100"/>
              <a:buChar char="●"/>
            </a:pPr>
            <a:r>
              <a:rPr lang="en-GB" sz="1100" b="1">
                <a:solidFill>
                  <a:srgbClr val="193C59"/>
                </a:solidFill>
              </a:rPr>
              <a:t>Coordinated across DER and DR program managers</a:t>
            </a:r>
            <a:r>
              <a:rPr lang="en-GB" sz="1100">
                <a:solidFill>
                  <a:srgbClr val="193C59"/>
                </a:solidFill>
              </a:rPr>
              <a:t> to ensure communication with customers and flexibility partners (e.g., EV charging providers, C&amp;I aggregators), and </a:t>
            </a:r>
            <a:r>
              <a:rPr lang="en-GB" sz="1100" b="1">
                <a:solidFill>
                  <a:srgbClr val="193C59"/>
                </a:solidFill>
              </a:rPr>
              <a:t>coordination with other program activities</a:t>
            </a:r>
            <a:endParaRPr sz="1100" b="1">
              <a:solidFill>
                <a:srgbClr val="193C59"/>
              </a:solidFill>
            </a:endParaRPr>
          </a:p>
        </p:txBody>
      </p:sp>
      <p:sp>
        <p:nvSpPr>
          <p:cNvPr id="106" name="Google Shape;106;p11"/>
          <p:cNvSpPr txBox="1">
            <a:spLocks noGrp="1"/>
          </p:cNvSpPr>
          <p:nvPr>
            <p:ph type="sldNum" idx="12"/>
          </p:nvPr>
        </p:nvSpPr>
        <p:spPr>
          <a:xfrm>
            <a:off x="56159" y="46677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7" name="Google Shape;107;p11"/>
          <p:cNvSpPr txBox="1"/>
          <p:nvPr/>
        </p:nvSpPr>
        <p:spPr>
          <a:xfrm>
            <a:off x="5918824" y="2732475"/>
            <a:ext cx="29448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9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Eversource and UI territories on the Piclo marketplace</a:t>
            </a:r>
            <a:endParaRPr kumimoji="0" sz="900" b="0" i="1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08" name="Google Shape;108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30175" y="1150400"/>
            <a:ext cx="2587551" cy="1546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9" name="Google Shape;109;p11"/>
          <p:cNvPicPr preferRelativeResize="0"/>
          <p:nvPr/>
        </p:nvPicPr>
        <p:blipFill rotWithShape="1">
          <a:blip r:embed="rId4">
            <a:alphaModFix/>
          </a:blip>
          <a:srcRect t="24446" b="24344"/>
          <a:stretch/>
        </p:blipFill>
        <p:spPr>
          <a:xfrm>
            <a:off x="1080000" y="381299"/>
            <a:ext cx="1174707" cy="334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1"/>
          <p:cNvSpPr/>
          <p:nvPr/>
        </p:nvSpPr>
        <p:spPr>
          <a:xfrm>
            <a:off x="5008750" y="3273950"/>
            <a:ext cx="3491400" cy="1869300"/>
          </a:xfrm>
          <a:prstGeom prst="roundRect">
            <a:avLst>
              <a:gd name="adj" fmla="val 0"/>
            </a:avLst>
          </a:prstGeom>
          <a:solidFill>
            <a:srgbClr val="DEECF1"/>
          </a:solidFill>
          <a:ln>
            <a:noFill/>
          </a:ln>
        </p:spPr>
        <p:txBody>
          <a:bodyPr spcFirstLastPara="1" wrap="square" lIns="126000" tIns="36000" rIns="126000" bIns="360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000" b="1" i="0" u="sng" strike="noStrike" kern="0" cap="none" spc="0" normalizeH="0" baseline="0" noProof="0">
                <a:ln>
                  <a:noFill/>
                </a:ln>
                <a:solidFill>
                  <a:srgbClr val="144466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Key Outcomes</a:t>
            </a:r>
            <a:endParaRPr kumimoji="0" sz="1000" b="1" i="0" u="sng" strike="noStrike" kern="0" cap="none" spc="0" normalizeH="0" baseline="0" noProof="0">
              <a:ln>
                <a:noFill/>
              </a:ln>
              <a:solidFill>
                <a:srgbClr val="144466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179999" marR="0" lvl="0" indent="-149225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25D2C6"/>
              </a:buClr>
              <a:buSzPts val="1000"/>
              <a:buFont typeface="Lato"/>
              <a:buChar char="●"/>
              <a:tabLst/>
              <a:defRPr/>
            </a:pPr>
            <a:r>
              <a:rPr kumimoji="0" lang="en-GB" sz="1000" b="1" i="0" u="none" strike="noStrike" kern="0" cap="none" spc="0" normalizeH="0" baseline="0" noProof="0">
                <a:ln>
                  <a:noFill/>
                </a:ln>
                <a:solidFill>
                  <a:srgbClr val="144466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67 DER Providers</a:t>
            </a: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srgbClr val="144466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 registered on the platform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144466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179999" marR="0" lvl="0" indent="-155575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25D2C6"/>
              </a:buClr>
              <a:buSzPts val="1100"/>
              <a:buFont typeface="Lato"/>
              <a:buChar char="●"/>
              <a:tabLst/>
              <a:defRPr/>
            </a:pPr>
            <a:r>
              <a:rPr kumimoji="0" lang="en-GB" sz="1000" b="1" i="0" u="none" strike="noStrike" kern="0" cap="none" spc="0" normalizeH="0" baseline="0" noProof="0">
                <a:ln>
                  <a:noFill/>
                </a:ln>
                <a:solidFill>
                  <a:srgbClr val="144466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20 competitions</a:t>
            </a: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srgbClr val="144466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  posted by Eversource and UI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144466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179999" marR="0" lvl="0" indent="-149225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25D2C6"/>
              </a:buClr>
              <a:buSzPts val="1000"/>
              <a:buFont typeface="Lato"/>
              <a:buChar char="●"/>
              <a:tabLst/>
              <a:defRPr/>
            </a:pPr>
            <a:r>
              <a:rPr kumimoji="0" lang="en-GB" sz="1000" b="1" i="0" u="none" strike="noStrike" kern="0" cap="none" spc="0" normalizeH="0" baseline="0" noProof="0">
                <a:ln>
                  <a:noFill/>
                </a:ln>
                <a:solidFill>
                  <a:srgbClr val="144466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&gt;8k assets</a:t>
            </a: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srgbClr val="144466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 and </a:t>
            </a:r>
            <a:r>
              <a:rPr kumimoji="0" lang="en-GB" sz="1000" b="1" i="0" u="none" strike="noStrike" kern="0" cap="none" spc="0" normalizeH="0" baseline="0" noProof="0">
                <a:ln>
                  <a:noFill/>
                </a:ln>
                <a:solidFill>
                  <a:srgbClr val="144466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67 MW </a:t>
            </a: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srgbClr val="144466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uploaded to platform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144466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179999" marR="0" lvl="0" indent="-149225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rgbClr val="25D2C6"/>
              </a:buClr>
              <a:buSzPts val="1000"/>
              <a:buFont typeface="Lato"/>
              <a:buChar char="●"/>
              <a:tabLst/>
              <a:defRPr/>
            </a:pPr>
            <a:r>
              <a:rPr kumimoji="0" lang="en-GB" sz="1000" b="1" i="0" u="none" strike="noStrike" kern="0" cap="none" spc="0" normalizeH="0" baseline="0" noProof="0">
                <a:ln>
                  <a:noFill/>
                </a:ln>
                <a:solidFill>
                  <a:srgbClr val="144466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6 unique DER providers actively bidding and dispatching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144466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1" name="Google Shape;111;p11"/>
          <p:cNvSpPr/>
          <p:nvPr/>
        </p:nvSpPr>
        <p:spPr>
          <a:xfrm>
            <a:off x="1080000" y="3273950"/>
            <a:ext cx="3491400" cy="1869300"/>
          </a:xfrm>
          <a:prstGeom prst="roundRect">
            <a:avLst>
              <a:gd name="adj" fmla="val 0"/>
            </a:avLst>
          </a:prstGeom>
          <a:solidFill>
            <a:srgbClr val="25D2C6">
              <a:alpha val="17860"/>
            </a:srgbClr>
          </a:solidFill>
          <a:ln>
            <a:noFill/>
          </a:ln>
        </p:spPr>
        <p:txBody>
          <a:bodyPr spcFirstLastPara="1" wrap="square" lIns="126000" tIns="36000" rIns="126000" bIns="360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000" b="1" i="0" u="sng" strike="noStrike" kern="0" cap="none" spc="0" normalizeH="0" baseline="0" noProof="0">
                <a:ln>
                  <a:noFill/>
                </a:ln>
                <a:solidFill>
                  <a:srgbClr val="144466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Market Milestones</a:t>
            </a:r>
            <a:endParaRPr kumimoji="0" sz="1000" b="1" i="0" u="sng" strike="noStrike" kern="0" cap="none" spc="0" normalizeH="0" baseline="0" noProof="0">
              <a:ln>
                <a:noFill/>
              </a:ln>
              <a:solidFill>
                <a:srgbClr val="144466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179999" marR="0" lvl="0" indent="-149225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25D2C6"/>
              </a:buClr>
              <a:buSzPts val="1000"/>
              <a:buFont typeface="Lato"/>
              <a:buChar char="●"/>
              <a:tabLst/>
              <a:defRPr/>
            </a:pPr>
            <a:r>
              <a:rPr kumimoji="0" lang="en-GB" sz="1000" b="1" i="0" u="none" strike="noStrike" kern="0" cap="none" spc="0" normalizeH="0" baseline="0" noProof="0">
                <a:ln>
                  <a:noFill/>
                </a:ln>
                <a:solidFill>
                  <a:srgbClr val="144466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April ‘24 </a:t>
            </a: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srgbClr val="144466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– Marketplace launched in CT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144466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179999" marR="0" lvl="0" indent="-149225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25D2C6"/>
              </a:buClr>
              <a:buSzPts val="1000"/>
              <a:buFont typeface="Lato"/>
              <a:buChar char="●"/>
              <a:tabLst/>
              <a:defRPr/>
            </a:pPr>
            <a:r>
              <a:rPr kumimoji="0" lang="en-GB" sz="1000" b="1" i="0" u="none" strike="noStrike" kern="0" cap="none" spc="0" normalizeH="0" baseline="0" noProof="0">
                <a:ln>
                  <a:noFill/>
                </a:ln>
                <a:solidFill>
                  <a:srgbClr val="144466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July - Sep ‘24</a:t>
            </a: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srgbClr val="144466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 – Provider qualification period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144466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179999" marR="0" lvl="0" indent="-149225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25D2C6"/>
              </a:buClr>
              <a:buSzPts val="1000"/>
              <a:buFont typeface="Lato"/>
              <a:buChar char="●"/>
              <a:tabLst/>
              <a:defRPr/>
            </a:pPr>
            <a:r>
              <a:rPr kumimoji="0" lang="en-GB" sz="1000" b="1" i="0" u="none" strike="noStrike" kern="0" cap="none" spc="0" normalizeH="0" baseline="0" noProof="0">
                <a:ln>
                  <a:noFill/>
                </a:ln>
                <a:solidFill>
                  <a:srgbClr val="144466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Oct - Nov ‘24</a:t>
            </a: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srgbClr val="144466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 – Bidding and contracting period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144466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179999" marR="0" lvl="0" indent="-149225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25D2C6"/>
              </a:buClr>
              <a:buSzPts val="1000"/>
              <a:buFont typeface="Lato"/>
              <a:buChar char="●"/>
              <a:tabLst/>
              <a:defRPr/>
            </a:pPr>
            <a:r>
              <a:rPr kumimoji="0" lang="en-GB" sz="1000" b="1" i="0" u="none" strike="noStrike" kern="0" cap="none" spc="0" normalizeH="0" baseline="0" noProof="0">
                <a:ln>
                  <a:noFill/>
                </a:ln>
                <a:solidFill>
                  <a:srgbClr val="144466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Dec ‘24 - Feb ‘25 </a:t>
            </a: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srgbClr val="144466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– Winter dispatch season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144466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179999" marR="0" lvl="0" indent="-149225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25D2C6"/>
              </a:buClr>
              <a:buSzPts val="1000"/>
              <a:buFont typeface="Lato"/>
              <a:buChar char="●"/>
              <a:tabLst/>
              <a:defRPr/>
            </a:pPr>
            <a:r>
              <a:rPr kumimoji="0" lang="en-GB" sz="1000" b="1" i="0" u="none" strike="noStrike" kern="0" cap="none" spc="0" normalizeH="0" baseline="0" noProof="0">
                <a:ln>
                  <a:noFill/>
                </a:ln>
                <a:solidFill>
                  <a:srgbClr val="144466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Feb - Mar ‘25 - </a:t>
            </a: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srgbClr val="144466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Spring qualification, bidding, contracting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144466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179999" marR="0" lvl="0" indent="-149225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rgbClr val="25D2C6"/>
              </a:buClr>
              <a:buSzPts val="1000"/>
              <a:buFont typeface="Lato"/>
              <a:buChar char="●"/>
              <a:tabLst/>
              <a:defRPr/>
            </a:pPr>
            <a:r>
              <a:rPr kumimoji="0" lang="en-GB" sz="1000" b="1" i="0" u="none" strike="noStrike" kern="0" cap="none" spc="0" normalizeH="0" baseline="0" noProof="0">
                <a:ln>
                  <a:noFill/>
                </a:ln>
                <a:solidFill>
                  <a:srgbClr val="144466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Apr - May ‘25</a:t>
            </a: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srgbClr val="144466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 – Spring dispatch season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144466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12" name="Google Shape;112;p11"/>
          <p:cNvPicPr preferRelativeResize="0"/>
          <p:nvPr/>
        </p:nvPicPr>
        <p:blipFill rotWithShape="1">
          <a:blip r:embed="rId5">
            <a:alphaModFix/>
          </a:blip>
          <a:srcRect t="12853" b="14445"/>
          <a:stretch/>
        </p:blipFill>
        <p:spPr>
          <a:xfrm>
            <a:off x="2450387" y="381311"/>
            <a:ext cx="412392" cy="3341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5"/>
          <p:cNvSpPr txBox="1">
            <a:spLocks noGrp="1"/>
          </p:cNvSpPr>
          <p:nvPr>
            <p:ph type="title"/>
          </p:nvPr>
        </p:nvSpPr>
        <p:spPr>
          <a:xfrm>
            <a:off x="356438" y="520594"/>
            <a:ext cx="3711600" cy="214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"/>
              <a:buFont typeface="Arial"/>
              <a:buNone/>
            </a:pPr>
            <a:r>
              <a:rPr lang="en"/>
              <a:t>BREAKTHROUGH LOW-COST,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"/>
              <a:buFont typeface="Arial"/>
              <a:buNone/>
            </a:pPr>
            <a:r>
              <a:rPr lang="en"/>
              <a:t>MULTI-DAY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ENERGY STORAGE</a:t>
            </a:r>
            <a:endParaRPr/>
          </a:p>
        </p:txBody>
      </p:sp>
      <p:sp>
        <p:nvSpPr>
          <p:cNvPr id="266" name="Google Shape;266;p45"/>
          <p:cNvSpPr txBox="1">
            <a:spLocks noGrp="1"/>
          </p:cNvSpPr>
          <p:nvPr>
            <p:ph type="body" idx="1"/>
          </p:nvPr>
        </p:nvSpPr>
        <p:spPr>
          <a:xfrm>
            <a:off x="356447" y="3169097"/>
            <a:ext cx="3711600" cy="674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NECPUC Annual Meeting</a:t>
            </a:r>
            <a:endParaRPr/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/>
              <a:t>Sarah Jackson</a:t>
            </a:r>
            <a:endParaRPr/>
          </a:p>
          <a:p>
            <a:pPr marL="0" lvl="0" indent="0" algn="l" rtl="0">
              <a:spcBef>
                <a:spcPts val="500"/>
              </a:spcBef>
              <a:spcAft>
                <a:spcPts val="500"/>
              </a:spcAft>
              <a:buNone/>
            </a:pPr>
            <a:r>
              <a:rPr lang="en"/>
              <a:t>May 20, 2025</a:t>
            </a:r>
            <a:endParaRPr/>
          </a:p>
        </p:txBody>
      </p:sp>
      <p:sp>
        <p:nvSpPr>
          <p:cNvPr id="267" name="Google Shape;267;p45"/>
          <p:cNvSpPr/>
          <p:nvPr/>
        </p:nvSpPr>
        <p:spPr>
          <a:xfrm>
            <a:off x="4485955" y="962498"/>
            <a:ext cx="4401900" cy="3318300"/>
          </a:xfrm>
          <a:prstGeom prst="roundRect">
            <a:avLst>
              <a:gd name="adj" fmla="val 2450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71450" dist="200025" dir="3000000" algn="bl" rotWithShape="0">
              <a:srgbClr val="000000">
                <a:alpha val="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68" name="Google Shape;268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7900" y="834150"/>
            <a:ext cx="4401900" cy="3318300"/>
          </a:xfrm>
          <a:prstGeom prst="roundRect">
            <a:avLst>
              <a:gd name="adj" fmla="val 280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6"/>
          <p:cNvSpPr/>
          <p:nvPr/>
        </p:nvSpPr>
        <p:spPr>
          <a:xfrm>
            <a:off x="5141175" y="1288238"/>
            <a:ext cx="3485400" cy="56970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274;p46"/>
          <p:cNvSpPr/>
          <p:nvPr/>
        </p:nvSpPr>
        <p:spPr>
          <a:xfrm>
            <a:off x="5141175" y="2154309"/>
            <a:ext cx="3485400" cy="56970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275;p46"/>
          <p:cNvSpPr/>
          <p:nvPr/>
        </p:nvSpPr>
        <p:spPr>
          <a:xfrm>
            <a:off x="5143285" y="3020381"/>
            <a:ext cx="3485400" cy="56970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6" name="Google Shape;276;p46"/>
          <p:cNvSpPr/>
          <p:nvPr/>
        </p:nvSpPr>
        <p:spPr>
          <a:xfrm>
            <a:off x="5143285" y="3886453"/>
            <a:ext cx="3485400" cy="56970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7" name="Google Shape;277;p46"/>
          <p:cNvSpPr txBox="1">
            <a:spLocks noGrp="1"/>
          </p:cNvSpPr>
          <p:nvPr>
            <p:ph type="title"/>
          </p:nvPr>
        </p:nvSpPr>
        <p:spPr>
          <a:xfrm>
            <a:off x="282121" y="163969"/>
            <a:ext cx="8613905" cy="4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 dirty="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Rechargeable iron-air is the best technology for multi-day storage</a:t>
            </a:r>
            <a:endParaRPr b="0" dirty="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78" name="Google Shape;278;p46"/>
          <p:cNvSpPr txBox="1"/>
          <p:nvPr/>
        </p:nvSpPr>
        <p:spPr>
          <a:xfrm>
            <a:off x="704683" y="797878"/>
            <a:ext cx="26310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Reversible Rust Battery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Oswald Light"/>
              <a:ea typeface="Oswald Light"/>
              <a:cs typeface="Oswald Light"/>
              <a:sym typeface="Oswald Light"/>
            </a:endParaRPr>
          </a:p>
        </p:txBody>
      </p:sp>
      <p:pic>
        <p:nvPicPr>
          <p:cNvPr id="279" name="Google Shape;279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33763" y="1320854"/>
            <a:ext cx="569738" cy="569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87141" y="2143477"/>
            <a:ext cx="662981" cy="662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46"/>
          <p:cNvPicPr preferRelativeResize="0"/>
          <p:nvPr/>
        </p:nvPicPr>
        <p:blipFill rotWithShape="1">
          <a:blip r:embed="rId5">
            <a:alphaModFix/>
          </a:blip>
          <a:srcRect t="11061" b="14150"/>
          <a:stretch/>
        </p:blipFill>
        <p:spPr>
          <a:xfrm>
            <a:off x="4287141" y="3099140"/>
            <a:ext cx="662981" cy="491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87141" y="3883269"/>
            <a:ext cx="662981" cy="662992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46"/>
          <p:cNvSpPr txBox="1"/>
          <p:nvPr/>
        </p:nvSpPr>
        <p:spPr>
          <a:xfrm>
            <a:off x="5303128" y="1136306"/>
            <a:ext cx="663000" cy="30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Roboto Condensed"/>
                <a:cs typeface="Roboto Condensed"/>
                <a:sym typeface="Roboto Condensed"/>
              </a:rPr>
              <a:t>COST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84" name="Google Shape;284;p46"/>
          <p:cNvSpPr txBox="1"/>
          <p:nvPr/>
        </p:nvSpPr>
        <p:spPr>
          <a:xfrm>
            <a:off x="5303128" y="1990941"/>
            <a:ext cx="750300" cy="30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Roboto Condensed"/>
                <a:cs typeface="Roboto Condensed"/>
                <a:sym typeface="Roboto Condensed"/>
              </a:rPr>
              <a:t>SAFETY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85" name="Google Shape;285;p46"/>
          <p:cNvSpPr txBox="1"/>
          <p:nvPr/>
        </p:nvSpPr>
        <p:spPr>
          <a:xfrm>
            <a:off x="5303128" y="2874150"/>
            <a:ext cx="663000" cy="30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Roboto Condensed"/>
                <a:cs typeface="Roboto Condensed"/>
                <a:sym typeface="Roboto Condensed"/>
              </a:rPr>
              <a:t>SCALE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86" name="Google Shape;286;p46"/>
          <p:cNvSpPr txBox="1"/>
          <p:nvPr/>
        </p:nvSpPr>
        <p:spPr>
          <a:xfrm>
            <a:off x="5303128" y="3746634"/>
            <a:ext cx="1009800" cy="30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Roboto Condensed"/>
                <a:cs typeface="Roboto Condensed"/>
                <a:sym typeface="Roboto Condensed"/>
              </a:rPr>
              <a:t>RELIABLE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87" name="Google Shape;287;p46"/>
          <p:cNvSpPr txBox="1"/>
          <p:nvPr/>
        </p:nvSpPr>
        <p:spPr>
          <a:xfrm>
            <a:off x="5266999" y="1397934"/>
            <a:ext cx="3360300" cy="4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Lowest cost rechargeable battery chemistry.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Roboto Light"/>
              <a:cs typeface="Roboto Light"/>
              <a:sym typeface="Roboto 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Less than 1/10th the cost of lithium-ion batteries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88" name="Google Shape;288;p46"/>
          <p:cNvSpPr txBox="1"/>
          <p:nvPr/>
        </p:nvSpPr>
        <p:spPr>
          <a:xfrm>
            <a:off x="5266999" y="2251284"/>
            <a:ext cx="3233700" cy="4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Non-flammable aqueous electrolyte. No risk of thermal runaway.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89" name="Google Shape;289;p46"/>
          <p:cNvSpPr txBox="1"/>
          <p:nvPr/>
        </p:nvSpPr>
        <p:spPr>
          <a:xfrm>
            <a:off x="5266999" y="3157706"/>
            <a:ext cx="3360300" cy="4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Uses materials available at the global scale needed for a zero carbon economy. High recyclability.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90" name="Google Shape;290;p46"/>
          <p:cNvSpPr txBox="1"/>
          <p:nvPr/>
        </p:nvSpPr>
        <p:spPr>
          <a:xfrm>
            <a:off x="5266999" y="4006978"/>
            <a:ext cx="3360300" cy="4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100+ hr duration required to make wind, water and solar reliable year round, anywhere in the world. 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291" name="Google Shape;291;p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6556" y="1105116"/>
            <a:ext cx="3782137" cy="3617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7"/>
          <p:cNvSpPr/>
          <p:nvPr/>
        </p:nvSpPr>
        <p:spPr>
          <a:xfrm>
            <a:off x="7418963" y="740072"/>
            <a:ext cx="1544100" cy="3790200"/>
          </a:xfrm>
          <a:prstGeom prst="rect">
            <a:avLst/>
          </a:prstGeom>
          <a:solidFill>
            <a:srgbClr val="FEF2CC">
              <a:alpha val="46250"/>
            </a:srgbClr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97" name="Google Shape;297;p47"/>
          <p:cNvSpPr txBox="1">
            <a:spLocks noGrp="1"/>
          </p:cNvSpPr>
          <p:nvPr>
            <p:ph type="title"/>
          </p:nvPr>
        </p:nvSpPr>
        <p:spPr>
          <a:xfrm>
            <a:off x="288713" y="97097"/>
            <a:ext cx="8566800" cy="618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0">
                <a:latin typeface="Roboto Medium"/>
                <a:ea typeface="Roboto Medium"/>
                <a:cs typeface="Roboto Medium"/>
                <a:sym typeface="Roboto Medium"/>
              </a:rPr>
              <a:t>Multi-day Storage is a low-cost energy reservoir for the electricity grid</a:t>
            </a:r>
            <a:endParaRPr sz="2100" b="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98" name="Google Shape;298;p47"/>
          <p:cNvSpPr txBox="1"/>
          <p:nvPr/>
        </p:nvSpPr>
        <p:spPr>
          <a:xfrm>
            <a:off x="265524" y="1793184"/>
            <a:ext cx="1297800" cy="11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Medium"/>
                <a:ea typeface="Roboto Medium"/>
                <a:cs typeface="Roboto Medium"/>
                <a:sym typeface="Roboto Medium"/>
              </a:rPr>
              <a:t>Energy capacity / duration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How much energy can the reservoir hold?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99" name="Google Shape;299;p47"/>
          <p:cNvSpPr txBox="1"/>
          <p:nvPr/>
        </p:nvSpPr>
        <p:spPr>
          <a:xfrm>
            <a:off x="5654962" y="838359"/>
            <a:ext cx="1610100" cy="5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Medium"/>
                <a:ea typeface="Roboto Medium"/>
                <a:cs typeface="Roboto Medium"/>
                <a:sym typeface="Roboto Medium"/>
              </a:rPr>
              <a:t>Short-duration storage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000000"/>
              </a:buClr>
              <a:buSzPts val="400"/>
              <a:buFont typeface="Arial"/>
              <a:buNone/>
              <a:tabLst/>
              <a:defRPr/>
            </a:pPr>
            <a:r>
              <a:rPr kumimoji="0" lang="en" sz="9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Example: 4 hr Li-ion Battery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00" name="Google Shape;300;p47"/>
          <p:cNvCxnSpPr/>
          <p:nvPr/>
        </p:nvCxnSpPr>
        <p:spPr>
          <a:xfrm flipH="1">
            <a:off x="1729148" y="1504575"/>
            <a:ext cx="13500" cy="30000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301" name="Google Shape;301;p47"/>
          <p:cNvCxnSpPr/>
          <p:nvPr/>
        </p:nvCxnSpPr>
        <p:spPr>
          <a:xfrm flipH="1">
            <a:off x="3568734" y="1507597"/>
            <a:ext cx="8100" cy="30000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302" name="Google Shape;302;p47"/>
          <p:cNvCxnSpPr/>
          <p:nvPr/>
        </p:nvCxnSpPr>
        <p:spPr>
          <a:xfrm flipH="1">
            <a:off x="7407263" y="1507603"/>
            <a:ext cx="11700" cy="30000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303" name="Google Shape;303;p47"/>
          <p:cNvCxnSpPr/>
          <p:nvPr/>
        </p:nvCxnSpPr>
        <p:spPr>
          <a:xfrm rot="10800000" flipH="1">
            <a:off x="1850408" y="1500978"/>
            <a:ext cx="1610100" cy="36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4" name="Google Shape;304;p47"/>
          <p:cNvCxnSpPr/>
          <p:nvPr/>
        </p:nvCxnSpPr>
        <p:spPr>
          <a:xfrm>
            <a:off x="269791" y="3496163"/>
            <a:ext cx="1353300" cy="13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5" name="Google Shape;305;p47"/>
          <p:cNvCxnSpPr/>
          <p:nvPr/>
        </p:nvCxnSpPr>
        <p:spPr>
          <a:xfrm flipH="1">
            <a:off x="5483478" y="1507598"/>
            <a:ext cx="4200" cy="30000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306" name="Google Shape;306;p47"/>
          <p:cNvGrpSpPr/>
          <p:nvPr/>
        </p:nvGrpSpPr>
        <p:grpSpPr>
          <a:xfrm rot="-5400000">
            <a:off x="2269161" y="2330479"/>
            <a:ext cx="1731453" cy="363150"/>
            <a:chOff x="6904450" y="5266325"/>
            <a:chExt cx="5877301" cy="968400"/>
          </a:xfrm>
        </p:grpSpPr>
        <p:sp>
          <p:nvSpPr>
            <p:cNvPr id="307" name="Google Shape;307;p47"/>
            <p:cNvSpPr/>
            <p:nvPr/>
          </p:nvSpPr>
          <p:spPr>
            <a:xfrm>
              <a:off x="6904450" y="5266325"/>
              <a:ext cx="5694300" cy="968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08" name="Google Shape;308;p47"/>
            <p:cNvSpPr/>
            <p:nvPr/>
          </p:nvSpPr>
          <p:spPr>
            <a:xfrm>
              <a:off x="7105500" y="5266325"/>
              <a:ext cx="5301900" cy="968400"/>
            </a:xfrm>
            <a:prstGeom prst="rect">
              <a:avLst/>
            </a:prstGeom>
            <a:solidFill>
              <a:schemeClr val="dk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09" name="Google Shape;309;p47"/>
            <p:cNvSpPr/>
            <p:nvPr/>
          </p:nvSpPr>
          <p:spPr>
            <a:xfrm>
              <a:off x="12598751" y="5556425"/>
              <a:ext cx="183000" cy="3882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grpSp>
        <p:nvGrpSpPr>
          <p:cNvPr id="310" name="Google Shape;310;p47"/>
          <p:cNvGrpSpPr/>
          <p:nvPr/>
        </p:nvGrpSpPr>
        <p:grpSpPr>
          <a:xfrm rot="-5400000">
            <a:off x="6810059" y="2206940"/>
            <a:ext cx="246935" cy="363150"/>
            <a:chOff x="6980800" y="8323750"/>
            <a:chExt cx="861601" cy="968400"/>
          </a:xfrm>
        </p:grpSpPr>
        <p:sp>
          <p:nvSpPr>
            <p:cNvPr id="311" name="Google Shape;311;p47"/>
            <p:cNvSpPr/>
            <p:nvPr/>
          </p:nvSpPr>
          <p:spPr>
            <a:xfrm>
              <a:off x="6980800" y="8323750"/>
              <a:ext cx="678600" cy="968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12" name="Google Shape;312;p47"/>
            <p:cNvSpPr/>
            <p:nvPr/>
          </p:nvSpPr>
          <p:spPr>
            <a:xfrm>
              <a:off x="7181700" y="8323750"/>
              <a:ext cx="286500" cy="968400"/>
            </a:xfrm>
            <a:prstGeom prst="rect">
              <a:avLst/>
            </a:prstGeom>
            <a:solidFill>
              <a:srgbClr val="9999FF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13" name="Google Shape;313;p47"/>
            <p:cNvSpPr/>
            <p:nvPr/>
          </p:nvSpPr>
          <p:spPr>
            <a:xfrm>
              <a:off x="7659401" y="8613850"/>
              <a:ext cx="183000" cy="3882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sp>
        <p:nvSpPr>
          <p:cNvPr id="314" name="Google Shape;314;p47"/>
          <p:cNvSpPr txBox="1"/>
          <p:nvPr/>
        </p:nvSpPr>
        <p:spPr>
          <a:xfrm>
            <a:off x="205847" y="3565744"/>
            <a:ext cx="1411800" cy="9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Medium"/>
                <a:ea typeface="Roboto Medium"/>
                <a:cs typeface="Roboto Medium"/>
                <a:sym typeface="Roboto Medium"/>
              </a:rPr>
              <a:t>Cost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How much does the reservoir cost, in terms of energy (duration) and capacity (max output)?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Roboto Light"/>
              <a:cs typeface="Roboto Light"/>
              <a:sym typeface="Roboto Light"/>
            </a:endParaRPr>
          </a:p>
        </p:txBody>
      </p:sp>
      <p:cxnSp>
        <p:nvCxnSpPr>
          <p:cNvPr id="315" name="Google Shape;315;p47"/>
          <p:cNvCxnSpPr/>
          <p:nvPr/>
        </p:nvCxnSpPr>
        <p:spPr>
          <a:xfrm>
            <a:off x="291447" y="1495913"/>
            <a:ext cx="1353300" cy="13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6" name="Google Shape;316;p47"/>
          <p:cNvSpPr txBox="1"/>
          <p:nvPr/>
        </p:nvSpPr>
        <p:spPr>
          <a:xfrm>
            <a:off x="1854230" y="1945725"/>
            <a:ext cx="873000" cy="11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1 MW =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100 MWh stored energy =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100 hours of continuous energy supply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7" name="Google Shape;317;p47"/>
          <p:cNvSpPr txBox="1"/>
          <p:nvPr/>
        </p:nvSpPr>
        <p:spPr>
          <a:xfrm>
            <a:off x="3778003" y="837009"/>
            <a:ext cx="1454400" cy="5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Medium"/>
                <a:ea typeface="Roboto Medium"/>
                <a:cs typeface="Roboto Medium"/>
                <a:sym typeface="Roboto Medium"/>
              </a:rPr>
              <a:t>Intra-day 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Medium"/>
                <a:ea typeface="Roboto Medium"/>
                <a:cs typeface="Roboto Medium"/>
                <a:sym typeface="Roboto Medium"/>
              </a:rPr>
              <a:t>LDES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000000"/>
              </a:buClr>
              <a:buSzPts val="400"/>
              <a:buFont typeface="Arial"/>
              <a:buNone/>
              <a:tabLst/>
              <a:defRPr/>
            </a:pPr>
            <a:r>
              <a:rPr kumimoji="0" lang="en" sz="9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Example: 12 hr Flow Battery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318" name="Google Shape;318;p47"/>
          <p:cNvSpPr txBox="1"/>
          <p:nvPr/>
        </p:nvSpPr>
        <p:spPr>
          <a:xfrm>
            <a:off x="1825753" y="835763"/>
            <a:ext cx="1665600" cy="5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Medium"/>
                <a:ea typeface="Roboto Medium"/>
                <a:cs typeface="Roboto Medium"/>
                <a:sym typeface="Roboto Medium"/>
              </a:rPr>
              <a:t>Multi-day 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Medium"/>
                <a:ea typeface="Roboto Medium"/>
                <a:cs typeface="Roboto Medium"/>
                <a:sym typeface="Roboto Medium"/>
              </a:rPr>
              <a:t>Storage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000000"/>
              </a:buClr>
              <a:buSzPts val="400"/>
              <a:buFont typeface="Arial"/>
              <a:buNone/>
              <a:tabLst/>
              <a:defRPr/>
            </a:pPr>
            <a:r>
              <a:rPr kumimoji="0" lang="en" sz="9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Example: 100 hr Iron-air Battery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9" name="Google Shape;319;p47"/>
          <p:cNvSpPr txBox="1"/>
          <p:nvPr/>
        </p:nvSpPr>
        <p:spPr>
          <a:xfrm>
            <a:off x="5776410" y="3567356"/>
            <a:ext cx="1401900" cy="9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~$250 per kWh of energy 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(reservoir size)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~$1,000 per kW of power 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(reservoir max output)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0" name="Google Shape;320;p47"/>
          <p:cNvSpPr txBox="1"/>
          <p:nvPr/>
        </p:nvSpPr>
        <p:spPr>
          <a:xfrm>
            <a:off x="7677769" y="929044"/>
            <a:ext cx="10323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Medium"/>
                <a:ea typeface="Roboto Medium"/>
                <a:cs typeface="Roboto Medium"/>
                <a:sym typeface="Roboto Medium"/>
              </a:rPr>
              <a:t>Comparison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Roboto Light"/>
              <a:cs typeface="Roboto Light"/>
              <a:sym typeface="Roboto Light"/>
            </a:endParaRPr>
          </a:p>
        </p:txBody>
      </p:sp>
      <p:grpSp>
        <p:nvGrpSpPr>
          <p:cNvPr id="321" name="Google Shape;321;p47"/>
          <p:cNvGrpSpPr/>
          <p:nvPr/>
        </p:nvGrpSpPr>
        <p:grpSpPr>
          <a:xfrm>
            <a:off x="4863497" y="2213269"/>
            <a:ext cx="363150" cy="402586"/>
            <a:chOff x="11058150" y="7827659"/>
            <a:chExt cx="968400" cy="1477923"/>
          </a:xfrm>
        </p:grpSpPr>
        <p:sp>
          <p:nvSpPr>
            <p:cNvPr id="322" name="Google Shape;322;p47"/>
            <p:cNvSpPr/>
            <p:nvPr/>
          </p:nvSpPr>
          <p:spPr>
            <a:xfrm rot="-5400000">
              <a:off x="10873350" y="8152382"/>
              <a:ext cx="1338000" cy="968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23" name="Google Shape;323;p47"/>
            <p:cNvSpPr/>
            <p:nvPr/>
          </p:nvSpPr>
          <p:spPr>
            <a:xfrm rot="-5400000">
              <a:off x="11093550" y="8151290"/>
              <a:ext cx="897600" cy="968400"/>
            </a:xfrm>
            <a:prstGeom prst="rect">
              <a:avLst/>
            </a:prstGeom>
            <a:solidFill>
              <a:srgbClr val="CBD8E9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24" name="Google Shape;324;p47"/>
            <p:cNvSpPr/>
            <p:nvPr/>
          </p:nvSpPr>
          <p:spPr>
            <a:xfrm rot="-5400000">
              <a:off x="11472443" y="7703459"/>
              <a:ext cx="139800" cy="3882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sp>
        <p:nvSpPr>
          <p:cNvPr id="325" name="Google Shape;325;p47"/>
          <p:cNvSpPr txBox="1"/>
          <p:nvPr/>
        </p:nvSpPr>
        <p:spPr>
          <a:xfrm>
            <a:off x="3765488" y="1931522"/>
            <a:ext cx="873000" cy="11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1 MW =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12 MWh   stored energy =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12 hours of continuous energy supply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6" name="Google Shape;326;p47"/>
          <p:cNvSpPr txBox="1"/>
          <p:nvPr/>
        </p:nvSpPr>
        <p:spPr>
          <a:xfrm>
            <a:off x="5743444" y="1915664"/>
            <a:ext cx="906000" cy="11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1 MW =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4 MWh      stored energy =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4 hours of continuous energy supply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27" name="Google Shape;327;p47"/>
          <p:cNvCxnSpPr/>
          <p:nvPr/>
        </p:nvCxnSpPr>
        <p:spPr>
          <a:xfrm>
            <a:off x="3709491" y="1506403"/>
            <a:ext cx="1665600" cy="36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8" name="Google Shape;328;p47"/>
          <p:cNvCxnSpPr/>
          <p:nvPr/>
        </p:nvCxnSpPr>
        <p:spPr>
          <a:xfrm>
            <a:off x="5595863" y="1516069"/>
            <a:ext cx="1665600" cy="36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9" name="Google Shape;329;p47"/>
          <p:cNvCxnSpPr/>
          <p:nvPr/>
        </p:nvCxnSpPr>
        <p:spPr>
          <a:xfrm>
            <a:off x="7556503" y="1516069"/>
            <a:ext cx="1282800" cy="9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0" name="Google Shape;330;p47"/>
          <p:cNvCxnSpPr/>
          <p:nvPr/>
        </p:nvCxnSpPr>
        <p:spPr>
          <a:xfrm rot="10800000" flipH="1">
            <a:off x="1850408" y="3501228"/>
            <a:ext cx="1610100" cy="3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1" name="Google Shape;331;p47"/>
          <p:cNvCxnSpPr/>
          <p:nvPr/>
        </p:nvCxnSpPr>
        <p:spPr>
          <a:xfrm>
            <a:off x="3709491" y="3506653"/>
            <a:ext cx="1665600" cy="3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2" name="Google Shape;332;p47"/>
          <p:cNvCxnSpPr/>
          <p:nvPr/>
        </p:nvCxnSpPr>
        <p:spPr>
          <a:xfrm>
            <a:off x="5595863" y="3516319"/>
            <a:ext cx="1665600" cy="3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3" name="Google Shape;333;p47"/>
          <p:cNvCxnSpPr/>
          <p:nvPr/>
        </p:nvCxnSpPr>
        <p:spPr>
          <a:xfrm>
            <a:off x="7556503" y="3516319"/>
            <a:ext cx="1282800" cy="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4" name="Google Shape;334;p47"/>
          <p:cNvSpPr txBox="1"/>
          <p:nvPr/>
        </p:nvSpPr>
        <p:spPr>
          <a:xfrm>
            <a:off x="1917435" y="3565744"/>
            <a:ext cx="1401900" cy="9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~$20 per kWh of energy 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(reservoir size)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~$2,000 per kW of power 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(reservoir max output)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5" name="Google Shape;335;p47"/>
          <p:cNvSpPr txBox="1"/>
          <p:nvPr/>
        </p:nvSpPr>
        <p:spPr>
          <a:xfrm>
            <a:off x="3863620" y="3564759"/>
            <a:ext cx="1401900" cy="9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~$150 per kWh of energy 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(reservoir size)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~$2,000 per kW of power 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(reservoir max output)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6" name="Google Shape;336;p47"/>
          <p:cNvSpPr txBox="1"/>
          <p:nvPr/>
        </p:nvSpPr>
        <p:spPr>
          <a:xfrm>
            <a:off x="7680600" y="1805250"/>
            <a:ext cx="1018500" cy="12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Multi-day storage holds 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25x</a:t>
            </a: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more energy</a:t>
            </a: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than short-duration storage with the same MW capacity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7" name="Google Shape;337;p47"/>
          <p:cNvSpPr txBox="1"/>
          <p:nvPr/>
        </p:nvSpPr>
        <p:spPr>
          <a:xfrm>
            <a:off x="7677769" y="3744900"/>
            <a:ext cx="1018500" cy="5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Multi-day Storage stores energy at ~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1/10th the cost </a:t>
            </a: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of a short-duration battery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38" name="Google Shape;338;p47"/>
          <p:cNvCxnSpPr/>
          <p:nvPr/>
        </p:nvCxnSpPr>
        <p:spPr>
          <a:xfrm flipH="1">
            <a:off x="8960700" y="1519669"/>
            <a:ext cx="11700" cy="30000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48"/>
          <p:cNvPicPr preferRelativeResize="0"/>
          <p:nvPr/>
        </p:nvPicPr>
        <p:blipFill rotWithShape="1">
          <a:blip r:embed="rId3">
            <a:alphaModFix/>
          </a:blip>
          <a:srcRect l="10241" t="4245" r="17940" b="2861"/>
          <a:stretch/>
        </p:blipFill>
        <p:spPr>
          <a:xfrm>
            <a:off x="2055563" y="1850344"/>
            <a:ext cx="1422638" cy="1226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48"/>
          <p:cNvPicPr preferRelativeResize="0"/>
          <p:nvPr/>
        </p:nvPicPr>
        <p:blipFill rotWithShape="1">
          <a:blip r:embed="rId4">
            <a:alphaModFix/>
          </a:blip>
          <a:srcRect l="4552" t="20148" b="20486"/>
          <a:stretch/>
        </p:blipFill>
        <p:spPr>
          <a:xfrm>
            <a:off x="3906422" y="2249409"/>
            <a:ext cx="1555087" cy="644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48"/>
          <p:cNvPicPr preferRelativeResize="0"/>
          <p:nvPr/>
        </p:nvPicPr>
        <p:blipFill rotWithShape="1">
          <a:blip r:embed="rId5">
            <a:alphaModFix/>
          </a:blip>
          <a:srcRect l="20025" t="24642" r="25922" b="18233"/>
          <a:stretch/>
        </p:blipFill>
        <p:spPr>
          <a:xfrm>
            <a:off x="7442522" y="2107088"/>
            <a:ext cx="1555087" cy="874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48"/>
          <p:cNvPicPr preferRelativeResize="0"/>
          <p:nvPr/>
        </p:nvPicPr>
        <p:blipFill rotWithShape="1">
          <a:blip r:embed="rId6">
            <a:alphaModFix/>
          </a:blip>
          <a:srcRect t="8495" b="4819"/>
          <a:stretch/>
        </p:blipFill>
        <p:spPr>
          <a:xfrm>
            <a:off x="5579362" y="2195878"/>
            <a:ext cx="1629338" cy="751743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48"/>
          <p:cNvSpPr txBox="1">
            <a:spLocks noGrp="1"/>
          </p:cNvSpPr>
          <p:nvPr>
            <p:ph type="title"/>
          </p:nvPr>
        </p:nvSpPr>
        <p:spPr>
          <a:xfrm>
            <a:off x="255375" y="242279"/>
            <a:ext cx="8626500" cy="3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 makes up a Form Energy system</a:t>
            </a:r>
            <a:endParaRPr dirty="0"/>
          </a:p>
        </p:txBody>
      </p:sp>
      <p:sp>
        <p:nvSpPr>
          <p:cNvPr id="348" name="Google Shape;348;p48"/>
          <p:cNvSpPr txBox="1"/>
          <p:nvPr/>
        </p:nvSpPr>
        <p:spPr>
          <a:xfrm>
            <a:off x="110841" y="1017338"/>
            <a:ext cx="1629300" cy="3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Mono"/>
                <a:ea typeface="Roboto Mono"/>
                <a:cs typeface="Roboto Mono"/>
                <a:sym typeface="Roboto Mono"/>
              </a:rPr>
              <a:t>Cell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Mono"/>
              <a:ea typeface="Roboto Mono"/>
              <a:cs typeface="Roboto Mono"/>
              <a:sym typeface="Roboto Mono"/>
            </a:endParaRPr>
          </a:p>
        </p:txBody>
      </p:sp>
      <p:cxnSp>
        <p:nvCxnSpPr>
          <p:cNvPr id="349" name="Google Shape;349;p48"/>
          <p:cNvCxnSpPr/>
          <p:nvPr/>
        </p:nvCxnSpPr>
        <p:spPr>
          <a:xfrm>
            <a:off x="187586" y="1380731"/>
            <a:ext cx="1525500" cy="0"/>
          </a:xfrm>
          <a:prstGeom prst="straightConnector1">
            <a:avLst/>
          </a:prstGeom>
          <a:noFill/>
          <a:ln w="28575" cap="flat" cmpd="sng">
            <a:solidFill>
              <a:srgbClr val="F7AC3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0" name="Google Shape;350;p48"/>
          <p:cNvSpPr txBox="1"/>
          <p:nvPr/>
        </p:nvSpPr>
        <p:spPr>
          <a:xfrm>
            <a:off x="3740709" y="1017338"/>
            <a:ext cx="1629300" cy="3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Mono"/>
                <a:ea typeface="Roboto Mono"/>
                <a:cs typeface="Roboto Mono"/>
                <a:sym typeface="Roboto Mono"/>
              </a:rPr>
              <a:t>Enclosure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Mono"/>
              <a:ea typeface="Roboto Mono"/>
              <a:cs typeface="Roboto Mono"/>
              <a:sym typeface="Roboto Mono"/>
            </a:endParaRPr>
          </a:p>
        </p:txBody>
      </p:sp>
      <p:cxnSp>
        <p:nvCxnSpPr>
          <p:cNvPr id="351" name="Google Shape;351;p48"/>
          <p:cNvCxnSpPr/>
          <p:nvPr/>
        </p:nvCxnSpPr>
        <p:spPr>
          <a:xfrm>
            <a:off x="3820679" y="1375163"/>
            <a:ext cx="1525500" cy="0"/>
          </a:xfrm>
          <a:prstGeom prst="straightConnector1">
            <a:avLst/>
          </a:prstGeom>
          <a:noFill/>
          <a:ln w="28575" cap="flat" cmpd="sng">
            <a:solidFill>
              <a:srgbClr val="F7AC3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2" name="Google Shape;352;p48"/>
          <p:cNvSpPr txBox="1"/>
          <p:nvPr/>
        </p:nvSpPr>
        <p:spPr>
          <a:xfrm>
            <a:off x="5555644" y="1017338"/>
            <a:ext cx="1630500" cy="3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Mono"/>
                <a:ea typeface="Roboto Mono"/>
                <a:cs typeface="Roboto Mono"/>
                <a:sym typeface="Roboto Mono"/>
              </a:rPr>
              <a:t>Power Block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Mono"/>
              <a:ea typeface="Roboto Mono"/>
              <a:cs typeface="Roboto Mono"/>
              <a:sym typeface="Roboto Mono"/>
            </a:endParaRPr>
          </a:p>
        </p:txBody>
      </p:sp>
      <p:cxnSp>
        <p:nvCxnSpPr>
          <p:cNvPr id="353" name="Google Shape;353;p48"/>
          <p:cNvCxnSpPr/>
          <p:nvPr/>
        </p:nvCxnSpPr>
        <p:spPr>
          <a:xfrm>
            <a:off x="5637226" y="1375163"/>
            <a:ext cx="1525500" cy="0"/>
          </a:xfrm>
          <a:prstGeom prst="straightConnector1">
            <a:avLst/>
          </a:prstGeom>
          <a:noFill/>
          <a:ln w="28575" cap="flat" cmpd="sng">
            <a:solidFill>
              <a:srgbClr val="F7AC3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4" name="Google Shape;354;p48"/>
          <p:cNvSpPr txBox="1"/>
          <p:nvPr/>
        </p:nvSpPr>
        <p:spPr>
          <a:xfrm>
            <a:off x="7371816" y="1017338"/>
            <a:ext cx="1630500" cy="3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Mono"/>
                <a:ea typeface="Roboto Mono"/>
                <a:cs typeface="Roboto Mono"/>
                <a:sym typeface="Roboto Mono"/>
              </a:rPr>
              <a:t>System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Mono"/>
              <a:ea typeface="Roboto Mono"/>
              <a:cs typeface="Roboto Mono"/>
              <a:sym typeface="Roboto Mono"/>
            </a:endParaRPr>
          </a:p>
        </p:txBody>
      </p:sp>
      <p:cxnSp>
        <p:nvCxnSpPr>
          <p:cNvPr id="355" name="Google Shape;355;p48"/>
          <p:cNvCxnSpPr/>
          <p:nvPr/>
        </p:nvCxnSpPr>
        <p:spPr>
          <a:xfrm>
            <a:off x="7453773" y="1375163"/>
            <a:ext cx="1525500" cy="0"/>
          </a:xfrm>
          <a:prstGeom prst="straightConnector1">
            <a:avLst/>
          </a:prstGeom>
          <a:noFill/>
          <a:ln w="28575" cap="flat" cmpd="sng">
            <a:solidFill>
              <a:srgbClr val="F7AC3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6" name="Google Shape;356;p48"/>
          <p:cNvSpPr txBox="1"/>
          <p:nvPr/>
        </p:nvSpPr>
        <p:spPr>
          <a:xfrm>
            <a:off x="17653" y="3436772"/>
            <a:ext cx="1865400" cy="9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~0.15 kW / 15 kWh</a:t>
            </a:r>
            <a:endParaRPr kumimoji="0" sz="9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~1.37m x 0.94m x 70mm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Electrodes + electrolyte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Smallest electrochemical functional unit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7" name="Google Shape;357;p48"/>
          <p:cNvSpPr txBox="1"/>
          <p:nvPr/>
        </p:nvSpPr>
        <p:spPr>
          <a:xfrm>
            <a:off x="1899352" y="3444567"/>
            <a:ext cx="1894200" cy="9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~4.5 kW / 450 kWh</a:t>
            </a:r>
            <a:endParaRPr kumimoji="0" sz="9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~1.8m x 1m x 2.5m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30 cells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Smallest building block of DC power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8" name="Google Shape;358;p48"/>
          <p:cNvSpPr txBox="1"/>
          <p:nvPr/>
        </p:nvSpPr>
        <p:spPr>
          <a:xfrm>
            <a:off x="5381161" y="3436772"/>
            <a:ext cx="1778100" cy="9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  <a:tabLst/>
              <a:defRPr/>
            </a:pP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~2.9 MW / 290 MWh</a:t>
            </a:r>
            <a:endParaRPr kumimoji="0" sz="9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&lt;2 acres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64 enclosures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Smallest independent system and AC power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building block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9" name="Google Shape;359;p48"/>
          <p:cNvSpPr txBox="1"/>
          <p:nvPr/>
        </p:nvSpPr>
        <p:spPr>
          <a:xfrm>
            <a:off x="7175559" y="3436772"/>
            <a:ext cx="2023200" cy="9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10+ MW / 1000+ MWh</a:t>
            </a:r>
            <a:endParaRPr kumimoji="0" sz="9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5+ acres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Many power blocks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Commercial intent system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0" name="Google Shape;360;p48"/>
          <p:cNvSpPr txBox="1"/>
          <p:nvPr/>
        </p:nvSpPr>
        <p:spPr>
          <a:xfrm>
            <a:off x="3809737" y="3452363"/>
            <a:ext cx="1555200" cy="10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~45 kW / 4,500 kWh</a:t>
            </a:r>
            <a:endParaRPr kumimoji="0" sz="9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~9.5’ x 8’ x 40’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10 modules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Product building block with  integrated auxiliary systems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1" name="Google Shape;361;p48"/>
          <p:cNvSpPr txBox="1"/>
          <p:nvPr/>
        </p:nvSpPr>
        <p:spPr>
          <a:xfrm>
            <a:off x="1925775" y="1017338"/>
            <a:ext cx="1629300" cy="3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Mono"/>
                <a:ea typeface="Roboto Mono"/>
                <a:cs typeface="Roboto Mono"/>
                <a:sym typeface="Roboto Mono"/>
              </a:rPr>
              <a:t>Battery Module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Mono"/>
              <a:ea typeface="Roboto Mono"/>
              <a:cs typeface="Roboto Mono"/>
              <a:sym typeface="Roboto Mono"/>
            </a:endParaRPr>
          </a:p>
        </p:txBody>
      </p:sp>
      <p:cxnSp>
        <p:nvCxnSpPr>
          <p:cNvPr id="362" name="Google Shape;362;p48"/>
          <p:cNvCxnSpPr/>
          <p:nvPr/>
        </p:nvCxnSpPr>
        <p:spPr>
          <a:xfrm>
            <a:off x="2004133" y="1389008"/>
            <a:ext cx="1525500" cy="0"/>
          </a:xfrm>
          <a:prstGeom prst="straightConnector1">
            <a:avLst/>
          </a:prstGeom>
          <a:noFill/>
          <a:ln w="28575" cap="flat" cmpd="sng">
            <a:solidFill>
              <a:srgbClr val="F7AC3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3" name="Google Shape;363;p48"/>
          <p:cNvSpPr txBox="1">
            <a:spLocks noGrp="1"/>
          </p:cNvSpPr>
          <p:nvPr>
            <p:ph type="subTitle" idx="1"/>
          </p:nvPr>
        </p:nvSpPr>
        <p:spPr>
          <a:xfrm>
            <a:off x="255375" y="606328"/>
            <a:ext cx="8626500" cy="49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5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Modular design enables easy scaling to GWh systems</a:t>
            </a:r>
            <a:endParaRPr/>
          </a:p>
        </p:txBody>
      </p:sp>
      <p:pic>
        <p:nvPicPr>
          <p:cNvPr id="364" name="Google Shape;364;p48"/>
          <p:cNvPicPr preferRelativeResize="0"/>
          <p:nvPr/>
        </p:nvPicPr>
        <p:blipFill rotWithShape="1">
          <a:blip r:embed="rId7">
            <a:alphaModFix/>
          </a:blip>
          <a:srcRect l="36100" t="9210" r="34404" b="6522"/>
          <a:stretch/>
        </p:blipFill>
        <p:spPr>
          <a:xfrm>
            <a:off x="530738" y="1566787"/>
            <a:ext cx="839194" cy="15979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49"/>
          <p:cNvSpPr txBox="1">
            <a:spLocks noGrp="1"/>
          </p:cNvSpPr>
          <p:nvPr>
            <p:ph type="title"/>
          </p:nvPr>
        </p:nvSpPr>
        <p:spPr>
          <a:xfrm>
            <a:off x="255375" y="242278"/>
            <a:ext cx="8799000" cy="48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>
                <a:latin typeface="Roboto Medium"/>
                <a:ea typeface="Roboto Medium"/>
                <a:cs typeface="Roboto Medium"/>
                <a:sym typeface="Roboto Medium"/>
              </a:rPr>
              <a:t>Form Factory 1: Commercial-Scale Manufacturing </a:t>
            </a:r>
            <a:endParaRPr b="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370" name="Google Shape;370;p49"/>
          <p:cNvSpPr txBox="1"/>
          <p:nvPr/>
        </p:nvSpPr>
        <p:spPr>
          <a:xfrm flipH="1">
            <a:off x="255216" y="623550"/>
            <a:ext cx="7239600" cy="3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Transforming Weirton Steel Land for Battery Manufacturing in West Virginia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1" name="Google Shape;371;p49"/>
          <p:cNvSpPr txBox="1"/>
          <p:nvPr/>
        </p:nvSpPr>
        <p:spPr>
          <a:xfrm>
            <a:off x="315585" y="3728896"/>
            <a:ext cx="2438700" cy="6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Roboto Condensed"/>
                <a:cs typeface="Roboto Condensed"/>
                <a:sym typeface="Roboto Condensed"/>
              </a:rPr>
              <a:t>Investment &amp; Jobs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177800" marR="0" lvl="0" indent="-158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Roboto Light"/>
              <a:buChar char="■"/>
              <a:tabLst/>
              <a:defRPr/>
            </a:pP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Roboto Condensed"/>
                <a:cs typeface="Roboto Condensed"/>
                <a:sym typeface="Roboto Condensed"/>
              </a:rPr>
              <a:t>Total local investment: $760 million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177800" marR="0" lvl="0" indent="-158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Roboto Light"/>
              <a:buChar char="■"/>
              <a:tabLst/>
              <a:defRPr/>
            </a:pP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Roboto Condensed"/>
                <a:cs typeface="Roboto Condensed"/>
                <a:sym typeface="Roboto Condensed"/>
              </a:rPr>
              <a:t>Jobs: Minimum of 750 full-time jobs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72" name="Google Shape;372;p49"/>
          <p:cNvSpPr txBox="1"/>
          <p:nvPr/>
        </p:nvSpPr>
        <p:spPr>
          <a:xfrm>
            <a:off x="3523275" y="3722869"/>
            <a:ext cx="2097600" cy="10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Roboto Condensed"/>
                <a:cs typeface="Roboto Condensed"/>
                <a:sym typeface="Roboto Condensed"/>
              </a:rPr>
              <a:t>Location Benefits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177800" marR="0" lvl="0" indent="-158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Roboto Light"/>
              <a:buChar char="■"/>
              <a:tabLst/>
              <a:defRPr/>
            </a:pP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Roboto Condensed"/>
                <a:cs typeface="Roboto Condensed"/>
                <a:sym typeface="Roboto Condensed"/>
              </a:rPr>
              <a:t>Close to our existing pilot manufacturing facility in PA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177800" marR="0" lvl="0" indent="-158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Roboto Light"/>
              <a:buChar char="■"/>
              <a:tabLst/>
              <a:defRPr/>
            </a:pP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Roboto Condensed"/>
                <a:cs typeface="Roboto Condensed"/>
                <a:sym typeface="Roboto Condensed"/>
              </a:rPr>
              <a:t>Strong natural infrastructure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177800" marR="0" lvl="0" indent="-158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Roboto Condensed"/>
              <a:buChar char="■"/>
              <a:tabLst/>
              <a:defRPr/>
            </a:pP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Roboto Condensed"/>
                <a:cs typeface="Roboto Condensed"/>
                <a:sym typeface="Roboto Condensed"/>
              </a:rPr>
              <a:t>Local manufacturing know-how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73" name="Google Shape;373;p49"/>
          <p:cNvSpPr txBox="1"/>
          <p:nvPr/>
        </p:nvSpPr>
        <p:spPr>
          <a:xfrm>
            <a:off x="6348150" y="3719597"/>
            <a:ext cx="1989900" cy="10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Roboto Condensed"/>
                <a:cs typeface="Roboto Condensed"/>
                <a:sym typeface="Roboto Condensed"/>
              </a:rPr>
              <a:t>Factory Function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177800" marR="0" lvl="0" indent="-158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Roboto Light"/>
              <a:buChar char="■"/>
              <a:tabLst/>
              <a:defRPr/>
            </a:pP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Roboto Condensed"/>
                <a:cs typeface="Roboto Condensed"/>
                <a:sym typeface="Roboto Condensed"/>
              </a:rPr>
              <a:t>Semi-to-fully automated cell, module, &amp; enclosure assembly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177800" marR="0" lvl="0" indent="-158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Roboto Condensed"/>
              <a:buChar char="■"/>
              <a:tabLst/>
              <a:defRPr/>
            </a:pP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Roboto Condensed"/>
                <a:cs typeface="Roboto Condensed"/>
                <a:sym typeface="Roboto Condensed"/>
              </a:rPr>
              <a:t>Ability to scale production in modular blocks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74" name="Google Shape;374;p49"/>
          <p:cNvSpPr/>
          <p:nvPr/>
        </p:nvSpPr>
        <p:spPr>
          <a:xfrm>
            <a:off x="6342094" y="1233506"/>
            <a:ext cx="2246100" cy="21813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Production Capacity:</a:t>
            </a: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 500 MW / 50 GWh annual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Roboto Light"/>
              <a:cs typeface="Roboto Light"/>
              <a:sym typeface="Roboto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Roboto Light"/>
              <a:cs typeface="Roboto Light"/>
              <a:sym typeface="Roboto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Trial Production Start: </a:t>
            </a: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September 2024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Roboto Light"/>
              <a:cs typeface="Roboto Light"/>
              <a:sym typeface="Roboto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Roboto Light"/>
              <a:cs typeface="Roboto Light"/>
              <a:sym typeface="Roboto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Commercial Production Start: </a:t>
            </a: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2025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375" name="Google Shape;375;p49"/>
          <p:cNvPicPr preferRelativeResize="0"/>
          <p:nvPr/>
        </p:nvPicPr>
        <p:blipFill rotWithShape="1">
          <a:blip r:embed="rId3">
            <a:alphaModFix/>
          </a:blip>
          <a:srcRect b="11418"/>
          <a:stretch/>
        </p:blipFill>
        <p:spPr>
          <a:xfrm>
            <a:off x="705436" y="1070695"/>
            <a:ext cx="4809703" cy="2556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BAB95-E9FA-0583-7BC0-B550F3D791C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Regulatory Sandboxes 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29FC52-C43B-D1AC-9E75-66A4CED94A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800" dirty="0"/>
              <a:t>Curing ‘</a:t>
            </a:r>
            <a:r>
              <a:rPr lang="en-US" sz="1800" dirty="0" err="1"/>
              <a:t>Pilotitis</a:t>
            </a:r>
            <a:r>
              <a:rPr lang="en-US" sz="1800" dirty="0"/>
              <a:t>’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Matthew McDonnell, Current Energy Group</a:t>
            </a:r>
          </a:p>
        </p:txBody>
      </p:sp>
    </p:spTree>
    <p:extLst>
      <p:ext uri="{BB962C8B-B14F-4D97-AF65-F5344CB8AC3E}">
        <p14:creationId xmlns:p14="http://schemas.microsoft.com/office/powerpoint/2010/main" val="183116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8747F-22E3-0D2C-F3AC-2375BBC4E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anchor="ctr">
            <a:normAutofit/>
          </a:bodyPr>
          <a:lstStyle/>
          <a:p>
            <a:r>
              <a:rPr lang="en-US" dirty="0"/>
              <a:t>Regulatory Innovation Imperative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8A4C7F-0230-4C99-CD78-BFEEBEA3A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307" y="898071"/>
            <a:ext cx="6299387" cy="41418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508690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9904B7-8789-7F67-445A-2B643B7C9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A64A6-41DB-2477-885C-43597BACF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anchor="ctr">
            <a:normAutofit/>
          </a:bodyPr>
          <a:lstStyle/>
          <a:p>
            <a:r>
              <a:rPr lang="en-US" dirty="0"/>
              <a:t>Regulatory Innovation Imperative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FE161C-6517-8EB9-2447-11FFF033D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175" y="1008884"/>
            <a:ext cx="4057650" cy="40576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37338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636FB-B8FE-F2E5-6A60-D35BBE082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Regulatory Innovation Imperative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568C1-4B93-F3D1-7492-EA3CEC123F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42417"/>
            <a:ext cx="7886700" cy="3590306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Curing ‘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pilotitis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’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Common shortcomings with traditional pilot approaches:</a:t>
            </a:r>
          </a:p>
          <a:p>
            <a:pPr lvl="1"/>
            <a:r>
              <a:rPr lang="en-US" dirty="0"/>
              <a:t>Utility as sole gatekeeper of innovation </a:t>
            </a:r>
          </a:p>
          <a:p>
            <a:pPr lvl="1"/>
            <a:r>
              <a:rPr lang="en-US" dirty="0"/>
              <a:t>Length of time from pilot application, approval, and deployment</a:t>
            </a:r>
          </a:p>
          <a:p>
            <a:pPr lvl="1"/>
            <a:r>
              <a:rPr lang="en-US" dirty="0"/>
              <a:t>Lack of scaling opportunities, even when successful</a:t>
            </a:r>
          </a:p>
          <a:p>
            <a:pPr lvl="1"/>
            <a:r>
              <a:rPr lang="en-US" dirty="0"/>
              <a:t>Opaque data collection and sharing/learning opportunities </a:t>
            </a:r>
          </a:p>
          <a:p>
            <a:pPr lvl="1"/>
            <a:r>
              <a:rPr lang="en-US" dirty="0"/>
              <a:t>‘Field of Dreams’ Theory – if you build it, will they come?</a:t>
            </a:r>
          </a:p>
        </p:txBody>
      </p:sp>
    </p:spTree>
    <p:extLst>
      <p:ext uri="{BB962C8B-B14F-4D97-AF65-F5344CB8AC3E}">
        <p14:creationId xmlns:p14="http://schemas.microsoft.com/office/powerpoint/2010/main" val="25179542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691333-4DDE-949F-5E69-38E6A564A5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3C70B-CDF4-351B-E5F6-D364CF2FE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anchor="ctr">
            <a:normAutofit/>
          </a:bodyPr>
          <a:lstStyle/>
          <a:p>
            <a:r>
              <a:rPr lang="en-US" dirty="0"/>
              <a:t>Connecticut: </a:t>
            </a:r>
            <a:br>
              <a:rPr lang="en-US" dirty="0"/>
            </a:br>
            <a:r>
              <a:rPr lang="en-US" dirty="0"/>
              <a:t>Innovative Energy Solutions Program</a:t>
            </a:r>
          </a:p>
        </p:txBody>
      </p:sp>
      <p:graphicFrame>
        <p:nvGraphicFramePr>
          <p:cNvPr id="3" name="Content Placeholder 7">
            <a:extLst>
              <a:ext uri="{FF2B5EF4-FFF2-40B4-BE49-F238E27FC236}">
                <a16:creationId xmlns:a16="http://schemas.microsoft.com/office/drawing/2014/main" id="{662B246A-9536-A3C6-A84A-3BFF71BCFD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1966074"/>
              </p:ext>
            </p:extLst>
          </p:nvPr>
        </p:nvGraphicFramePr>
        <p:xfrm>
          <a:off x="2229211" y="1614487"/>
          <a:ext cx="6136121" cy="31929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11812CCF-30A7-6AB8-F3CB-95D201A4CCE6}"/>
              </a:ext>
            </a:extLst>
          </p:cNvPr>
          <p:cNvGrpSpPr>
            <a:grpSpLocks noChangeAspect="1"/>
          </p:cNvGrpSpPr>
          <p:nvPr/>
        </p:nvGrpSpPr>
        <p:grpSpPr>
          <a:xfrm>
            <a:off x="-1997775" y="1727597"/>
            <a:ext cx="4226986" cy="2768714"/>
            <a:chOff x="8933179" y="1252912"/>
            <a:chExt cx="1589056" cy="1040846"/>
          </a:xfrm>
        </p:grpSpPr>
        <p:sp>
          <p:nvSpPr>
            <p:cNvPr id="6" name="Freeform 23">
              <a:extLst>
                <a:ext uri="{FF2B5EF4-FFF2-40B4-BE49-F238E27FC236}">
                  <a16:creationId xmlns:a16="http://schemas.microsoft.com/office/drawing/2014/main" id="{F25490F4-B6A1-D043-2BB8-7684D2E01C6B}"/>
                </a:ext>
              </a:extLst>
            </p:cNvPr>
            <p:cNvSpPr>
              <a:spLocks/>
            </p:cNvSpPr>
            <p:nvPr/>
          </p:nvSpPr>
          <p:spPr bwMode="auto">
            <a:xfrm>
              <a:off x="8933179" y="1381620"/>
              <a:ext cx="1296410" cy="912138"/>
            </a:xfrm>
            <a:custGeom>
              <a:avLst/>
              <a:gdLst/>
              <a:ahLst/>
              <a:cxnLst>
                <a:cxn ang="0">
                  <a:pos x="56" y="749"/>
                </a:cxn>
                <a:cxn ang="0">
                  <a:pos x="88" y="710"/>
                </a:cxn>
                <a:cxn ang="0">
                  <a:pos x="118" y="683"/>
                </a:cxn>
                <a:cxn ang="0">
                  <a:pos x="118" y="657"/>
                </a:cxn>
                <a:cxn ang="0">
                  <a:pos x="80" y="563"/>
                </a:cxn>
                <a:cxn ang="0">
                  <a:pos x="171" y="528"/>
                </a:cxn>
                <a:cxn ang="0">
                  <a:pos x="260" y="528"/>
                </a:cxn>
                <a:cxn ang="0">
                  <a:pos x="313" y="528"/>
                </a:cxn>
                <a:cxn ang="0">
                  <a:pos x="364" y="513"/>
                </a:cxn>
                <a:cxn ang="0">
                  <a:pos x="457" y="460"/>
                </a:cxn>
                <a:cxn ang="0">
                  <a:pos x="510" y="428"/>
                </a:cxn>
                <a:cxn ang="0">
                  <a:pos x="510" y="389"/>
                </a:cxn>
                <a:cxn ang="0">
                  <a:pos x="510" y="350"/>
                </a:cxn>
                <a:cxn ang="0">
                  <a:pos x="485" y="334"/>
                </a:cxn>
                <a:cxn ang="0">
                  <a:pos x="470" y="306"/>
                </a:cxn>
                <a:cxn ang="0">
                  <a:pos x="538" y="245"/>
                </a:cxn>
                <a:cxn ang="0">
                  <a:pos x="564" y="178"/>
                </a:cxn>
                <a:cxn ang="0">
                  <a:pos x="637" y="84"/>
                </a:cxn>
                <a:cxn ang="0">
                  <a:pos x="718" y="46"/>
                </a:cxn>
                <a:cxn ang="0">
                  <a:pos x="810" y="14"/>
                </a:cxn>
                <a:cxn ang="0">
                  <a:pos x="896" y="31"/>
                </a:cxn>
                <a:cxn ang="0">
                  <a:pos x="909" y="93"/>
                </a:cxn>
                <a:cxn ang="0">
                  <a:pos x="941" y="135"/>
                </a:cxn>
                <a:cxn ang="0">
                  <a:pos x="941" y="188"/>
                </a:cxn>
                <a:cxn ang="0">
                  <a:pos x="957" y="266"/>
                </a:cxn>
                <a:cxn ang="0">
                  <a:pos x="994" y="322"/>
                </a:cxn>
                <a:cxn ang="0">
                  <a:pos x="1014" y="435"/>
                </a:cxn>
                <a:cxn ang="0">
                  <a:pos x="1036" y="490"/>
                </a:cxn>
                <a:cxn ang="0">
                  <a:pos x="1036" y="661"/>
                </a:cxn>
                <a:cxn ang="0">
                  <a:pos x="1055" y="804"/>
                </a:cxn>
                <a:cxn ang="0">
                  <a:pos x="1054" y="869"/>
                </a:cxn>
                <a:cxn ang="0">
                  <a:pos x="1025" y="940"/>
                </a:cxn>
                <a:cxn ang="0">
                  <a:pos x="1088" y="914"/>
                </a:cxn>
                <a:cxn ang="0">
                  <a:pos x="1134" y="880"/>
                </a:cxn>
                <a:cxn ang="0">
                  <a:pos x="1194" y="869"/>
                </a:cxn>
                <a:cxn ang="0">
                  <a:pos x="1237" y="843"/>
                </a:cxn>
                <a:cxn ang="0">
                  <a:pos x="1237" y="865"/>
                </a:cxn>
                <a:cxn ang="0">
                  <a:pos x="1284" y="832"/>
                </a:cxn>
                <a:cxn ang="0">
                  <a:pos x="1319" y="817"/>
                </a:cxn>
                <a:cxn ang="0">
                  <a:pos x="1284" y="865"/>
                </a:cxn>
                <a:cxn ang="0">
                  <a:pos x="1205" y="910"/>
                </a:cxn>
                <a:cxn ang="0">
                  <a:pos x="1134" y="953"/>
                </a:cxn>
                <a:cxn ang="0">
                  <a:pos x="1043" y="979"/>
                </a:cxn>
                <a:cxn ang="0">
                  <a:pos x="1005" y="940"/>
                </a:cxn>
                <a:cxn ang="0">
                  <a:pos x="993" y="905"/>
                </a:cxn>
                <a:cxn ang="0">
                  <a:pos x="848" y="869"/>
                </a:cxn>
                <a:cxn ang="0">
                  <a:pos x="846" y="832"/>
                </a:cxn>
                <a:cxn ang="0">
                  <a:pos x="815" y="821"/>
                </a:cxn>
                <a:cxn ang="0">
                  <a:pos x="771" y="762"/>
                </a:cxn>
                <a:cxn ang="0">
                  <a:pos x="14" y="858"/>
                </a:cxn>
              </a:cxnLst>
              <a:rect l="0" t="0" r="r" b="b"/>
              <a:pathLst>
                <a:path w="1329" h="979">
                  <a:moveTo>
                    <a:pt x="0" y="804"/>
                  </a:moveTo>
                  <a:lnTo>
                    <a:pt x="56" y="749"/>
                  </a:lnTo>
                  <a:lnTo>
                    <a:pt x="71" y="729"/>
                  </a:lnTo>
                  <a:lnTo>
                    <a:pt x="88" y="710"/>
                  </a:lnTo>
                  <a:lnTo>
                    <a:pt x="99" y="701"/>
                  </a:lnTo>
                  <a:lnTo>
                    <a:pt x="118" y="683"/>
                  </a:lnTo>
                  <a:lnTo>
                    <a:pt x="118" y="665"/>
                  </a:lnTo>
                  <a:lnTo>
                    <a:pt x="118" y="657"/>
                  </a:lnTo>
                  <a:lnTo>
                    <a:pt x="98" y="597"/>
                  </a:lnTo>
                  <a:lnTo>
                    <a:pt x="80" y="563"/>
                  </a:lnTo>
                  <a:lnTo>
                    <a:pt x="99" y="543"/>
                  </a:lnTo>
                  <a:lnTo>
                    <a:pt x="171" y="528"/>
                  </a:lnTo>
                  <a:lnTo>
                    <a:pt x="209" y="528"/>
                  </a:lnTo>
                  <a:lnTo>
                    <a:pt x="260" y="528"/>
                  </a:lnTo>
                  <a:lnTo>
                    <a:pt x="291" y="528"/>
                  </a:lnTo>
                  <a:lnTo>
                    <a:pt x="313" y="528"/>
                  </a:lnTo>
                  <a:lnTo>
                    <a:pt x="349" y="513"/>
                  </a:lnTo>
                  <a:lnTo>
                    <a:pt x="364" y="513"/>
                  </a:lnTo>
                  <a:lnTo>
                    <a:pt x="422" y="496"/>
                  </a:lnTo>
                  <a:lnTo>
                    <a:pt x="457" y="460"/>
                  </a:lnTo>
                  <a:lnTo>
                    <a:pt x="490" y="439"/>
                  </a:lnTo>
                  <a:lnTo>
                    <a:pt x="510" y="428"/>
                  </a:lnTo>
                  <a:lnTo>
                    <a:pt x="510" y="413"/>
                  </a:lnTo>
                  <a:lnTo>
                    <a:pt x="510" y="389"/>
                  </a:lnTo>
                  <a:lnTo>
                    <a:pt x="495" y="360"/>
                  </a:lnTo>
                  <a:lnTo>
                    <a:pt x="510" y="350"/>
                  </a:lnTo>
                  <a:lnTo>
                    <a:pt x="518" y="322"/>
                  </a:lnTo>
                  <a:lnTo>
                    <a:pt x="485" y="334"/>
                  </a:lnTo>
                  <a:lnTo>
                    <a:pt x="479" y="322"/>
                  </a:lnTo>
                  <a:lnTo>
                    <a:pt x="470" y="306"/>
                  </a:lnTo>
                  <a:lnTo>
                    <a:pt x="496" y="284"/>
                  </a:lnTo>
                  <a:lnTo>
                    <a:pt x="538" y="245"/>
                  </a:lnTo>
                  <a:lnTo>
                    <a:pt x="556" y="207"/>
                  </a:lnTo>
                  <a:lnTo>
                    <a:pt x="564" y="178"/>
                  </a:lnTo>
                  <a:lnTo>
                    <a:pt x="604" y="129"/>
                  </a:lnTo>
                  <a:lnTo>
                    <a:pt x="637" y="84"/>
                  </a:lnTo>
                  <a:lnTo>
                    <a:pt x="679" y="56"/>
                  </a:lnTo>
                  <a:lnTo>
                    <a:pt x="718" y="46"/>
                  </a:lnTo>
                  <a:lnTo>
                    <a:pt x="775" y="30"/>
                  </a:lnTo>
                  <a:lnTo>
                    <a:pt x="810" y="14"/>
                  </a:lnTo>
                  <a:lnTo>
                    <a:pt x="896" y="0"/>
                  </a:lnTo>
                  <a:lnTo>
                    <a:pt x="896" y="31"/>
                  </a:lnTo>
                  <a:lnTo>
                    <a:pt x="896" y="60"/>
                  </a:lnTo>
                  <a:lnTo>
                    <a:pt x="909" y="93"/>
                  </a:lnTo>
                  <a:lnTo>
                    <a:pt x="925" y="129"/>
                  </a:lnTo>
                  <a:lnTo>
                    <a:pt x="941" y="135"/>
                  </a:lnTo>
                  <a:lnTo>
                    <a:pt x="957" y="177"/>
                  </a:lnTo>
                  <a:lnTo>
                    <a:pt x="941" y="188"/>
                  </a:lnTo>
                  <a:lnTo>
                    <a:pt x="936" y="224"/>
                  </a:lnTo>
                  <a:lnTo>
                    <a:pt x="957" y="266"/>
                  </a:lnTo>
                  <a:lnTo>
                    <a:pt x="975" y="313"/>
                  </a:lnTo>
                  <a:lnTo>
                    <a:pt x="994" y="322"/>
                  </a:lnTo>
                  <a:lnTo>
                    <a:pt x="1004" y="385"/>
                  </a:lnTo>
                  <a:lnTo>
                    <a:pt x="1014" y="435"/>
                  </a:lnTo>
                  <a:lnTo>
                    <a:pt x="1036" y="483"/>
                  </a:lnTo>
                  <a:lnTo>
                    <a:pt x="1036" y="490"/>
                  </a:lnTo>
                  <a:lnTo>
                    <a:pt x="1036" y="560"/>
                  </a:lnTo>
                  <a:lnTo>
                    <a:pt x="1036" y="661"/>
                  </a:lnTo>
                  <a:lnTo>
                    <a:pt x="1055" y="767"/>
                  </a:lnTo>
                  <a:lnTo>
                    <a:pt x="1055" y="804"/>
                  </a:lnTo>
                  <a:lnTo>
                    <a:pt x="1080" y="835"/>
                  </a:lnTo>
                  <a:lnTo>
                    <a:pt x="1054" y="869"/>
                  </a:lnTo>
                  <a:lnTo>
                    <a:pt x="1062" y="889"/>
                  </a:lnTo>
                  <a:lnTo>
                    <a:pt x="1025" y="940"/>
                  </a:lnTo>
                  <a:lnTo>
                    <a:pt x="1058" y="926"/>
                  </a:lnTo>
                  <a:lnTo>
                    <a:pt x="1088" y="914"/>
                  </a:lnTo>
                  <a:lnTo>
                    <a:pt x="1122" y="894"/>
                  </a:lnTo>
                  <a:lnTo>
                    <a:pt x="1134" y="880"/>
                  </a:lnTo>
                  <a:lnTo>
                    <a:pt x="1166" y="873"/>
                  </a:lnTo>
                  <a:lnTo>
                    <a:pt x="1194" y="869"/>
                  </a:lnTo>
                  <a:lnTo>
                    <a:pt x="1205" y="861"/>
                  </a:lnTo>
                  <a:lnTo>
                    <a:pt x="1237" y="843"/>
                  </a:lnTo>
                  <a:lnTo>
                    <a:pt x="1265" y="811"/>
                  </a:lnTo>
                  <a:lnTo>
                    <a:pt x="1237" y="865"/>
                  </a:lnTo>
                  <a:lnTo>
                    <a:pt x="1265" y="854"/>
                  </a:lnTo>
                  <a:lnTo>
                    <a:pt x="1284" y="832"/>
                  </a:lnTo>
                  <a:lnTo>
                    <a:pt x="1297" y="826"/>
                  </a:lnTo>
                  <a:lnTo>
                    <a:pt x="1319" y="817"/>
                  </a:lnTo>
                  <a:lnTo>
                    <a:pt x="1329" y="817"/>
                  </a:lnTo>
                  <a:lnTo>
                    <a:pt x="1284" y="865"/>
                  </a:lnTo>
                  <a:lnTo>
                    <a:pt x="1237" y="896"/>
                  </a:lnTo>
                  <a:lnTo>
                    <a:pt x="1205" y="910"/>
                  </a:lnTo>
                  <a:lnTo>
                    <a:pt x="1176" y="940"/>
                  </a:lnTo>
                  <a:lnTo>
                    <a:pt x="1134" y="953"/>
                  </a:lnTo>
                  <a:lnTo>
                    <a:pt x="1082" y="966"/>
                  </a:lnTo>
                  <a:lnTo>
                    <a:pt x="1043" y="979"/>
                  </a:lnTo>
                  <a:lnTo>
                    <a:pt x="1012" y="964"/>
                  </a:lnTo>
                  <a:lnTo>
                    <a:pt x="1005" y="940"/>
                  </a:lnTo>
                  <a:lnTo>
                    <a:pt x="1005" y="921"/>
                  </a:lnTo>
                  <a:lnTo>
                    <a:pt x="993" y="905"/>
                  </a:lnTo>
                  <a:lnTo>
                    <a:pt x="922" y="883"/>
                  </a:lnTo>
                  <a:lnTo>
                    <a:pt x="848" y="869"/>
                  </a:lnTo>
                  <a:lnTo>
                    <a:pt x="862" y="843"/>
                  </a:lnTo>
                  <a:lnTo>
                    <a:pt x="846" y="832"/>
                  </a:lnTo>
                  <a:lnTo>
                    <a:pt x="830" y="830"/>
                  </a:lnTo>
                  <a:lnTo>
                    <a:pt x="815" y="821"/>
                  </a:lnTo>
                  <a:lnTo>
                    <a:pt x="794" y="786"/>
                  </a:lnTo>
                  <a:lnTo>
                    <a:pt x="771" y="762"/>
                  </a:lnTo>
                  <a:lnTo>
                    <a:pt x="726" y="729"/>
                  </a:lnTo>
                  <a:lnTo>
                    <a:pt x="14" y="858"/>
                  </a:lnTo>
                  <a:lnTo>
                    <a:pt x="0" y="804"/>
                  </a:lnTo>
                  <a:close/>
                </a:path>
              </a:pathLst>
            </a:custGeom>
            <a:noFill/>
            <a:ln w="3175">
              <a:solidFill>
                <a:schemeClr val="accent6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ar-SA" sz="1800" kern="1200">
                <a:solidFill>
                  <a:srgbClr val="202428"/>
                </a:solidFill>
                <a:latin typeface="Nunito Sans"/>
                <a:ea typeface="+mn-ea"/>
                <a:cs typeface="+mn-cs"/>
              </a:endParaRPr>
            </a:p>
          </p:txBody>
        </p:sp>
        <p:sp>
          <p:nvSpPr>
            <p:cNvPr id="7" name="Freeform 24">
              <a:extLst>
                <a:ext uri="{FF2B5EF4-FFF2-40B4-BE49-F238E27FC236}">
                  <a16:creationId xmlns:a16="http://schemas.microsoft.com/office/drawing/2014/main" id="{DD6B69EB-EB60-F14E-BE33-2DDA826B2957}"/>
                </a:ext>
              </a:extLst>
            </p:cNvPr>
            <p:cNvSpPr>
              <a:spLocks/>
            </p:cNvSpPr>
            <p:nvPr/>
          </p:nvSpPr>
          <p:spPr bwMode="auto">
            <a:xfrm>
              <a:off x="9805258" y="1317262"/>
              <a:ext cx="301422" cy="520424"/>
            </a:xfrm>
            <a:custGeom>
              <a:avLst/>
              <a:gdLst/>
              <a:ahLst/>
              <a:cxnLst>
                <a:cxn ang="0">
                  <a:pos x="0" y="128"/>
                </a:cxn>
                <a:cxn ang="0">
                  <a:pos x="13" y="161"/>
                </a:cxn>
                <a:cxn ang="0">
                  <a:pos x="29" y="197"/>
                </a:cxn>
                <a:cxn ang="0">
                  <a:pos x="45" y="203"/>
                </a:cxn>
                <a:cxn ang="0">
                  <a:pos x="61" y="245"/>
                </a:cxn>
                <a:cxn ang="0">
                  <a:pos x="45" y="256"/>
                </a:cxn>
                <a:cxn ang="0">
                  <a:pos x="40" y="292"/>
                </a:cxn>
                <a:cxn ang="0">
                  <a:pos x="61" y="334"/>
                </a:cxn>
                <a:cxn ang="0">
                  <a:pos x="79" y="381"/>
                </a:cxn>
                <a:cxn ang="0">
                  <a:pos x="98" y="390"/>
                </a:cxn>
                <a:cxn ang="0">
                  <a:pos x="108" y="453"/>
                </a:cxn>
                <a:cxn ang="0">
                  <a:pos x="118" y="503"/>
                </a:cxn>
                <a:cxn ang="0">
                  <a:pos x="140" y="551"/>
                </a:cxn>
                <a:cxn ang="0">
                  <a:pos x="140" y="558"/>
                </a:cxn>
                <a:cxn ang="0">
                  <a:pos x="263" y="543"/>
                </a:cxn>
                <a:cxn ang="0">
                  <a:pos x="248" y="503"/>
                </a:cxn>
                <a:cxn ang="0">
                  <a:pos x="254" y="453"/>
                </a:cxn>
                <a:cxn ang="0">
                  <a:pos x="248" y="390"/>
                </a:cxn>
                <a:cxn ang="0">
                  <a:pos x="241" y="334"/>
                </a:cxn>
                <a:cxn ang="0">
                  <a:pos x="259" y="249"/>
                </a:cxn>
                <a:cxn ang="0">
                  <a:pos x="263" y="181"/>
                </a:cxn>
                <a:cxn ang="0">
                  <a:pos x="309" y="139"/>
                </a:cxn>
                <a:cxn ang="0">
                  <a:pos x="309" y="120"/>
                </a:cxn>
                <a:cxn ang="0">
                  <a:pos x="294" y="99"/>
                </a:cxn>
                <a:cxn ang="0">
                  <a:pos x="294" y="68"/>
                </a:cxn>
                <a:cxn ang="0">
                  <a:pos x="294" y="23"/>
                </a:cxn>
                <a:cxn ang="0">
                  <a:pos x="276" y="0"/>
                </a:cxn>
                <a:cxn ang="0">
                  <a:pos x="237" y="16"/>
                </a:cxn>
                <a:cxn ang="0">
                  <a:pos x="197" y="25"/>
                </a:cxn>
                <a:cxn ang="0">
                  <a:pos x="120" y="41"/>
                </a:cxn>
                <a:cxn ang="0">
                  <a:pos x="83" y="46"/>
                </a:cxn>
                <a:cxn ang="0">
                  <a:pos x="30" y="68"/>
                </a:cxn>
                <a:cxn ang="0">
                  <a:pos x="0" y="68"/>
                </a:cxn>
                <a:cxn ang="0">
                  <a:pos x="0" y="99"/>
                </a:cxn>
                <a:cxn ang="0">
                  <a:pos x="0" y="128"/>
                </a:cxn>
              </a:cxnLst>
              <a:rect l="0" t="0" r="r" b="b"/>
              <a:pathLst>
                <a:path w="309" h="558">
                  <a:moveTo>
                    <a:pt x="0" y="128"/>
                  </a:moveTo>
                  <a:lnTo>
                    <a:pt x="13" y="161"/>
                  </a:lnTo>
                  <a:lnTo>
                    <a:pt x="29" y="197"/>
                  </a:lnTo>
                  <a:lnTo>
                    <a:pt x="45" y="203"/>
                  </a:lnTo>
                  <a:lnTo>
                    <a:pt x="61" y="245"/>
                  </a:lnTo>
                  <a:lnTo>
                    <a:pt x="45" y="256"/>
                  </a:lnTo>
                  <a:lnTo>
                    <a:pt x="40" y="292"/>
                  </a:lnTo>
                  <a:lnTo>
                    <a:pt x="61" y="334"/>
                  </a:lnTo>
                  <a:lnTo>
                    <a:pt x="79" y="381"/>
                  </a:lnTo>
                  <a:lnTo>
                    <a:pt x="98" y="390"/>
                  </a:lnTo>
                  <a:lnTo>
                    <a:pt x="108" y="453"/>
                  </a:lnTo>
                  <a:lnTo>
                    <a:pt x="118" y="503"/>
                  </a:lnTo>
                  <a:lnTo>
                    <a:pt x="140" y="551"/>
                  </a:lnTo>
                  <a:lnTo>
                    <a:pt x="140" y="558"/>
                  </a:lnTo>
                  <a:lnTo>
                    <a:pt x="263" y="543"/>
                  </a:lnTo>
                  <a:lnTo>
                    <a:pt x="248" y="503"/>
                  </a:lnTo>
                  <a:lnTo>
                    <a:pt x="254" y="453"/>
                  </a:lnTo>
                  <a:lnTo>
                    <a:pt x="248" y="390"/>
                  </a:lnTo>
                  <a:lnTo>
                    <a:pt x="241" y="334"/>
                  </a:lnTo>
                  <a:lnTo>
                    <a:pt x="259" y="249"/>
                  </a:lnTo>
                  <a:lnTo>
                    <a:pt x="263" y="181"/>
                  </a:lnTo>
                  <a:lnTo>
                    <a:pt x="309" y="139"/>
                  </a:lnTo>
                  <a:lnTo>
                    <a:pt x="309" y="120"/>
                  </a:lnTo>
                  <a:lnTo>
                    <a:pt x="294" y="99"/>
                  </a:lnTo>
                  <a:lnTo>
                    <a:pt x="294" y="68"/>
                  </a:lnTo>
                  <a:lnTo>
                    <a:pt x="294" y="23"/>
                  </a:lnTo>
                  <a:lnTo>
                    <a:pt x="276" y="0"/>
                  </a:lnTo>
                  <a:lnTo>
                    <a:pt x="237" y="16"/>
                  </a:lnTo>
                  <a:lnTo>
                    <a:pt x="197" y="25"/>
                  </a:lnTo>
                  <a:lnTo>
                    <a:pt x="120" y="41"/>
                  </a:lnTo>
                  <a:lnTo>
                    <a:pt x="83" y="46"/>
                  </a:lnTo>
                  <a:lnTo>
                    <a:pt x="30" y="68"/>
                  </a:lnTo>
                  <a:lnTo>
                    <a:pt x="0" y="68"/>
                  </a:lnTo>
                  <a:lnTo>
                    <a:pt x="0" y="99"/>
                  </a:lnTo>
                  <a:lnTo>
                    <a:pt x="0" y="128"/>
                  </a:lnTo>
                  <a:close/>
                </a:path>
              </a:pathLst>
            </a:custGeom>
            <a:noFill/>
            <a:ln w="3175">
              <a:solidFill>
                <a:schemeClr val="accent6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ar-SA" sz="1800" kern="1200">
                <a:solidFill>
                  <a:srgbClr val="202428"/>
                </a:solidFill>
                <a:latin typeface="Nunito Sans"/>
                <a:ea typeface="+mn-ea"/>
                <a:cs typeface="+mn-cs"/>
              </a:endParaRPr>
            </a:p>
          </p:txBody>
        </p:sp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F4593C55-5ABE-7A4F-0559-1D939A8D59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42300" y="1252912"/>
              <a:ext cx="266304" cy="570786"/>
            </a:xfrm>
            <a:custGeom>
              <a:avLst/>
              <a:gdLst/>
              <a:ahLst/>
              <a:cxnLst>
                <a:cxn ang="0">
                  <a:pos x="100" y="0"/>
                </a:cxn>
                <a:cxn ang="0">
                  <a:pos x="76" y="7"/>
                </a:cxn>
                <a:cxn ang="0">
                  <a:pos x="51" y="7"/>
                </a:cxn>
                <a:cxn ang="0">
                  <a:pos x="51" y="34"/>
                </a:cxn>
                <a:cxn ang="0">
                  <a:pos x="46" y="54"/>
                </a:cxn>
                <a:cxn ang="0">
                  <a:pos x="35" y="70"/>
                </a:cxn>
                <a:cxn ang="0">
                  <a:pos x="53" y="93"/>
                </a:cxn>
                <a:cxn ang="0">
                  <a:pos x="53" y="138"/>
                </a:cxn>
                <a:cxn ang="0">
                  <a:pos x="53" y="169"/>
                </a:cxn>
                <a:cxn ang="0">
                  <a:pos x="68" y="190"/>
                </a:cxn>
                <a:cxn ang="0">
                  <a:pos x="68" y="209"/>
                </a:cxn>
                <a:cxn ang="0">
                  <a:pos x="22" y="251"/>
                </a:cxn>
                <a:cxn ang="0">
                  <a:pos x="18" y="319"/>
                </a:cxn>
                <a:cxn ang="0">
                  <a:pos x="0" y="404"/>
                </a:cxn>
                <a:cxn ang="0">
                  <a:pos x="7" y="460"/>
                </a:cxn>
                <a:cxn ang="0">
                  <a:pos x="13" y="523"/>
                </a:cxn>
                <a:cxn ang="0">
                  <a:pos x="7" y="573"/>
                </a:cxn>
                <a:cxn ang="0">
                  <a:pos x="22" y="613"/>
                </a:cxn>
                <a:cxn ang="0">
                  <a:pos x="221" y="565"/>
                </a:cxn>
                <a:cxn ang="0">
                  <a:pos x="232" y="530"/>
                </a:cxn>
                <a:cxn ang="0">
                  <a:pos x="271" y="517"/>
                </a:cxn>
                <a:cxn ang="0">
                  <a:pos x="266" y="505"/>
                </a:cxn>
                <a:cxn ang="0">
                  <a:pos x="275" y="456"/>
                </a:cxn>
                <a:cxn ang="0">
                  <a:pos x="275" y="456"/>
                </a:cxn>
                <a:cxn ang="0">
                  <a:pos x="232" y="412"/>
                </a:cxn>
                <a:cxn ang="0">
                  <a:pos x="100" y="0"/>
                </a:cxn>
              </a:cxnLst>
              <a:rect l="0" t="0" r="r" b="b"/>
              <a:pathLst>
                <a:path w="275" h="613">
                  <a:moveTo>
                    <a:pt x="100" y="0"/>
                  </a:moveTo>
                  <a:lnTo>
                    <a:pt x="76" y="7"/>
                  </a:lnTo>
                  <a:lnTo>
                    <a:pt x="51" y="7"/>
                  </a:lnTo>
                  <a:lnTo>
                    <a:pt x="51" y="34"/>
                  </a:lnTo>
                  <a:lnTo>
                    <a:pt x="46" y="54"/>
                  </a:lnTo>
                  <a:lnTo>
                    <a:pt x="35" y="70"/>
                  </a:lnTo>
                  <a:lnTo>
                    <a:pt x="53" y="93"/>
                  </a:lnTo>
                  <a:lnTo>
                    <a:pt x="53" y="138"/>
                  </a:lnTo>
                  <a:lnTo>
                    <a:pt x="53" y="169"/>
                  </a:lnTo>
                  <a:lnTo>
                    <a:pt x="68" y="190"/>
                  </a:lnTo>
                  <a:lnTo>
                    <a:pt x="68" y="209"/>
                  </a:lnTo>
                  <a:lnTo>
                    <a:pt x="22" y="251"/>
                  </a:lnTo>
                  <a:lnTo>
                    <a:pt x="18" y="319"/>
                  </a:lnTo>
                  <a:lnTo>
                    <a:pt x="0" y="404"/>
                  </a:lnTo>
                  <a:lnTo>
                    <a:pt x="7" y="460"/>
                  </a:lnTo>
                  <a:lnTo>
                    <a:pt x="13" y="523"/>
                  </a:lnTo>
                  <a:lnTo>
                    <a:pt x="7" y="573"/>
                  </a:lnTo>
                  <a:lnTo>
                    <a:pt x="22" y="613"/>
                  </a:lnTo>
                  <a:lnTo>
                    <a:pt x="221" y="565"/>
                  </a:lnTo>
                  <a:lnTo>
                    <a:pt x="232" y="530"/>
                  </a:lnTo>
                  <a:lnTo>
                    <a:pt x="271" y="517"/>
                  </a:lnTo>
                  <a:lnTo>
                    <a:pt x="266" y="505"/>
                  </a:lnTo>
                  <a:lnTo>
                    <a:pt x="275" y="456"/>
                  </a:lnTo>
                  <a:lnTo>
                    <a:pt x="275" y="456"/>
                  </a:lnTo>
                  <a:lnTo>
                    <a:pt x="232" y="412"/>
                  </a:lnTo>
                  <a:lnTo>
                    <a:pt x="100" y="0"/>
                  </a:lnTo>
                  <a:close/>
                </a:path>
              </a:pathLst>
            </a:custGeom>
            <a:noFill/>
            <a:ln w="3175">
              <a:solidFill>
                <a:schemeClr val="accent6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ar-SA" sz="1800" kern="1200">
                <a:solidFill>
                  <a:srgbClr val="202428"/>
                </a:solidFill>
                <a:latin typeface="Nunito Sans"/>
                <a:ea typeface="+mn-ea"/>
                <a:cs typeface="+mn-cs"/>
              </a:endParaRPr>
            </a:p>
          </p:txBody>
        </p:sp>
        <p:sp>
          <p:nvSpPr>
            <p:cNvPr id="9" name="Freeform 26">
              <a:extLst>
                <a:ext uri="{FF2B5EF4-FFF2-40B4-BE49-F238E27FC236}">
                  <a16:creationId xmlns:a16="http://schemas.microsoft.com/office/drawing/2014/main" id="{4618F9FE-F801-D12A-8CF7-CC7C11B560E1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2801" y="1944009"/>
              <a:ext cx="301422" cy="265806"/>
            </a:xfrm>
            <a:custGeom>
              <a:avLst/>
              <a:gdLst/>
              <a:ahLst/>
              <a:cxnLst>
                <a:cxn ang="0">
                  <a:pos x="19" y="163"/>
                </a:cxn>
                <a:cxn ang="0">
                  <a:pos x="19" y="200"/>
                </a:cxn>
                <a:cxn ang="0">
                  <a:pos x="44" y="231"/>
                </a:cxn>
                <a:cxn ang="0">
                  <a:pos x="18" y="265"/>
                </a:cxn>
                <a:cxn ang="0">
                  <a:pos x="26" y="285"/>
                </a:cxn>
                <a:cxn ang="0">
                  <a:pos x="48" y="275"/>
                </a:cxn>
                <a:cxn ang="0">
                  <a:pos x="72" y="253"/>
                </a:cxn>
                <a:cxn ang="0">
                  <a:pos x="80" y="243"/>
                </a:cxn>
                <a:cxn ang="0">
                  <a:pos x="109" y="215"/>
                </a:cxn>
                <a:cxn ang="0">
                  <a:pos x="136" y="199"/>
                </a:cxn>
                <a:cxn ang="0">
                  <a:pos x="183" y="199"/>
                </a:cxn>
                <a:cxn ang="0">
                  <a:pos x="201" y="188"/>
                </a:cxn>
                <a:cxn ang="0">
                  <a:pos x="216" y="178"/>
                </a:cxn>
                <a:cxn ang="0">
                  <a:pos x="238" y="167"/>
                </a:cxn>
                <a:cxn ang="0">
                  <a:pos x="272" y="157"/>
                </a:cxn>
                <a:cxn ang="0">
                  <a:pos x="298" y="153"/>
                </a:cxn>
                <a:cxn ang="0">
                  <a:pos x="309" y="145"/>
                </a:cxn>
                <a:cxn ang="0">
                  <a:pos x="277" y="0"/>
                </a:cxn>
                <a:cxn ang="0">
                  <a:pos x="132" y="28"/>
                </a:cxn>
                <a:cxn ang="0">
                  <a:pos x="0" y="53"/>
                </a:cxn>
                <a:cxn ang="0">
                  <a:pos x="0" y="57"/>
                </a:cxn>
                <a:cxn ang="0">
                  <a:pos x="19" y="163"/>
                </a:cxn>
              </a:cxnLst>
              <a:rect l="0" t="0" r="r" b="b"/>
              <a:pathLst>
                <a:path w="309" h="285">
                  <a:moveTo>
                    <a:pt x="19" y="163"/>
                  </a:moveTo>
                  <a:lnTo>
                    <a:pt x="19" y="200"/>
                  </a:lnTo>
                  <a:lnTo>
                    <a:pt x="44" y="231"/>
                  </a:lnTo>
                  <a:lnTo>
                    <a:pt x="18" y="265"/>
                  </a:lnTo>
                  <a:lnTo>
                    <a:pt x="26" y="285"/>
                  </a:lnTo>
                  <a:lnTo>
                    <a:pt x="48" y="275"/>
                  </a:lnTo>
                  <a:lnTo>
                    <a:pt x="72" y="253"/>
                  </a:lnTo>
                  <a:lnTo>
                    <a:pt x="80" y="243"/>
                  </a:lnTo>
                  <a:lnTo>
                    <a:pt x="109" y="215"/>
                  </a:lnTo>
                  <a:lnTo>
                    <a:pt x="136" y="199"/>
                  </a:lnTo>
                  <a:lnTo>
                    <a:pt x="183" y="199"/>
                  </a:lnTo>
                  <a:lnTo>
                    <a:pt x="201" y="188"/>
                  </a:lnTo>
                  <a:lnTo>
                    <a:pt x="216" y="178"/>
                  </a:lnTo>
                  <a:lnTo>
                    <a:pt x="238" y="167"/>
                  </a:lnTo>
                  <a:lnTo>
                    <a:pt x="272" y="157"/>
                  </a:lnTo>
                  <a:lnTo>
                    <a:pt x="298" y="153"/>
                  </a:lnTo>
                  <a:lnTo>
                    <a:pt x="309" y="145"/>
                  </a:lnTo>
                  <a:lnTo>
                    <a:pt x="277" y="0"/>
                  </a:lnTo>
                  <a:lnTo>
                    <a:pt x="132" y="28"/>
                  </a:lnTo>
                  <a:lnTo>
                    <a:pt x="0" y="53"/>
                  </a:lnTo>
                  <a:lnTo>
                    <a:pt x="0" y="57"/>
                  </a:lnTo>
                  <a:lnTo>
                    <a:pt x="19" y="1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3175">
              <a:solidFill>
                <a:schemeClr val="accent6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ar-SA" sz="1800" kern="1200">
                <a:solidFill>
                  <a:srgbClr val="202428"/>
                </a:solidFill>
                <a:latin typeface="Nunito Sans"/>
                <a:ea typeface="+mn-ea"/>
                <a:cs typeface="+mn-cs"/>
              </a:endParaRPr>
            </a:p>
          </p:txBody>
        </p:sp>
        <p:sp>
          <p:nvSpPr>
            <p:cNvPr id="10" name="Freeform 27">
              <a:extLst>
                <a:ext uri="{FF2B5EF4-FFF2-40B4-BE49-F238E27FC236}">
                  <a16:creationId xmlns:a16="http://schemas.microsoft.com/office/drawing/2014/main" id="{8B426206-D41D-8A61-5AFC-45C5455AC6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12032" y="1924424"/>
              <a:ext cx="128763" cy="153887"/>
            </a:xfrm>
            <a:custGeom>
              <a:avLst/>
              <a:gdLst/>
              <a:ahLst/>
              <a:cxnLst>
                <a:cxn ang="0">
                  <a:pos x="122" y="76"/>
                </a:cxn>
                <a:cxn ang="0">
                  <a:pos x="117" y="69"/>
                </a:cxn>
                <a:cxn ang="0">
                  <a:pos x="109" y="62"/>
                </a:cxn>
                <a:cxn ang="0">
                  <a:pos x="95" y="55"/>
                </a:cxn>
                <a:cxn ang="0">
                  <a:pos x="89" y="51"/>
                </a:cxn>
                <a:cxn ang="0">
                  <a:pos x="82" y="37"/>
                </a:cxn>
                <a:cxn ang="0">
                  <a:pos x="68" y="22"/>
                </a:cxn>
                <a:cxn ang="0">
                  <a:pos x="54" y="0"/>
                </a:cxn>
                <a:cxn ang="0">
                  <a:pos x="0" y="22"/>
                </a:cxn>
                <a:cxn ang="0">
                  <a:pos x="32" y="167"/>
                </a:cxn>
                <a:cxn ang="0">
                  <a:pos x="43" y="157"/>
                </a:cxn>
                <a:cxn ang="0">
                  <a:pos x="52" y="151"/>
                </a:cxn>
                <a:cxn ang="0">
                  <a:pos x="71" y="140"/>
                </a:cxn>
                <a:cxn ang="0">
                  <a:pos x="71" y="126"/>
                </a:cxn>
                <a:cxn ang="0">
                  <a:pos x="71" y="119"/>
                </a:cxn>
                <a:cxn ang="0">
                  <a:pos x="71" y="104"/>
                </a:cxn>
                <a:cxn ang="0">
                  <a:pos x="71" y="92"/>
                </a:cxn>
                <a:cxn ang="0">
                  <a:pos x="71" y="79"/>
                </a:cxn>
                <a:cxn ang="0">
                  <a:pos x="71" y="74"/>
                </a:cxn>
                <a:cxn ang="0">
                  <a:pos x="78" y="69"/>
                </a:cxn>
                <a:cxn ang="0">
                  <a:pos x="86" y="69"/>
                </a:cxn>
                <a:cxn ang="0">
                  <a:pos x="99" y="74"/>
                </a:cxn>
                <a:cxn ang="0">
                  <a:pos x="103" y="83"/>
                </a:cxn>
                <a:cxn ang="0">
                  <a:pos x="110" y="105"/>
                </a:cxn>
                <a:cxn ang="0">
                  <a:pos x="110" y="110"/>
                </a:cxn>
                <a:cxn ang="0">
                  <a:pos x="120" y="118"/>
                </a:cxn>
                <a:cxn ang="0">
                  <a:pos x="127" y="110"/>
                </a:cxn>
                <a:cxn ang="0">
                  <a:pos x="129" y="105"/>
                </a:cxn>
                <a:cxn ang="0">
                  <a:pos x="131" y="101"/>
                </a:cxn>
                <a:cxn ang="0">
                  <a:pos x="122" y="76"/>
                </a:cxn>
              </a:cxnLst>
              <a:rect l="0" t="0" r="r" b="b"/>
              <a:pathLst>
                <a:path w="131" h="167">
                  <a:moveTo>
                    <a:pt x="122" y="76"/>
                  </a:moveTo>
                  <a:lnTo>
                    <a:pt x="117" y="69"/>
                  </a:lnTo>
                  <a:lnTo>
                    <a:pt x="109" y="62"/>
                  </a:lnTo>
                  <a:lnTo>
                    <a:pt x="95" y="55"/>
                  </a:lnTo>
                  <a:lnTo>
                    <a:pt x="89" y="51"/>
                  </a:lnTo>
                  <a:lnTo>
                    <a:pt x="82" y="37"/>
                  </a:lnTo>
                  <a:lnTo>
                    <a:pt x="68" y="22"/>
                  </a:lnTo>
                  <a:lnTo>
                    <a:pt x="54" y="0"/>
                  </a:lnTo>
                  <a:lnTo>
                    <a:pt x="0" y="22"/>
                  </a:lnTo>
                  <a:lnTo>
                    <a:pt x="32" y="167"/>
                  </a:lnTo>
                  <a:lnTo>
                    <a:pt x="43" y="157"/>
                  </a:lnTo>
                  <a:lnTo>
                    <a:pt x="52" y="151"/>
                  </a:lnTo>
                  <a:lnTo>
                    <a:pt x="71" y="140"/>
                  </a:lnTo>
                  <a:lnTo>
                    <a:pt x="71" y="126"/>
                  </a:lnTo>
                  <a:lnTo>
                    <a:pt x="71" y="119"/>
                  </a:lnTo>
                  <a:lnTo>
                    <a:pt x="71" y="104"/>
                  </a:lnTo>
                  <a:lnTo>
                    <a:pt x="71" y="92"/>
                  </a:lnTo>
                  <a:lnTo>
                    <a:pt x="71" y="79"/>
                  </a:lnTo>
                  <a:lnTo>
                    <a:pt x="71" y="74"/>
                  </a:lnTo>
                  <a:lnTo>
                    <a:pt x="78" y="69"/>
                  </a:lnTo>
                  <a:lnTo>
                    <a:pt x="86" y="69"/>
                  </a:lnTo>
                  <a:lnTo>
                    <a:pt x="99" y="74"/>
                  </a:lnTo>
                  <a:lnTo>
                    <a:pt x="103" y="83"/>
                  </a:lnTo>
                  <a:lnTo>
                    <a:pt x="110" y="105"/>
                  </a:lnTo>
                  <a:lnTo>
                    <a:pt x="110" y="110"/>
                  </a:lnTo>
                  <a:lnTo>
                    <a:pt x="120" y="118"/>
                  </a:lnTo>
                  <a:lnTo>
                    <a:pt x="127" y="110"/>
                  </a:lnTo>
                  <a:lnTo>
                    <a:pt x="129" y="105"/>
                  </a:lnTo>
                  <a:lnTo>
                    <a:pt x="131" y="101"/>
                  </a:lnTo>
                  <a:lnTo>
                    <a:pt x="122" y="76"/>
                  </a:lnTo>
                  <a:close/>
                </a:path>
              </a:pathLst>
            </a:custGeom>
            <a:noFill/>
            <a:ln w="3175">
              <a:solidFill>
                <a:schemeClr val="accent6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ar-SA" sz="1800" kern="1200">
                <a:solidFill>
                  <a:srgbClr val="202428"/>
                </a:solidFill>
                <a:latin typeface="Nunito Sans"/>
                <a:ea typeface="+mn-ea"/>
                <a:cs typeface="+mn-cs"/>
              </a:endParaRPr>
            </a:p>
          </p:txBody>
        </p:sp>
        <p:sp>
          <p:nvSpPr>
            <p:cNvPr id="11" name="Freeform 28">
              <a:extLst>
                <a:ext uri="{FF2B5EF4-FFF2-40B4-BE49-F238E27FC236}">
                  <a16:creationId xmlns:a16="http://schemas.microsoft.com/office/drawing/2014/main" id="{6993F73C-2684-B0F0-9C4A-2D607CAC1986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2801" y="1734163"/>
              <a:ext cx="579434" cy="285394"/>
            </a:xfrm>
            <a:custGeom>
              <a:avLst/>
              <a:gdLst/>
              <a:ahLst/>
              <a:cxnLst>
                <a:cxn ang="0">
                  <a:pos x="576" y="181"/>
                </a:cxn>
                <a:cxn ang="0">
                  <a:pos x="556" y="161"/>
                </a:cxn>
                <a:cxn ang="0">
                  <a:pos x="530" y="142"/>
                </a:cxn>
                <a:cxn ang="0">
                  <a:pos x="534" y="159"/>
                </a:cxn>
                <a:cxn ang="0">
                  <a:pos x="558" y="192"/>
                </a:cxn>
                <a:cxn ang="0">
                  <a:pos x="523" y="203"/>
                </a:cxn>
                <a:cxn ang="0">
                  <a:pos x="478" y="207"/>
                </a:cxn>
                <a:cxn ang="0">
                  <a:pos x="466" y="193"/>
                </a:cxn>
                <a:cxn ang="0">
                  <a:pos x="444" y="177"/>
                </a:cxn>
                <a:cxn ang="0">
                  <a:pos x="444" y="149"/>
                </a:cxn>
                <a:cxn ang="0">
                  <a:pos x="401" y="120"/>
                </a:cxn>
                <a:cxn ang="0">
                  <a:pos x="376" y="120"/>
                </a:cxn>
                <a:cxn ang="0">
                  <a:pos x="372" y="92"/>
                </a:cxn>
                <a:cxn ang="0">
                  <a:pos x="391" y="70"/>
                </a:cxn>
                <a:cxn ang="0">
                  <a:pos x="417" y="52"/>
                </a:cxn>
                <a:cxn ang="0">
                  <a:pos x="415" y="36"/>
                </a:cxn>
                <a:cxn ang="0">
                  <a:pos x="394" y="36"/>
                </a:cxn>
                <a:cxn ang="0">
                  <a:pos x="372" y="0"/>
                </a:cxn>
                <a:cxn ang="0">
                  <a:pos x="322" y="48"/>
                </a:cxn>
                <a:cxn ang="0">
                  <a:pos x="0" y="111"/>
                </a:cxn>
                <a:cxn ang="0">
                  <a:pos x="0" y="278"/>
                </a:cxn>
                <a:cxn ang="0">
                  <a:pos x="277" y="225"/>
                </a:cxn>
                <a:cxn ang="0">
                  <a:pos x="345" y="225"/>
                </a:cxn>
                <a:cxn ang="0">
                  <a:pos x="366" y="254"/>
                </a:cxn>
                <a:cxn ang="0">
                  <a:pos x="386" y="265"/>
                </a:cxn>
                <a:cxn ang="0">
                  <a:pos x="399" y="279"/>
                </a:cxn>
                <a:cxn ang="0">
                  <a:pos x="408" y="306"/>
                </a:cxn>
                <a:cxn ang="0">
                  <a:pos x="422" y="306"/>
                </a:cxn>
                <a:cxn ang="0">
                  <a:pos x="435" y="274"/>
                </a:cxn>
                <a:cxn ang="0">
                  <a:pos x="453" y="247"/>
                </a:cxn>
                <a:cxn ang="0">
                  <a:pos x="473" y="252"/>
                </a:cxn>
                <a:cxn ang="0">
                  <a:pos x="477" y="281"/>
                </a:cxn>
                <a:cxn ang="0">
                  <a:pos x="503" y="256"/>
                </a:cxn>
                <a:cxn ang="0">
                  <a:pos x="519" y="247"/>
                </a:cxn>
                <a:cxn ang="0">
                  <a:pos x="553" y="239"/>
                </a:cxn>
                <a:cxn ang="0">
                  <a:pos x="581" y="221"/>
                </a:cxn>
                <a:cxn ang="0">
                  <a:pos x="595" y="199"/>
                </a:cxn>
              </a:cxnLst>
              <a:rect l="0" t="0" r="r" b="b"/>
              <a:pathLst>
                <a:path w="595" h="306">
                  <a:moveTo>
                    <a:pt x="587" y="192"/>
                  </a:moveTo>
                  <a:lnTo>
                    <a:pt x="576" y="181"/>
                  </a:lnTo>
                  <a:lnTo>
                    <a:pt x="569" y="172"/>
                  </a:lnTo>
                  <a:lnTo>
                    <a:pt x="556" y="161"/>
                  </a:lnTo>
                  <a:lnTo>
                    <a:pt x="538" y="149"/>
                  </a:lnTo>
                  <a:lnTo>
                    <a:pt x="530" y="142"/>
                  </a:lnTo>
                  <a:lnTo>
                    <a:pt x="527" y="150"/>
                  </a:lnTo>
                  <a:lnTo>
                    <a:pt x="534" y="159"/>
                  </a:lnTo>
                  <a:lnTo>
                    <a:pt x="548" y="179"/>
                  </a:lnTo>
                  <a:lnTo>
                    <a:pt x="558" y="192"/>
                  </a:lnTo>
                  <a:lnTo>
                    <a:pt x="545" y="203"/>
                  </a:lnTo>
                  <a:lnTo>
                    <a:pt x="523" y="203"/>
                  </a:lnTo>
                  <a:lnTo>
                    <a:pt x="488" y="217"/>
                  </a:lnTo>
                  <a:lnTo>
                    <a:pt x="478" y="207"/>
                  </a:lnTo>
                  <a:lnTo>
                    <a:pt x="474" y="199"/>
                  </a:lnTo>
                  <a:lnTo>
                    <a:pt x="466" y="193"/>
                  </a:lnTo>
                  <a:lnTo>
                    <a:pt x="455" y="184"/>
                  </a:lnTo>
                  <a:lnTo>
                    <a:pt x="444" y="177"/>
                  </a:lnTo>
                  <a:lnTo>
                    <a:pt x="452" y="164"/>
                  </a:lnTo>
                  <a:lnTo>
                    <a:pt x="444" y="149"/>
                  </a:lnTo>
                  <a:lnTo>
                    <a:pt x="426" y="134"/>
                  </a:lnTo>
                  <a:lnTo>
                    <a:pt x="401" y="120"/>
                  </a:lnTo>
                  <a:lnTo>
                    <a:pt x="387" y="124"/>
                  </a:lnTo>
                  <a:lnTo>
                    <a:pt x="376" y="120"/>
                  </a:lnTo>
                  <a:lnTo>
                    <a:pt x="372" y="111"/>
                  </a:lnTo>
                  <a:lnTo>
                    <a:pt x="372" y="92"/>
                  </a:lnTo>
                  <a:lnTo>
                    <a:pt x="380" y="78"/>
                  </a:lnTo>
                  <a:lnTo>
                    <a:pt x="391" y="70"/>
                  </a:lnTo>
                  <a:lnTo>
                    <a:pt x="404" y="60"/>
                  </a:lnTo>
                  <a:lnTo>
                    <a:pt x="417" y="52"/>
                  </a:lnTo>
                  <a:lnTo>
                    <a:pt x="422" y="42"/>
                  </a:lnTo>
                  <a:lnTo>
                    <a:pt x="415" y="36"/>
                  </a:lnTo>
                  <a:lnTo>
                    <a:pt x="402" y="36"/>
                  </a:lnTo>
                  <a:lnTo>
                    <a:pt x="394" y="36"/>
                  </a:lnTo>
                  <a:lnTo>
                    <a:pt x="381" y="17"/>
                  </a:lnTo>
                  <a:lnTo>
                    <a:pt x="372" y="0"/>
                  </a:lnTo>
                  <a:lnTo>
                    <a:pt x="333" y="13"/>
                  </a:lnTo>
                  <a:lnTo>
                    <a:pt x="322" y="48"/>
                  </a:lnTo>
                  <a:lnTo>
                    <a:pt x="123" y="96"/>
                  </a:lnTo>
                  <a:lnTo>
                    <a:pt x="0" y="111"/>
                  </a:lnTo>
                  <a:lnTo>
                    <a:pt x="0" y="181"/>
                  </a:lnTo>
                  <a:lnTo>
                    <a:pt x="0" y="278"/>
                  </a:lnTo>
                  <a:lnTo>
                    <a:pt x="132" y="253"/>
                  </a:lnTo>
                  <a:lnTo>
                    <a:pt x="277" y="225"/>
                  </a:lnTo>
                  <a:lnTo>
                    <a:pt x="331" y="203"/>
                  </a:lnTo>
                  <a:lnTo>
                    <a:pt x="345" y="225"/>
                  </a:lnTo>
                  <a:lnTo>
                    <a:pt x="359" y="240"/>
                  </a:lnTo>
                  <a:lnTo>
                    <a:pt x="366" y="254"/>
                  </a:lnTo>
                  <a:lnTo>
                    <a:pt x="372" y="258"/>
                  </a:lnTo>
                  <a:lnTo>
                    <a:pt x="386" y="265"/>
                  </a:lnTo>
                  <a:lnTo>
                    <a:pt x="394" y="272"/>
                  </a:lnTo>
                  <a:lnTo>
                    <a:pt x="399" y="279"/>
                  </a:lnTo>
                  <a:lnTo>
                    <a:pt x="408" y="304"/>
                  </a:lnTo>
                  <a:lnTo>
                    <a:pt x="408" y="306"/>
                  </a:lnTo>
                  <a:lnTo>
                    <a:pt x="415" y="306"/>
                  </a:lnTo>
                  <a:lnTo>
                    <a:pt x="422" y="306"/>
                  </a:lnTo>
                  <a:lnTo>
                    <a:pt x="435" y="292"/>
                  </a:lnTo>
                  <a:lnTo>
                    <a:pt x="435" y="274"/>
                  </a:lnTo>
                  <a:lnTo>
                    <a:pt x="448" y="258"/>
                  </a:lnTo>
                  <a:lnTo>
                    <a:pt x="453" y="247"/>
                  </a:lnTo>
                  <a:lnTo>
                    <a:pt x="465" y="239"/>
                  </a:lnTo>
                  <a:lnTo>
                    <a:pt x="473" y="252"/>
                  </a:lnTo>
                  <a:lnTo>
                    <a:pt x="477" y="272"/>
                  </a:lnTo>
                  <a:lnTo>
                    <a:pt x="477" y="281"/>
                  </a:lnTo>
                  <a:lnTo>
                    <a:pt x="494" y="272"/>
                  </a:lnTo>
                  <a:lnTo>
                    <a:pt x="503" y="256"/>
                  </a:lnTo>
                  <a:lnTo>
                    <a:pt x="503" y="247"/>
                  </a:lnTo>
                  <a:lnTo>
                    <a:pt x="519" y="247"/>
                  </a:lnTo>
                  <a:lnTo>
                    <a:pt x="533" y="239"/>
                  </a:lnTo>
                  <a:lnTo>
                    <a:pt x="553" y="239"/>
                  </a:lnTo>
                  <a:lnTo>
                    <a:pt x="565" y="225"/>
                  </a:lnTo>
                  <a:lnTo>
                    <a:pt x="581" y="221"/>
                  </a:lnTo>
                  <a:lnTo>
                    <a:pt x="592" y="213"/>
                  </a:lnTo>
                  <a:lnTo>
                    <a:pt x="595" y="199"/>
                  </a:lnTo>
                  <a:lnTo>
                    <a:pt x="587" y="192"/>
                  </a:lnTo>
                  <a:close/>
                </a:path>
              </a:pathLst>
            </a:custGeom>
            <a:noFill/>
            <a:ln w="3175">
              <a:solidFill>
                <a:schemeClr val="accent6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ar-SA" sz="1800" kern="1200">
                <a:solidFill>
                  <a:srgbClr val="202428"/>
                </a:solidFill>
                <a:latin typeface="Nunito Sans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3377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BDF758-471E-87CC-DAD2-D832C3383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9C98A-C270-A0C3-75D4-77F0BA2D7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anchor="ctr">
            <a:normAutofit/>
          </a:bodyPr>
          <a:lstStyle/>
          <a:p>
            <a:r>
              <a:rPr lang="en-US" dirty="0"/>
              <a:t>Connecticut: </a:t>
            </a:r>
            <a:br>
              <a:rPr lang="en-US" dirty="0"/>
            </a:br>
            <a:r>
              <a:rPr lang="en-US" dirty="0"/>
              <a:t>Innovative Energy Solutions Program</a:t>
            </a:r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BCDFA361-9C64-2A7F-EDC9-FA9A0C4C063A}"/>
              </a:ext>
            </a:extLst>
          </p:cNvPr>
          <p:cNvSpPr txBox="1">
            <a:spLocks/>
          </p:cNvSpPr>
          <p:nvPr/>
        </p:nvSpPr>
        <p:spPr>
          <a:xfrm>
            <a:off x="628650" y="4500563"/>
            <a:ext cx="7886700" cy="462915"/>
          </a:xfrm>
          <a:prstGeom prst="roundRect">
            <a:avLst/>
          </a:prstGeom>
          <a:noFill/>
          <a:ln w="6350">
            <a:solidFill>
              <a:schemeClr val="bg2">
                <a:lumMod val="50000"/>
              </a:schemeClr>
            </a:solidFill>
          </a:ln>
        </p:spPr>
        <p:txBody>
          <a:bodyPr vert="horz" lIns="68580" tIns="34290" rIns="68580" bIns="34290" rtlCol="0" anchor="ctr" anchorCtr="0">
            <a:noAutofit/>
          </a:bodyPr>
          <a:lstStyle>
            <a:lvl1pPr marL="9525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Proxima Nova Semibold" panose="0200050603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44" defTabSz="685800">
              <a:spcBef>
                <a:spcPts val="750"/>
              </a:spcBef>
              <a:buClrTx/>
              <a:defRPr/>
            </a:pPr>
            <a:r>
              <a:rPr lang="en-US" sz="1350">
                <a:solidFill>
                  <a:sysClr val="windowText" lastClr="000000"/>
                </a:solidFill>
              </a:rPr>
              <a:t>Core design element is to break away from traditional ‘pilotitis’ and affirmatively accelerate successful pilots to full-scale deployment</a:t>
            </a:r>
            <a:endParaRPr lang="en-US" sz="1350" dirty="0">
              <a:solidFill>
                <a:sysClr val="windowText" lastClr="000000"/>
              </a:solidFill>
            </a:endParaRPr>
          </a:p>
        </p:txBody>
      </p:sp>
      <p:sp>
        <p:nvSpPr>
          <p:cNvPr id="18" name="Arrow: Circular 7">
            <a:extLst>
              <a:ext uri="{FF2B5EF4-FFF2-40B4-BE49-F238E27FC236}">
                <a16:creationId xmlns:a16="http://schemas.microsoft.com/office/drawing/2014/main" id="{291B8796-CC16-5BA6-FF25-9F69386042D0}"/>
              </a:ext>
            </a:extLst>
          </p:cNvPr>
          <p:cNvSpPr/>
          <p:nvPr/>
        </p:nvSpPr>
        <p:spPr>
          <a:xfrm>
            <a:off x="2321716" y="1260733"/>
            <a:ext cx="4500568" cy="3127871"/>
          </a:xfrm>
          <a:prstGeom prst="circularArrow">
            <a:avLst>
              <a:gd name="adj1" fmla="val 4668"/>
              <a:gd name="adj2" fmla="val 272909"/>
              <a:gd name="adj3" fmla="val 12845063"/>
              <a:gd name="adj4" fmla="val 18021542"/>
              <a:gd name="adj5" fmla="val 4847"/>
            </a:avLst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/>
          <a:lstStyle/>
          <a:p>
            <a:pPr defTabSz="685800">
              <a:buClrTx/>
              <a:defRPr/>
            </a:pPr>
            <a:endParaRPr lang="en-US" sz="135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Freeform: Shape 9">
            <a:extLst>
              <a:ext uri="{FF2B5EF4-FFF2-40B4-BE49-F238E27FC236}">
                <a16:creationId xmlns:a16="http://schemas.microsoft.com/office/drawing/2014/main" id="{158046BA-AE19-5E95-4F78-DDF15BE73EDE}"/>
              </a:ext>
            </a:extLst>
          </p:cNvPr>
          <p:cNvSpPr/>
          <p:nvPr/>
        </p:nvSpPr>
        <p:spPr>
          <a:xfrm>
            <a:off x="3407895" y="1329971"/>
            <a:ext cx="2345582" cy="1534727"/>
          </a:xfrm>
          <a:custGeom>
            <a:avLst/>
            <a:gdLst>
              <a:gd name="connsiteX0" fmla="*/ 0 w 2767303"/>
              <a:gd name="connsiteY0" fmla="*/ 230613 h 1383651"/>
              <a:gd name="connsiteX1" fmla="*/ 230613 w 2767303"/>
              <a:gd name="connsiteY1" fmla="*/ 0 h 1383651"/>
              <a:gd name="connsiteX2" fmla="*/ 2536690 w 2767303"/>
              <a:gd name="connsiteY2" fmla="*/ 0 h 1383651"/>
              <a:gd name="connsiteX3" fmla="*/ 2767303 w 2767303"/>
              <a:gd name="connsiteY3" fmla="*/ 230613 h 1383651"/>
              <a:gd name="connsiteX4" fmla="*/ 2767303 w 2767303"/>
              <a:gd name="connsiteY4" fmla="*/ 1153038 h 1383651"/>
              <a:gd name="connsiteX5" fmla="*/ 2536690 w 2767303"/>
              <a:gd name="connsiteY5" fmla="*/ 1383651 h 1383651"/>
              <a:gd name="connsiteX6" fmla="*/ 230613 w 2767303"/>
              <a:gd name="connsiteY6" fmla="*/ 1383651 h 1383651"/>
              <a:gd name="connsiteX7" fmla="*/ 0 w 2767303"/>
              <a:gd name="connsiteY7" fmla="*/ 1153038 h 1383651"/>
              <a:gd name="connsiteX8" fmla="*/ 0 w 2767303"/>
              <a:gd name="connsiteY8" fmla="*/ 230613 h 138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67303" h="1383651">
                <a:moveTo>
                  <a:pt x="0" y="230613"/>
                </a:moveTo>
                <a:cubicBezTo>
                  <a:pt x="0" y="103249"/>
                  <a:pt x="103249" y="0"/>
                  <a:pt x="230613" y="0"/>
                </a:cubicBezTo>
                <a:lnTo>
                  <a:pt x="2536690" y="0"/>
                </a:lnTo>
                <a:cubicBezTo>
                  <a:pt x="2664054" y="0"/>
                  <a:pt x="2767303" y="103249"/>
                  <a:pt x="2767303" y="230613"/>
                </a:cubicBezTo>
                <a:lnTo>
                  <a:pt x="2767303" y="1153038"/>
                </a:lnTo>
                <a:cubicBezTo>
                  <a:pt x="2767303" y="1280402"/>
                  <a:pt x="2664054" y="1383651"/>
                  <a:pt x="2536690" y="1383651"/>
                </a:cubicBezTo>
                <a:lnTo>
                  <a:pt x="230613" y="1383651"/>
                </a:lnTo>
                <a:cubicBezTo>
                  <a:pt x="103249" y="1383651"/>
                  <a:pt x="0" y="1280402"/>
                  <a:pt x="0" y="1153038"/>
                </a:cubicBezTo>
                <a:lnTo>
                  <a:pt x="0" y="230613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 w="1905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spcFirstLastPara="0" vert="horz" wrap="square" lIns="90663" tIns="90663" rIns="90663" bIns="90663" numCol="1" spcCol="1270" anchor="t" anchorCtr="0">
            <a:noAutofit/>
          </a:bodyPr>
          <a:lstStyle/>
          <a:p>
            <a:pPr defTabSz="466725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Tx/>
              <a:defRPr/>
            </a:pPr>
            <a:r>
              <a:rPr lang="en-US" sz="1200" dirty="0">
                <a:solidFill>
                  <a:srgbClr val="202428"/>
                </a:solidFill>
                <a:latin typeface="Proxima Nova Semibold" panose="02000506030000020004" pitchFamily="50" charset="0"/>
                <a:ea typeface="+mn-ea"/>
                <a:cs typeface="+mn-cs"/>
              </a:rPr>
              <a:t>Phase 1: Ideation &amp; Screening</a:t>
            </a:r>
          </a:p>
          <a:p>
            <a:pPr marL="86916" lvl="1" indent="-86916" defTabSz="366713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Tx/>
              <a:buFontTx/>
              <a:buChar char="•"/>
              <a:defRPr/>
            </a:pPr>
            <a:r>
              <a:rPr lang="en-US" sz="1050" dirty="0">
                <a:solidFill>
                  <a:srgbClr val="202428"/>
                </a:solidFill>
                <a:latin typeface="Proxima Nova Light" panose="02000506030000020004" pitchFamily="50" charset="0"/>
                <a:ea typeface="+mn-ea"/>
                <a:cs typeface="+mn-cs"/>
              </a:rPr>
              <a:t>Solicit ideas from innovators that could be suitable for the Innovative Pilots Framework program</a:t>
            </a:r>
          </a:p>
          <a:p>
            <a:pPr marL="86916" lvl="1" indent="-86916" defTabSz="366713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Tx/>
              <a:buFontTx/>
              <a:buChar char="•"/>
              <a:defRPr/>
            </a:pPr>
            <a:r>
              <a:rPr lang="en-US" sz="1050" dirty="0">
                <a:solidFill>
                  <a:srgbClr val="202428"/>
                </a:solidFill>
                <a:latin typeface="Proxima Nova Light" panose="02000506030000020004" pitchFamily="50" charset="0"/>
                <a:ea typeface="+mn-ea"/>
                <a:cs typeface="+mn-cs"/>
              </a:rPr>
              <a:t>Screen out projects that are not suitable for the program and send to an alternate program, as appropriate</a:t>
            </a:r>
          </a:p>
        </p:txBody>
      </p:sp>
      <p:sp>
        <p:nvSpPr>
          <p:cNvPr id="20" name="Freeform: Shape 10">
            <a:extLst>
              <a:ext uri="{FF2B5EF4-FFF2-40B4-BE49-F238E27FC236}">
                <a16:creationId xmlns:a16="http://schemas.microsoft.com/office/drawing/2014/main" id="{0EE470F6-49D7-B389-A7D0-5459D5C1BB68}"/>
              </a:ext>
            </a:extLst>
          </p:cNvPr>
          <p:cNvSpPr/>
          <p:nvPr/>
        </p:nvSpPr>
        <p:spPr>
          <a:xfrm>
            <a:off x="6062963" y="2236791"/>
            <a:ext cx="2452387" cy="1612434"/>
          </a:xfrm>
          <a:custGeom>
            <a:avLst/>
            <a:gdLst>
              <a:gd name="connsiteX0" fmla="*/ 0 w 2767303"/>
              <a:gd name="connsiteY0" fmla="*/ 230613 h 1383651"/>
              <a:gd name="connsiteX1" fmla="*/ 230613 w 2767303"/>
              <a:gd name="connsiteY1" fmla="*/ 0 h 1383651"/>
              <a:gd name="connsiteX2" fmla="*/ 2536690 w 2767303"/>
              <a:gd name="connsiteY2" fmla="*/ 0 h 1383651"/>
              <a:gd name="connsiteX3" fmla="*/ 2767303 w 2767303"/>
              <a:gd name="connsiteY3" fmla="*/ 230613 h 1383651"/>
              <a:gd name="connsiteX4" fmla="*/ 2767303 w 2767303"/>
              <a:gd name="connsiteY4" fmla="*/ 1153038 h 1383651"/>
              <a:gd name="connsiteX5" fmla="*/ 2536690 w 2767303"/>
              <a:gd name="connsiteY5" fmla="*/ 1383651 h 1383651"/>
              <a:gd name="connsiteX6" fmla="*/ 230613 w 2767303"/>
              <a:gd name="connsiteY6" fmla="*/ 1383651 h 1383651"/>
              <a:gd name="connsiteX7" fmla="*/ 0 w 2767303"/>
              <a:gd name="connsiteY7" fmla="*/ 1153038 h 1383651"/>
              <a:gd name="connsiteX8" fmla="*/ 0 w 2767303"/>
              <a:gd name="connsiteY8" fmla="*/ 230613 h 138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67303" h="1383651">
                <a:moveTo>
                  <a:pt x="0" y="230613"/>
                </a:moveTo>
                <a:cubicBezTo>
                  <a:pt x="0" y="103249"/>
                  <a:pt x="103249" y="0"/>
                  <a:pt x="230613" y="0"/>
                </a:cubicBezTo>
                <a:lnTo>
                  <a:pt x="2536690" y="0"/>
                </a:lnTo>
                <a:cubicBezTo>
                  <a:pt x="2664054" y="0"/>
                  <a:pt x="2767303" y="103249"/>
                  <a:pt x="2767303" y="230613"/>
                </a:cubicBezTo>
                <a:lnTo>
                  <a:pt x="2767303" y="1153038"/>
                </a:lnTo>
                <a:cubicBezTo>
                  <a:pt x="2767303" y="1280402"/>
                  <a:pt x="2664054" y="1383651"/>
                  <a:pt x="2536690" y="1383651"/>
                </a:cubicBezTo>
                <a:lnTo>
                  <a:pt x="230613" y="1383651"/>
                </a:lnTo>
                <a:cubicBezTo>
                  <a:pt x="103249" y="1383651"/>
                  <a:pt x="0" y="1280402"/>
                  <a:pt x="0" y="1153038"/>
                </a:cubicBezTo>
                <a:lnTo>
                  <a:pt x="0" y="230613"/>
                </a:lnTo>
                <a:close/>
              </a:path>
            </a:pathLst>
          </a:custGeom>
          <a:solidFill>
            <a:schemeClr val="accent1"/>
          </a:solidFill>
          <a:ln w="1905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spcFirstLastPara="0" vert="horz" wrap="square" lIns="90663" tIns="90663" rIns="90663" bIns="90663" numCol="1" spcCol="1270" anchor="t" anchorCtr="0">
            <a:noAutofit/>
          </a:bodyPr>
          <a:lstStyle/>
          <a:p>
            <a:pPr defTabSz="466725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Tx/>
              <a:defRPr/>
            </a:pPr>
            <a:r>
              <a:rPr lang="en-US" sz="1200" dirty="0">
                <a:solidFill>
                  <a:prstClr val="white"/>
                </a:solidFill>
                <a:latin typeface="Proxima Nova Semibold" panose="02000506030000020004" pitchFamily="50" charset="0"/>
                <a:ea typeface="+mn-ea"/>
                <a:cs typeface="+mn-cs"/>
              </a:rPr>
              <a:t>Phase 2: Prioritization &amp; Selection</a:t>
            </a:r>
          </a:p>
          <a:p>
            <a:pPr marL="86916" lvl="1" indent="-86916" defTabSz="366713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Tx/>
              <a:buFontTx/>
              <a:buChar char="•"/>
              <a:defRPr/>
            </a:pPr>
            <a:r>
              <a:rPr lang="en-US" sz="1050" dirty="0">
                <a:solidFill>
                  <a:prstClr val="white"/>
                </a:solidFill>
                <a:latin typeface="Proxima Nova Light" panose="02000506030000020004" pitchFamily="50" charset="0"/>
                <a:ea typeface="+mn-ea"/>
                <a:cs typeface="+mn-cs"/>
              </a:rPr>
              <a:t>Evaluate potential projects based on criteria such as value delivery, customer impact, potential to scale, alignment with EMG objectives, etc.</a:t>
            </a:r>
          </a:p>
          <a:p>
            <a:pPr marL="86916" lvl="1" indent="-86916" defTabSz="366713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Tx/>
              <a:buFontTx/>
              <a:buChar char="•"/>
              <a:defRPr/>
            </a:pPr>
            <a:r>
              <a:rPr lang="en-US" sz="1050" dirty="0">
                <a:solidFill>
                  <a:prstClr val="white"/>
                </a:solidFill>
                <a:latin typeface="Proxima Nova Light" panose="02000506030000020004" pitchFamily="50" charset="0"/>
                <a:ea typeface="+mn-ea"/>
                <a:cs typeface="+mn-cs"/>
              </a:rPr>
              <a:t>Select portfolio of projects that can test various unique elements of design</a:t>
            </a:r>
          </a:p>
        </p:txBody>
      </p:sp>
      <p:sp>
        <p:nvSpPr>
          <p:cNvPr id="21" name="Freeform: Shape 11">
            <a:extLst>
              <a:ext uri="{FF2B5EF4-FFF2-40B4-BE49-F238E27FC236}">
                <a16:creationId xmlns:a16="http://schemas.microsoft.com/office/drawing/2014/main" id="{711F39DD-9381-A80B-7D5B-E2818E20FB7B}"/>
              </a:ext>
            </a:extLst>
          </p:cNvPr>
          <p:cNvSpPr/>
          <p:nvPr/>
        </p:nvSpPr>
        <p:spPr>
          <a:xfrm>
            <a:off x="3407895" y="3201299"/>
            <a:ext cx="2345582" cy="1256544"/>
          </a:xfrm>
          <a:custGeom>
            <a:avLst/>
            <a:gdLst>
              <a:gd name="connsiteX0" fmla="*/ 0 w 2767303"/>
              <a:gd name="connsiteY0" fmla="*/ 230613 h 1383651"/>
              <a:gd name="connsiteX1" fmla="*/ 230613 w 2767303"/>
              <a:gd name="connsiteY1" fmla="*/ 0 h 1383651"/>
              <a:gd name="connsiteX2" fmla="*/ 2536690 w 2767303"/>
              <a:gd name="connsiteY2" fmla="*/ 0 h 1383651"/>
              <a:gd name="connsiteX3" fmla="*/ 2767303 w 2767303"/>
              <a:gd name="connsiteY3" fmla="*/ 230613 h 1383651"/>
              <a:gd name="connsiteX4" fmla="*/ 2767303 w 2767303"/>
              <a:gd name="connsiteY4" fmla="*/ 1153038 h 1383651"/>
              <a:gd name="connsiteX5" fmla="*/ 2536690 w 2767303"/>
              <a:gd name="connsiteY5" fmla="*/ 1383651 h 1383651"/>
              <a:gd name="connsiteX6" fmla="*/ 230613 w 2767303"/>
              <a:gd name="connsiteY6" fmla="*/ 1383651 h 1383651"/>
              <a:gd name="connsiteX7" fmla="*/ 0 w 2767303"/>
              <a:gd name="connsiteY7" fmla="*/ 1153038 h 1383651"/>
              <a:gd name="connsiteX8" fmla="*/ 0 w 2767303"/>
              <a:gd name="connsiteY8" fmla="*/ 230613 h 138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67303" h="1383651">
                <a:moveTo>
                  <a:pt x="0" y="230613"/>
                </a:moveTo>
                <a:cubicBezTo>
                  <a:pt x="0" y="103249"/>
                  <a:pt x="103249" y="0"/>
                  <a:pt x="230613" y="0"/>
                </a:cubicBezTo>
                <a:lnTo>
                  <a:pt x="2536690" y="0"/>
                </a:lnTo>
                <a:cubicBezTo>
                  <a:pt x="2664054" y="0"/>
                  <a:pt x="2767303" y="103249"/>
                  <a:pt x="2767303" y="230613"/>
                </a:cubicBezTo>
                <a:lnTo>
                  <a:pt x="2767303" y="1153038"/>
                </a:lnTo>
                <a:cubicBezTo>
                  <a:pt x="2767303" y="1280402"/>
                  <a:pt x="2664054" y="1383651"/>
                  <a:pt x="2536690" y="1383651"/>
                </a:cubicBezTo>
                <a:lnTo>
                  <a:pt x="230613" y="1383651"/>
                </a:lnTo>
                <a:cubicBezTo>
                  <a:pt x="103249" y="1383651"/>
                  <a:pt x="0" y="1280402"/>
                  <a:pt x="0" y="1153038"/>
                </a:cubicBezTo>
                <a:lnTo>
                  <a:pt x="0" y="230613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 w="254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spcFirstLastPara="0" vert="horz" wrap="square" lIns="90663" tIns="90663" rIns="90663" bIns="90663" numCol="1" spcCol="1270" anchor="t" anchorCtr="0">
            <a:noAutofit/>
          </a:bodyPr>
          <a:lstStyle/>
          <a:p>
            <a:pPr defTabSz="466725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Tx/>
              <a:defRPr/>
            </a:pPr>
            <a:r>
              <a:rPr lang="en-US" sz="1200" dirty="0">
                <a:solidFill>
                  <a:srgbClr val="FFFFFF"/>
                </a:solidFill>
                <a:latin typeface="Proxima Nova Semibold" panose="02000506030000020004" pitchFamily="50" charset="0"/>
                <a:ea typeface="+mn-ea"/>
                <a:cs typeface="+mn-cs"/>
              </a:rPr>
              <a:t>Phase 3: Project Deployment</a:t>
            </a:r>
          </a:p>
          <a:p>
            <a:pPr marL="86916" lvl="1" indent="-86916" defTabSz="366713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Tx/>
              <a:buFontTx/>
              <a:buChar char="•"/>
              <a:defRPr/>
            </a:pPr>
            <a:r>
              <a:rPr lang="en-US" sz="1050" dirty="0">
                <a:solidFill>
                  <a:srgbClr val="FFFFFF"/>
                </a:solidFill>
                <a:latin typeface="Proxima Nova Light" panose="02000506030000020004" pitchFamily="50" charset="0"/>
                <a:ea typeface="+mn-ea"/>
                <a:cs typeface="+mn-cs"/>
              </a:rPr>
              <a:t>Establish scope, scale, and duration of projects</a:t>
            </a:r>
          </a:p>
          <a:p>
            <a:pPr marL="86916" lvl="1" indent="-86916" defTabSz="366713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Tx/>
              <a:buFontTx/>
              <a:buChar char="•"/>
              <a:defRPr/>
            </a:pPr>
            <a:r>
              <a:rPr lang="en-US" sz="1050" dirty="0">
                <a:solidFill>
                  <a:srgbClr val="FFFFFF"/>
                </a:solidFill>
                <a:latin typeface="Proxima Nova Light" panose="02000506030000020004" pitchFamily="50" charset="0"/>
                <a:ea typeface="+mn-ea"/>
                <a:cs typeface="+mn-cs"/>
              </a:rPr>
              <a:t>Establish tracking and performance metrics to be used through implementation</a:t>
            </a:r>
          </a:p>
        </p:txBody>
      </p:sp>
      <p:sp>
        <p:nvSpPr>
          <p:cNvPr id="22" name="Freeform: Shape 12">
            <a:extLst>
              <a:ext uri="{FF2B5EF4-FFF2-40B4-BE49-F238E27FC236}">
                <a16:creationId xmlns:a16="http://schemas.microsoft.com/office/drawing/2014/main" id="{494A711B-0F31-DEE1-5AEC-B858497CE674}"/>
              </a:ext>
            </a:extLst>
          </p:cNvPr>
          <p:cNvSpPr/>
          <p:nvPr/>
        </p:nvSpPr>
        <p:spPr>
          <a:xfrm>
            <a:off x="800780" y="2314498"/>
            <a:ext cx="2452386" cy="1534727"/>
          </a:xfrm>
          <a:custGeom>
            <a:avLst/>
            <a:gdLst>
              <a:gd name="connsiteX0" fmla="*/ 0 w 2767303"/>
              <a:gd name="connsiteY0" fmla="*/ 230613 h 1383651"/>
              <a:gd name="connsiteX1" fmla="*/ 230613 w 2767303"/>
              <a:gd name="connsiteY1" fmla="*/ 0 h 1383651"/>
              <a:gd name="connsiteX2" fmla="*/ 2536690 w 2767303"/>
              <a:gd name="connsiteY2" fmla="*/ 0 h 1383651"/>
              <a:gd name="connsiteX3" fmla="*/ 2767303 w 2767303"/>
              <a:gd name="connsiteY3" fmla="*/ 230613 h 1383651"/>
              <a:gd name="connsiteX4" fmla="*/ 2767303 w 2767303"/>
              <a:gd name="connsiteY4" fmla="*/ 1153038 h 1383651"/>
              <a:gd name="connsiteX5" fmla="*/ 2536690 w 2767303"/>
              <a:gd name="connsiteY5" fmla="*/ 1383651 h 1383651"/>
              <a:gd name="connsiteX6" fmla="*/ 230613 w 2767303"/>
              <a:gd name="connsiteY6" fmla="*/ 1383651 h 1383651"/>
              <a:gd name="connsiteX7" fmla="*/ 0 w 2767303"/>
              <a:gd name="connsiteY7" fmla="*/ 1153038 h 1383651"/>
              <a:gd name="connsiteX8" fmla="*/ 0 w 2767303"/>
              <a:gd name="connsiteY8" fmla="*/ 230613 h 138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67303" h="1383651">
                <a:moveTo>
                  <a:pt x="0" y="230613"/>
                </a:moveTo>
                <a:cubicBezTo>
                  <a:pt x="0" y="103249"/>
                  <a:pt x="103249" y="0"/>
                  <a:pt x="230613" y="0"/>
                </a:cubicBezTo>
                <a:lnTo>
                  <a:pt x="2536690" y="0"/>
                </a:lnTo>
                <a:cubicBezTo>
                  <a:pt x="2664054" y="0"/>
                  <a:pt x="2767303" y="103249"/>
                  <a:pt x="2767303" y="230613"/>
                </a:cubicBezTo>
                <a:lnTo>
                  <a:pt x="2767303" y="1153038"/>
                </a:lnTo>
                <a:cubicBezTo>
                  <a:pt x="2767303" y="1280402"/>
                  <a:pt x="2664054" y="1383651"/>
                  <a:pt x="2536690" y="1383651"/>
                </a:cubicBezTo>
                <a:lnTo>
                  <a:pt x="230613" y="1383651"/>
                </a:lnTo>
                <a:cubicBezTo>
                  <a:pt x="103249" y="1383651"/>
                  <a:pt x="0" y="1280402"/>
                  <a:pt x="0" y="1153038"/>
                </a:cubicBezTo>
                <a:lnTo>
                  <a:pt x="0" y="230613"/>
                </a:lnTo>
                <a:close/>
              </a:path>
            </a:pathLst>
          </a:custGeom>
          <a:solidFill>
            <a:srgbClr val="5AA2AE">
              <a:lumMod val="40000"/>
              <a:lumOff val="60000"/>
            </a:srgbClr>
          </a:solidFill>
          <a:ln w="1905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spcFirstLastPara="0" vert="horz" wrap="square" lIns="90663" tIns="90663" rIns="90663" bIns="90663" numCol="1" spcCol="1270" anchor="t" anchorCtr="0">
            <a:noAutofit/>
          </a:bodyPr>
          <a:lstStyle/>
          <a:p>
            <a:pPr defTabSz="466725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Tx/>
              <a:defRPr/>
            </a:pPr>
            <a:r>
              <a:rPr lang="en-US" sz="1200" dirty="0">
                <a:solidFill>
                  <a:prstClr val="black"/>
                </a:solidFill>
                <a:latin typeface="Proxima Nova Semibold" panose="02000506030000020004" pitchFamily="50" charset="0"/>
                <a:ea typeface="+mn-ea"/>
                <a:cs typeface="+mn-cs"/>
              </a:rPr>
              <a:t>Phase 4: Assessment &amp; Scale</a:t>
            </a:r>
          </a:p>
          <a:p>
            <a:pPr marL="86916" lvl="1" indent="-86916" defTabSz="366713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Tx/>
              <a:buFontTx/>
              <a:buChar char="•"/>
              <a:defRPr/>
            </a:pPr>
            <a:r>
              <a:rPr lang="en-US" sz="1050" dirty="0">
                <a:solidFill>
                  <a:prstClr val="black"/>
                </a:solidFill>
                <a:latin typeface="Proxima Nova Light" panose="02000506030000020004" pitchFamily="50" charset="0"/>
                <a:ea typeface="+mn-ea"/>
                <a:cs typeface="+mn-cs"/>
              </a:rPr>
              <a:t>Review performance from projects</a:t>
            </a:r>
          </a:p>
          <a:p>
            <a:pPr marL="86916" lvl="1" indent="-86916" defTabSz="366713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Tx/>
              <a:buFontTx/>
              <a:buChar char="•"/>
              <a:defRPr/>
            </a:pPr>
            <a:r>
              <a:rPr lang="en-US" sz="1050" dirty="0">
                <a:solidFill>
                  <a:prstClr val="black"/>
                </a:solidFill>
                <a:latin typeface="Proxima Nova Light" panose="02000506030000020004" pitchFamily="50" charset="0"/>
                <a:ea typeface="+mn-ea"/>
                <a:cs typeface="+mn-cs"/>
              </a:rPr>
              <a:t>Identify projects to potentially scale and retire projects that have served their purpose</a:t>
            </a:r>
          </a:p>
          <a:p>
            <a:pPr marL="86916" lvl="1" indent="-86916" defTabSz="366713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Tx/>
              <a:buFontTx/>
              <a:buChar char="•"/>
              <a:defRPr/>
            </a:pPr>
            <a:r>
              <a:rPr lang="en-US" sz="1050" dirty="0">
                <a:solidFill>
                  <a:prstClr val="black"/>
                </a:solidFill>
                <a:latin typeface="Proxima Nova Light" panose="02000506030000020004" pitchFamily="50" charset="0"/>
                <a:ea typeface="+mn-ea"/>
                <a:cs typeface="+mn-cs"/>
              </a:rPr>
              <a:t>Identify opportunities for improvement and/or goals for next program cycle</a:t>
            </a:r>
          </a:p>
        </p:txBody>
      </p:sp>
    </p:spTree>
    <p:extLst>
      <p:ext uri="{BB962C8B-B14F-4D97-AF65-F5344CB8AC3E}">
        <p14:creationId xmlns:p14="http://schemas.microsoft.com/office/powerpoint/2010/main" val="2295993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550368-26E9-7389-DB21-10B4E88AEF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278BA-60A0-FCDB-14A7-0EF7E618C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anchor="ctr">
            <a:normAutofit/>
          </a:bodyPr>
          <a:lstStyle/>
          <a:p>
            <a:r>
              <a:rPr lang="en-US" dirty="0"/>
              <a:t>Connecticut: </a:t>
            </a:r>
            <a:br>
              <a:rPr lang="en-US" dirty="0"/>
            </a:br>
            <a:r>
              <a:rPr lang="en-US" dirty="0"/>
              <a:t>Innovative Energy Solutions Program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2DE1CE3A-8641-2139-8746-E4136EEBD176}"/>
              </a:ext>
            </a:extLst>
          </p:cNvPr>
          <p:cNvSpPr txBox="1">
            <a:spLocks/>
          </p:cNvSpPr>
          <p:nvPr/>
        </p:nvSpPr>
        <p:spPr>
          <a:xfrm>
            <a:off x="624303" y="2155052"/>
            <a:ext cx="2571750" cy="2263142"/>
          </a:xfrm>
          <a:prstGeom prst="rect">
            <a:avLst/>
          </a:prstGeom>
          <a:ln w="6350">
            <a:solidFill>
              <a:schemeClr val="bg2">
                <a:lumMod val="75000"/>
              </a:schemeClr>
            </a:solidFill>
          </a:ln>
        </p:spPr>
        <p:txBody>
          <a:bodyPr vert="horz" lIns="68580" tIns="68580" rIns="68580" bIns="6858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685800">
              <a:spcBef>
                <a:spcPts val="750"/>
              </a:spcBef>
              <a:buClrTx/>
              <a:defRPr/>
            </a:pPr>
            <a:r>
              <a:rPr lang="en-US" sz="2100" dirty="0">
                <a:solidFill>
                  <a:srgbClr val="002F34"/>
                </a:solidFill>
                <a:latin typeface="Aptos" panose="02110004020202020204"/>
              </a:rPr>
              <a:t>Focus on innovative mechanisms for deploying hardware and/or software solutions</a:t>
            </a:r>
          </a:p>
          <a:p>
            <a:pPr marL="171450" indent="-171450" defTabSz="685800">
              <a:spcBef>
                <a:spcPts val="750"/>
              </a:spcBef>
              <a:buClrTx/>
              <a:defRPr/>
            </a:pPr>
            <a:r>
              <a:rPr lang="en-US" sz="2100" dirty="0">
                <a:solidFill>
                  <a:srgbClr val="002F34"/>
                </a:solidFill>
                <a:latin typeface="Aptos" panose="02110004020202020204"/>
              </a:rPr>
              <a:t>E.g., innovative solutions that help maximize grid and end-use flexibility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B5827FAE-6EBB-93BA-5EF4-25F912C61282}"/>
              </a:ext>
            </a:extLst>
          </p:cNvPr>
          <p:cNvSpPr txBox="1">
            <a:spLocks/>
          </p:cNvSpPr>
          <p:nvPr/>
        </p:nvSpPr>
        <p:spPr>
          <a:xfrm>
            <a:off x="5940029" y="2155051"/>
            <a:ext cx="2571750" cy="2263142"/>
          </a:xfrm>
          <a:prstGeom prst="rect">
            <a:avLst/>
          </a:prstGeom>
          <a:ln w="6350">
            <a:solidFill>
              <a:schemeClr val="bg2">
                <a:lumMod val="75000"/>
              </a:schemeClr>
            </a:solidFill>
          </a:ln>
        </p:spPr>
        <p:txBody>
          <a:bodyPr vert="horz" lIns="68580" tIns="68580" rIns="68580" bIns="6858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685800">
              <a:spcBef>
                <a:spcPts val="750"/>
              </a:spcBef>
              <a:buClrTx/>
              <a:defRPr/>
            </a:pPr>
            <a:r>
              <a:rPr lang="en-US" sz="2100" dirty="0">
                <a:solidFill>
                  <a:srgbClr val="002F34"/>
                </a:solidFill>
                <a:latin typeface="Aptos" panose="02110004020202020204"/>
              </a:rPr>
              <a:t>Focus on deploying hardware and/or software, paired with innovative tariff structures</a:t>
            </a:r>
          </a:p>
          <a:p>
            <a:pPr marL="171450" indent="-171450" defTabSz="685800">
              <a:spcBef>
                <a:spcPts val="750"/>
              </a:spcBef>
              <a:buClrTx/>
              <a:defRPr/>
            </a:pPr>
            <a:r>
              <a:rPr lang="en-US" sz="2100" dirty="0">
                <a:solidFill>
                  <a:srgbClr val="002F34"/>
                </a:solidFill>
                <a:latin typeface="Aptos" panose="02110004020202020204"/>
              </a:rPr>
              <a:t>E.g., smart thermostat demand response program that pays out directly to customer bills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2EB53B15-AFBB-92EC-C0E4-0DE535795CF0}"/>
              </a:ext>
            </a:extLst>
          </p:cNvPr>
          <p:cNvSpPr txBox="1">
            <a:spLocks/>
          </p:cNvSpPr>
          <p:nvPr/>
        </p:nvSpPr>
        <p:spPr>
          <a:xfrm>
            <a:off x="630936" y="1420177"/>
            <a:ext cx="2571750" cy="685799"/>
          </a:xfrm>
          <a:prstGeom prst="round2SameRect">
            <a:avLst/>
          </a:prstGeom>
          <a:solidFill>
            <a:schemeClr val="bg2">
              <a:lumMod val="50000"/>
            </a:schemeClr>
          </a:solidFill>
          <a:ln>
            <a:solidFill>
              <a:srgbClr val="297FD5"/>
            </a:solidFill>
          </a:ln>
        </p:spPr>
        <p:txBody>
          <a:bodyPr vert="horz" lIns="68580" tIns="68580" rIns="68580" bIns="68580" rtlCol="0" anchor="ctr" anchorCtr="0">
            <a:normAutofit/>
          </a:bodyPr>
          <a:lstStyle>
            <a:lvl1pPr marL="228600" indent="-22860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bg1"/>
                </a:solidFill>
                <a:latin typeface="Proxima Nova Semibold" panose="0200050603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685800">
              <a:spcBef>
                <a:spcPts val="450"/>
              </a:spcBef>
              <a:buClrTx/>
              <a:defRPr/>
            </a:pPr>
            <a:r>
              <a:rPr lang="en-US" sz="1350">
                <a:solidFill>
                  <a:sysClr val="window" lastClr="FFFFFF"/>
                </a:solidFill>
              </a:rPr>
              <a:t>Pathway 1:</a:t>
            </a:r>
          </a:p>
          <a:p>
            <a:pPr marL="171450" indent="-171450" defTabSz="685800">
              <a:spcBef>
                <a:spcPts val="450"/>
              </a:spcBef>
              <a:buClrTx/>
              <a:defRPr/>
            </a:pPr>
            <a:r>
              <a:rPr lang="en-US" sz="1350">
                <a:solidFill>
                  <a:sysClr val="window" lastClr="FFFFFF"/>
                </a:solidFill>
              </a:rPr>
              <a:t>Developer-Led Projects</a:t>
            </a:r>
            <a:endParaRPr lang="en-US" sz="1350" dirty="0">
              <a:solidFill>
                <a:sysClr val="window" lastClr="FFFFFF"/>
              </a:solidFill>
            </a:endParaRP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71AFCCC2-A225-E8C7-B3A6-34AF358EA3E1}"/>
              </a:ext>
            </a:extLst>
          </p:cNvPr>
          <p:cNvSpPr txBox="1">
            <a:spLocks/>
          </p:cNvSpPr>
          <p:nvPr/>
        </p:nvSpPr>
        <p:spPr>
          <a:xfrm>
            <a:off x="5940029" y="1420177"/>
            <a:ext cx="2571750" cy="685798"/>
          </a:xfrm>
          <a:prstGeom prst="round2SameRect">
            <a:avLst/>
          </a:prstGeom>
          <a:solidFill>
            <a:schemeClr val="bg2">
              <a:lumMod val="50000"/>
            </a:schemeClr>
          </a:solidFill>
          <a:ln>
            <a:solidFill>
              <a:srgbClr val="297FD5"/>
            </a:solidFill>
          </a:ln>
        </p:spPr>
        <p:txBody>
          <a:bodyPr vert="horz" lIns="68580" tIns="68580" rIns="68580" bIns="68580" rtlCol="0" anchor="ctr" anchorCtr="0">
            <a:normAutofit fontScale="92500" lnSpcReduction="10000"/>
          </a:bodyPr>
          <a:lstStyle>
            <a:lvl1pPr marL="228600" indent="-22860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bg1"/>
                </a:solidFill>
                <a:latin typeface="Proxima Nova Semibold" panose="0200050603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685800">
              <a:lnSpc>
                <a:spcPct val="140000"/>
              </a:lnSpc>
              <a:spcBef>
                <a:spcPts val="450"/>
              </a:spcBef>
              <a:buClrTx/>
              <a:defRPr/>
            </a:pPr>
            <a:r>
              <a:rPr lang="en-US" sz="1350" dirty="0">
                <a:solidFill>
                  <a:sysClr val="window" lastClr="FFFFFF"/>
                </a:solidFill>
              </a:rPr>
              <a:t>Pathway 3: </a:t>
            </a:r>
          </a:p>
          <a:p>
            <a:pPr marL="171450" indent="-171450" defTabSz="685800">
              <a:lnSpc>
                <a:spcPct val="140000"/>
              </a:lnSpc>
              <a:spcBef>
                <a:spcPts val="450"/>
              </a:spcBef>
              <a:buClrTx/>
              <a:defRPr/>
            </a:pPr>
            <a:r>
              <a:rPr lang="en-US" sz="1350" dirty="0">
                <a:solidFill>
                  <a:sysClr val="window" lastClr="FFFFFF"/>
                </a:solidFill>
              </a:rPr>
              <a:t>Collaborative Projects</a:t>
            </a:r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BB35AD11-06DC-64D6-79F6-2D985339BB80}"/>
              </a:ext>
            </a:extLst>
          </p:cNvPr>
          <p:cNvSpPr txBox="1">
            <a:spLocks/>
          </p:cNvSpPr>
          <p:nvPr/>
        </p:nvSpPr>
        <p:spPr>
          <a:xfrm>
            <a:off x="3284339" y="2155052"/>
            <a:ext cx="2571750" cy="2263141"/>
          </a:xfrm>
          <a:prstGeom prst="rect">
            <a:avLst/>
          </a:prstGeom>
          <a:ln w="6350">
            <a:solidFill>
              <a:schemeClr val="bg2">
                <a:lumMod val="75000"/>
              </a:schemeClr>
            </a:solidFill>
          </a:ln>
        </p:spPr>
        <p:txBody>
          <a:bodyPr vert="horz" lIns="68580" tIns="34290" rIns="68580" bIns="3429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685800">
              <a:spcBef>
                <a:spcPts val="750"/>
              </a:spcBef>
              <a:buClrTx/>
              <a:defRPr/>
            </a:pPr>
            <a:r>
              <a:rPr lang="en-US" sz="1800" dirty="0">
                <a:solidFill>
                  <a:srgbClr val="002F34"/>
                </a:solidFill>
                <a:latin typeface="Aptos" panose="02110004020202020204"/>
              </a:rPr>
              <a:t>Focus on innovative tariff structures</a:t>
            </a:r>
          </a:p>
          <a:p>
            <a:pPr marL="171450" indent="-171450" defTabSz="685800">
              <a:spcBef>
                <a:spcPts val="750"/>
              </a:spcBef>
              <a:buClrTx/>
              <a:defRPr/>
            </a:pPr>
            <a:r>
              <a:rPr lang="en-US" sz="1800" dirty="0">
                <a:solidFill>
                  <a:srgbClr val="002F34"/>
                </a:solidFill>
                <a:latin typeface="Aptos" panose="02110004020202020204"/>
              </a:rPr>
              <a:t>E.g., critical peak pricing for commercial &amp; industrial customers; bring your own device (BYOD) programs that may enhance demand-side flexibility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E645BAA4-B263-94D9-3297-3B82ACF11E91}"/>
              </a:ext>
            </a:extLst>
          </p:cNvPr>
          <p:cNvSpPr txBox="1">
            <a:spLocks/>
          </p:cNvSpPr>
          <p:nvPr/>
        </p:nvSpPr>
        <p:spPr>
          <a:xfrm>
            <a:off x="3284935" y="1420177"/>
            <a:ext cx="2571750" cy="685799"/>
          </a:xfrm>
          <a:prstGeom prst="round2SameRect">
            <a:avLst/>
          </a:prstGeom>
          <a:solidFill>
            <a:schemeClr val="bg2">
              <a:lumMod val="50000"/>
            </a:schemeClr>
          </a:solidFill>
          <a:ln>
            <a:solidFill>
              <a:srgbClr val="297FD5"/>
            </a:solidFill>
          </a:ln>
        </p:spPr>
        <p:txBody>
          <a:bodyPr vert="horz" lIns="68580" tIns="34290" rIns="68580" bIns="34290" rtlCol="0" anchor="ctr" anchorCtr="0">
            <a:normAutofit/>
          </a:bodyPr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bg1"/>
                </a:solidFill>
                <a:latin typeface="Proxima Nova Semibold" panose="0200050603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685800">
              <a:lnSpc>
                <a:spcPct val="120000"/>
              </a:lnSpc>
              <a:spcBef>
                <a:spcPts val="450"/>
              </a:spcBef>
              <a:buClrTx/>
              <a:defRPr/>
            </a:pPr>
            <a:r>
              <a:rPr lang="en-US" sz="1350">
                <a:solidFill>
                  <a:sysClr val="window" lastClr="FFFFFF"/>
                </a:solidFill>
              </a:rPr>
              <a:t>Pathway 2: </a:t>
            </a:r>
          </a:p>
          <a:p>
            <a:pPr marL="171450" indent="-171450" defTabSz="685800">
              <a:lnSpc>
                <a:spcPct val="120000"/>
              </a:lnSpc>
              <a:spcBef>
                <a:spcPts val="450"/>
              </a:spcBef>
              <a:buClrTx/>
              <a:defRPr/>
            </a:pPr>
            <a:r>
              <a:rPr lang="en-US" sz="1350">
                <a:solidFill>
                  <a:sysClr val="window" lastClr="FFFFFF"/>
                </a:solidFill>
              </a:rPr>
              <a:t>EDC-Led Projects</a:t>
            </a:r>
            <a:endParaRPr lang="en-US" sz="1350" dirty="0">
              <a:solidFill>
                <a:sysClr val="window" lastClr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681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BE9DACA-7DB2-A4DA-8FA2-2AD93E837F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Matthew McDonnell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9E0D6F-A0FB-E19C-B987-69CA23CF05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Managing Partner</a:t>
            </a:r>
          </a:p>
          <a:p>
            <a:endParaRPr lang="en-US" dirty="0"/>
          </a:p>
          <a:p>
            <a:r>
              <a:rPr lang="en-US" dirty="0" err="1"/>
              <a:t>mmcdonnell@currentenergy.group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927521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FAAF40"/>
      </a:dk2>
      <a:lt2>
        <a:srgbClr val="00AE9D"/>
      </a:lt2>
      <a:accent1>
        <a:srgbClr val="404040"/>
      </a:accent1>
      <a:accent2>
        <a:srgbClr val="800020"/>
      </a:accent2>
      <a:accent3>
        <a:srgbClr val="9999FF"/>
      </a:accent3>
      <a:accent4>
        <a:srgbClr val="8ED8F8"/>
      </a:accent4>
      <a:accent5>
        <a:srgbClr val="C95427"/>
      </a:accent5>
      <a:accent6>
        <a:srgbClr val="116073"/>
      </a:accent6>
      <a:hlink>
        <a:srgbClr val="FAAF40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iclo Theme v2">
  <a:themeElements>
    <a:clrScheme name="Simple Light">
      <a:dk1>
        <a:srgbClr val="144466"/>
      </a:dk1>
      <a:lt1>
        <a:srgbClr val="FFFFFF"/>
      </a:lt1>
      <a:dk2>
        <a:srgbClr val="4D5B64"/>
      </a:dk2>
      <a:lt2>
        <a:srgbClr val="0C273C"/>
      </a:lt2>
      <a:accent1>
        <a:srgbClr val="25D2C6"/>
      </a:accent1>
      <a:accent2>
        <a:srgbClr val="1AB2A9"/>
      </a:accent2>
      <a:accent3>
        <a:srgbClr val="78909C"/>
      </a:accent3>
      <a:accent4>
        <a:srgbClr val="2E6C99"/>
      </a:accent4>
      <a:accent5>
        <a:srgbClr val="113955"/>
      </a:accent5>
      <a:accent6>
        <a:srgbClr val="113955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Current Color">
      <a:dk1>
        <a:srgbClr val="202428"/>
      </a:dk1>
      <a:lt1>
        <a:srgbClr val="FFFFFF"/>
      </a:lt1>
      <a:dk2>
        <a:srgbClr val="002F34"/>
      </a:dk2>
      <a:lt2>
        <a:srgbClr val="DAEDEC"/>
      </a:lt2>
      <a:accent1>
        <a:srgbClr val="36AE9E"/>
      </a:accent1>
      <a:accent2>
        <a:srgbClr val="70E3A3"/>
      </a:accent2>
      <a:accent3>
        <a:srgbClr val="189ED8"/>
      </a:accent3>
      <a:accent4>
        <a:srgbClr val="D5D5D5"/>
      </a:accent4>
      <a:accent5>
        <a:srgbClr val="A0A0A0"/>
      </a:accent5>
      <a:accent6>
        <a:srgbClr val="A7A7A7"/>
      </a:accent6>
      <a:hlink>
        <a:srgbClr val="189ED8"/>
      </a:hlink>
      <a:folHlink>
        <a:srgbClr val="189ED8"/>
      </a:folHlink>
    </a:clrScheme>
    <a:fontScheme name="CEG">
      <a:majorFont>
        <a:latin typeface="IBM Plex Serif"/>
        <a:ea typeface=""/>
        <a:cs typeface=""/>
      </a:majorFont>
      <a:minorFont>
        <a:latin typeface="Nunit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1271</Words>
  <Application>Microsoft Office PowerPoint</Application>
  <PresentationFormat>On-screen Show (16:9)</PresentationFormat>
  <Paragraphs>218</Paragraphs>
  <Slides>16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43" baseType="lpstr">
      <vt:lpstr>Roboto Light</vt:lpstr>
      <vt:lpstr>Nunito Sans Normal</vt:lpstr>
      <vt:lpstr>Century Gothic</vt:lpstr>
      <vt:lpstr>Oswald</vt:lpstr>
      <vt:lpstr>Calibri</vt:lpstr>
      <vt:lpstr>Arial</vt:lpstr>
      <vt:lpstr>Oswald Medium</vt:lpstr>
      <vt:lpstr>Roboto Medium</vt:lpstr>
      <vt:lpstr>Roboto</vt:lpstr>
      <vt:lpstr>Roboto Mono</vt:lpstr>
      <vt:lpstr>IBM Plex Serif Light</vt:lpstr>
      <vt:lpstr>Proxima Nova Semibold</vt:lpstr>
      <vt:lpstr>Calibri Light</vt:lpstr>
      <vt:lpstr>Roboto Condensed</vt:lpstr>
      <vt:lpstr>Nunito Sans</vt:lpstr>
      <vt:lpstr>IBM Plex Serif</vt:lpstr>
      <vt:lpstr>Aptos</vt:lpstr>
      <vt:lpstr>Lato</vt:lpstr>
      <vt:lpstr>Roboto Mono Medium</vt:lpstr>
      <vt:lpstr>Roboto Mono SemiBold</vt:lpstr>
      <vt:lpstr>Proxima Nova Light</vt:lpstr>
      <vt:lpstr>Oswald Light</vt:lpstr>
      <vt:lpstr>Title Slide</vt:lpstr>
      <vt:lpstr>Simple Light</vt:lpstr>
      <vt:lpstr>White</vt:lpstr>
      <vt:lpstr>Piclo Theme v2</vt:lpstr>
      <vt:lpstr>Office Theme</vt:lpstr>
      <vt:lpstr>Concurrent Session You’ll Never Know if You Don’t Try:  Considering Innovative Technologies for Broader Uses</vt:lpstr>
      <vt:lpstr>Regulatory Sandboxes  </vt:lpstr>
      <vt:lpstr>Regulatory Innovation Imperative</vt:lpstr>
      <vt:lpstr>Regulatory Innovation Imperative</vt:lpstr>
      <vt:lpstr>Regulatory Innovation Imperative</vt:lpstr>
      <vt:lpstr>Connecticut:  Innovative Energy Solutions Program</vt:lpstr>
      <vt:lpstr>Connecticut:  Innovative Energy Solutions Program</vt:lpstr>
      <vt:lpstr>Connecticut:  Innovative Energy Solutions Program</vt:lpstr>
      <vt:lpstr>PowerPoint Presentation</vt:lpstr>
      <vt:lpstr>About Piclo</vt:lpstr>
      <vt:lpstr>  New England’s first DER grid flexibility marketplace</vt:lpstr>
      <vt:lpstr>BREAKTHROUGH LOW-COST, MULTI-DAY ENERGY STORAGE</vt:lpstr>
      <vt:lpstr>Rechargeable iron-air is the best technology for multi-day storage</vt:lpstr>
      <vt:lpstr>Multi-day Storage is a low-cost energy reservoir for the electricity grid</vt:lpstr>
      <vt:lpstr>What makes up a Form Energy system</vt:lpstr>
      <vt:lpstr>Form Factory 1: Commercial-Scale Manufacturing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Admin</dc:creator>
  <cp:lastModifiedBy>Twigg George</cp:lastModifiedBy>
  <cp:revision>4</cp:revision>
  <dcterms:modified xsi:type="dcterms:W3CDTF">2025-05-18T22:05:02Z</dcterms:modified>
</cp:coreProperties>
</file>