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78" r:id="rId2"/>
  </p:sldMasterIdLst>
  <p:notesMasterIdLst>
    <p:notesMasterId r:id="rId33"/>
  </p:notesMasterIdLst>
  <p:sldIdLst>
    <p:sldId id="1242" r:id="rId3"/>
    <p:sldId id="1394" r:id="rId4"/>
    <p:sldId id="258" r:id="rId5"/>
    <p:sldId id="259" r:id="rId6"/>
    <p:sldId id="260" r:id="rId7"/>
    <p:sldId id="261" r:id="rId8"/>
    <p:sldId id="262" r:id="rId9"/>
    <p:sldId id="150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146846473" r:id="rId19"/>
    <p:sldId id="275" r:id="rId20"/>
    <p:sldId id="276" r:id="rId21"/>
    <p:sldId id="273" r:id="rId22"/>
    <p:sldId id="274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14684647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D25BD-3EFC-4C0D-8BED-5294007A106D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949D9-F514-4A9C-9492-5F6C520CAC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72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FECD8-6C95-4295-A8D1-C0C1CE8593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692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DC44E-A919-40FA-9228-AF8F7CFEFA4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08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47041-8555-C0B0-1140-60701610E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1A26A9-B176-3520-FECE-364D592E96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635F20-F6AA-E5A3-72E5-EEE50559B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C4342-C200-958D-0832-206836CAED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FECD8-6C95-4295-A8D1-C0C1CE8593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385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044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8B86-A64D-814C-B165-4DA6662B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E4FAAD-A450-6CC8-D5F5-AA05B4FA7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298E0-B357-30F4-CFF8-4FA6AF6DF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CDD00-7B02-98EC-1C25-FE6C325B1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E146-7485-48A6-AA41-A9C46C8FACEB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A45707-184F-B077-7042-FAC8D1A7E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C6C9E-E3B6-302A-AB16-BFBA1394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F268-11C2-47BC-8042-B029895CB7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28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B8411-CB68-CAD6-43D4-4BC793843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F9B3F3-264A-67FD-749A-037E768E4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9ECE3-EE29-555E-E6F5-0B5581EE4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E146-7485-48A6-AA41-A9C46C8FACEB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122C6-6E88-5F83-D006-7510D7D76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BE195-6A3A-061A-D6C8-C0AB3033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F268-11C2-47BC-8042-B029895CB7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591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BF93B-3DF9-2347-F101-34034525C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E1F4D3-F01C-6EFB-00C9-B07D2ED0C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3DA62-C0B9-10B8-E7E3-0DDC2858E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E146-7485-48A6-AA41-A9C46C8FACEB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894E6-2713-65D9-7ADE-F6320E0AC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3C553-37DB-8B07-6454-4493B54C2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F268-11C2-47BC-8042-B029895CB7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956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1BFD-CE63-87F8-1FF8-CD1CBB858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2A322A-FAF1-63BF-E7BD-E53DDBDEB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5AD8D-5C76-8F8F-0630-9459A85A0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C43AB-A974-49E3-AF5D-3F70B3332BEF}" type="datetime1">
              <a:rPr lang="en-US" smtClean="0"/>
              <a:t>5/18/2025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B55A-7C8A-C042-7881-7A6178793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C4FEF-E45A-B738-7649-8A781F39B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D4DD-C7C6-4D6D-8F5D-DD8D6ECDBD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51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403E-F973-834F-3CDB-B6B38E09E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78773-8D90-7251-1BE1-B720A702F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0665B-1A43-0337-709F-3D54A0CD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3FC7A-F476-1093-8904-4FDDDC8C3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2CADB-8D3A-0675-906D-8022B08DB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D56F54-C801-4E2E-AB0D-2D648A2ADB7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323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FBDD8-CFC5-A036-A339-7E81B677D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B9B96-14C4-4444-F59F-4A1B824E5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60515-6BDE-5024-734B-838C4F1A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E146-7485-48A6-AA41-A9C46C8FACEB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09293-F843-B4F6-0A72-31D569F7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9E49F-E70A-9551-5FDD-AA24A9BC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F268-11C2-47BC-8042-B029895CB7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23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0F0A8-6660-057B-E2A3-049DD15E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103AA-C74B-4F86-F2F7-D4F27F92F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2FE4A-E8AC-31BF-F072-5AB2B6D5A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E64F0-BFBB-329B-5355-AF95FD853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E146-7485-48A6-AA41-A9C46C8FACEB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1966A-793B-94B1-4585-2B0EDFCF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CA5FA-F488-562D-A5EF-3C5D5D6C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F268-11C2-47BC-8042-B029895CB7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4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0F0E3-D019-3BFA-9014-927BCA7D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A2FDD-389F-16BD-E409-F55EC2C09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8E902-88D6-25C7-B57A-6B18E3D63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0F7EB2-2D3E-6B16-9566-E5CF16191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84CDD9-B736-B87C-DB93-2BE5CFDB54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C0894D-A5E8-474A-4232-332BD5D28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E146-7485-48A6-AA41-A9C46C8FACEB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021D1C-48DC-98B6-F987-F872EE704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96D5E9-F39B-46B6-B9C6-EDE7D7F4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F268-11C2-47BC-8042-B029895CB7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3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1D918-6688-5A41-5087-1A2AC219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DD06-6580-7BE0-20D5-060F38FC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E146-7485-48A6-AA41-A9C46C8FACEB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A0FE3-8DCF-8752-E9DB-4EAA7B6A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B7E4D-4523-C605-626B-7F402DE76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F268-11C2-47BC-8042-B029895CB7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30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C5FE7A-7C8A-2858-214A-89CA6C87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E146-7485-48A6-AA41-A9C46C8FACEB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15DC37-4C52-1B88-5B69-11282ECD9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25791-C8E2-685B-5322-B9C523A1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F268-11C2-47BC-8042-B029895CB7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912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03BB7-0758-D9CE-1664-3BF07C575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53B37-F6A3-F270-339E-A473E8277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9ECB65-655E-7717-12A8-4B8F239B8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4FA98-0828-D424-6B2C-11D43E4FB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E146-7485-48A6-AA41-A9C46C8FACEB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E77A1-2BCD-818F-63D9-3DF8082E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19FD1-19F9-45F1-8D20-68CC7E90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F268-11C2-47BC-8042-B029895CB7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7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933BF-B353-8003-A2D6-74CC2B762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34918-14C3-3DBB-7416-C37CA12AB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0288B-508A-065C-6B37-33598042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D7774DB-2DED-4E1E-A9A2-E431AB71A8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BBB2E-2920-51B4-FE91-17047136E49D}"/>
              </a:ext>
            </a:extLst>
          </p:cNvPr>
          <p:cNvSpPr/>
          <p:nvPr/>
        </p:nvSpPr>
        <p:spPr>
          <a:xfrm>
            <a:off x="0" y="4953000"/>
            <a:ext cx="12192000" cy="1981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F3A28A-E687-68DE-53ED-FE3E13F82442}"/>
              </a:ext>
            </a:extLst>
          </p:cNvPr>
          <p:cNvSpPr/>
          <p:nvPr/>
        </p:nvSpPr>
        <p:spPr>
          <a:xfrm>
            <a:off x="0" y="4953000"/>
            <a:ext cx="12192000" cy="101600"/>
          </a:xfrm>
          <a:prstGeom prst="rect">
            <a:avLst/>
          </a:prstGeom>
          <a:solidFill>
            <a:srgbClr val="006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869D7335-79A9-4375-2414-6641BDAF1D00}"/>
              </a:ext>
            </a:extLst>
          </p:cNvPr>
          <p:cNvSpPr txBox="1">
            <a:spLocks/>
          </p:cNvSpPr>
          <p:nvPr/>
        </p:nvSpPr>
        <p:spPr>
          <a:xfrm>
            <a:off x="609600" y="5257800"/>
            <a:ext cx="2844800" cy="3661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3D57798-0EAF-08FE-9D0D-D0EF38EEB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637117"/>
            <a:ext cx="4064000" cy="77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56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FBB642-AD67-B744-3571-AF0A9852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11D27-8F19-3684-0E0B-51484701A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A1C85-FE01-1C2D-98F2-D41ECF32B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AB2C-C591-1840-7326-0C0F91A69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0784C-19B2-D55B-00CF-220B41E2C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DD7774DB-2DED-4E1E-A9A2-E431AB71A89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960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294B6-582D-47C7-8128-F64B4FC5A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360420"/>
            <a:ext cx="8825658" cy="332958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New Ideas on Siting and Permitting Clean Energy Infrastructure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D84BA95-79E4-D5E8-7443-042484C07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8724" y="238217"/>
            <a:ext cx="8825658" cy="86142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NECPUC Symposium</a:t>
            </a: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May 20, 2025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93471EF-B256-45ED-B1DE-F19A7A105901}"/>
              </a:ext>
            </a:extLst>
          </p:cNvPr>
          <p:cNvSpPr txBox="1">
            <a:spLocks/>
          </p:cNvSpPr>
          <p:nvPr/>
        </p:nvSpPr>
        <p:spPr>
          <a:xfrm>
            <a:off x="5813894" y="4062483"/>
            <a:ext cx="1866208" cy="368617"/>
          </a:xfrm>
          <a:prstGeom prst="rect">
            <a:avLst/>
          </a:prstGeom>
        </p:spPr>
        <p:txBody>
          <a:bodyPr/>
          <a:lstStyle>
            <a:lvl1pPr marL="342224" indent="-342224" algn="l" defTabSz="9130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78" indent="-284696" algn="l" defTabSz="9130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731" indent="-227166" algn="l" defTabSz="9130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014" indent="-227166" algn="l" defTabSz="9130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296" indent="-227166" algn="l" defTabSz="9130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9" indent="-228579" algn="l" defTabSz="9143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9" indent="-228579" algn="l" defTabSz="9143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9" indent="-228579" algn="l" defTabSz="9143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9" indent="-228579" algn="l" defTabSz="9143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0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Zeryai Hagos - New York Office of ...">
            <a:extLst>
              <a:ext uri="{FF2B5EF4-FFF2-40B4-BE49-F238E27FC236}">
                <a16:creationId xmlns:a16="http://schemas.microsoft.com/office/drawing/2014/main" id="{E7F6A09B-6019-7AF6-6477-2E15C9846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081" y="4670566"/>
            <a:ext cx="2048552" cy="204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hael Judge - Undersecretary of Energy - Massachusetts Executive Office  of Energy and Environmental Affairs | LinkedIn">
            <a:extLst>
              <a:ext uri="{FF2B5EF4-FFF2-40B4-BE49-F238E27FC236}">
                <a16:creationId xmlns:a16="http://schemas.microsoft.com/office/drawing/2014/main" id="{1BB8CCD7-BC40-BAA8-0C36-AC83C6698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98" y="4616182"/>
            <a:ext cx="2143124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resa Hopkins-Staten - President ...">
            <a:extLst>
              <a:ext uri="{FF2B5EF4-FFF2-40B4-BE49-F238E27FC236}">
                <a16:creationId xmlns:a16="http://schemas.microsoft.com/office/drawing/2014/main" id="{BF971CAE-C39F-6D34-540F-2CF52AA80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52" y="4622440"/>
            <a:ext cx="2206463" cy="22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CapturetheEnergySpeaker2022-Rachel ...">
            <a:extLst>
              <a:ext uri="{FF2B5EF4-FFF2-40B4-BE49-F238E27FC236}">
                <a16:creationId xmlns:a16="http://schemas.microsoft.com/office/drawing/2014/main" id="{E51545EE-C9F7-72B3-40E4-DE9F6C927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108" y="461463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84646A-9969-094A-162D-17A6A2634076}"/>
              </a:ext>
            </a:extLst>
          </p:cNvPr>
          <p:cNvSpPr txBox="1"/>
          <p:nvPr/>
        </p:nvSpPr>
        <p:spPr>
          <a:xfrm>
            <a:off x="419624" y="3690001"/>
            <a:ext cx="11772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Staci Rubin                      Zeryai Hagos                        Michael Judge         Theresa Hopkins-Staten         Rachel Goldwasser</a:t>
            </a:r>
          </a:p>
          <a:p>
            <a:r>
              <a:rPr lang="en-US" dirty="0"/>
              <a:t>MA Department            NY Department  of 	    MA Energy and	        Eversource, Eversource	              Key Capture</a:t>
            </a:r>
          </a:p>
          <a:p>
            <a:r>
              <a:rPr lang="en-US" dirty="0"/>
              <a:t>Of Public Utilities	           Public Service                 Environmental Affairs      Energy  Foundation	                     Energy</a:t>
            </a:r>
          </a:p>
        </p:txBody>
      </p:sp>
      <p:pic>
        <p:nvPicPr>
          <p:cNvPr id="2" name="Picture 1" descr="A picture containing person, indoor, shelf&#10;&#10;AI-generated content may be incorrect.">
            <a:extLst>
              <a:ext uri="{FF2B5EF4-FFF2-40B4-BE49-F238E27FC236}">
                <a16:creationId xmlns:a16="http://schemas.microsoft.com/office/drawing/2014/main" id="{DDD643F2-A0BF-3DC6-277F-D6F2A3A42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5" y="467090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9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2F36A1-1645-2E22-8D18-B38B3D4E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cs typeface="Arial"/>
              </a:rPr>
              <a:t>Massachusetts Clean Energy Needs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A44E48-A3A1-BA02-3B7C-E2BE767411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D749A3-8309-CC05-4424-652B83C23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88" t="26285" r="13712" b="65584"/>
          <a:stretch/>
        </p:blipFill>
        <p:spPr bwMode="auto">
          <a:xfrm>
            <a:off x="0" y="294565"/>
            <a:ext cx="12192000" cy="965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01502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5F9B11-D3ED-A450-05FB-B23997756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cs typeface="Arial"/>
              </a:rPr>
              <a:t>Commission on Energy Infrastructure Siting and Permitting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6ADF53-A81A-B161-20D1-5443AA913E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F31C90-E66A-4217-55A5-CC119ED601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51" t="26400" r="13736" b="65513"/>
          <a:stretch/>
        </p:blipFill>
        <p:spPr bwMode="auto">
          <a:xfrm>
            <a:off x="-380334" y="257176"/>
            <a:ext cx="12572334" cy="985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3563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98434C-3703-5788-2812-5EC320902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cs typeface="Arial"/>
              </a:rPr>
              <a:t>Consolidated State Permitting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CC116-0E3F-BE2C-791B-EAB8D04E81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110A4E70-6FD4-EBFD-B231-4F52A01EC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96" t="26164" r="13414" b="65780"/>
          <a:stretch/>
        </p:blipFill>
        <p:spPr bwMode="auto">
          <a:xfrm>
            <a:off x="-182985" y="232012"/>
            <a:ext cx="12440301" cy="9636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9645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E2C35E-6F54-809D-FEFC-E61611422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cs typeface="Arial"/>
              </a:rPr>
              <a:t>Consolidated Local Permitting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C3F3DD-3A66-8970-3AB9-3068BEAB6B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59739940-C21A-E09A-7B5D-B85656225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49" t="26639" r="13547" b="65751"/>
          <a:stretch/>
        </p:blipFill>
        <p:spPr bwMode="auto">
          <a:xfrm>
            <a:off x="-1" y="287080"/>
            <a:ext cx="12200869" cy="893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4666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030B43-6EC4-4D85-E3F9-A546CC7C4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cs typeface="Arial"/>
              </a:rPr>
              <a:t>Process Reforms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22EDE5-ED79-7A02-F529-DB6D2BE5FE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, PowerPoint&#10;&#10;AI-generated content may be incorrect.">
            <a:extLst>
              <a:ext uri="{FF2B5EF4-FFF2-40B4-BE49-F238E27FC236}">
                <a16:creationId xmlns:a16="http://schemas.microsoft.com/office/drawing/2014/main" id="{66D70EEE-8CAC-D27B-2285-3B258CA9B1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59" t="26185" r="13712" b="65975"/>
          <a:stretch/>
        </p:blipFill>
        <p:spPr bwMode="auto">
          <a:xfrm>
            <a:off x="-6368" y="214314"/>
            <a:ext cx="12192000" cy="921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7389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72CB47-C213-69DD-A022-0EDB6C37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cs typeface="Arial"/>
              </a:rPr>
              <a:t>More Meaningful &amp; Just Community Engagement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E17CE-8FFD-A01E-B7C1-703FACEEED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44EEBDB2-9CE9-593E-E1F1-CABA52DEB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49" t="25686" r="13280" b="65751"/>
          <a:stretch/>
        </p:blipFill>
        <p:spPr bwMode="auto">
          <a:xfrm>
            <a:off x="-81888" y="215696"/>
            <a:ext cx="12338421" cy="10126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3259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24ACDC-EA3D-A1AF-F758-7A475DE8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cs typeface="Arial"/>
              </a:rPr>
              <a:t>Next Steps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7C54B3-8CD8-607A-9231-0A81620238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238D0E5E-38B9-7632-CD01-435212663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44" t="26292" r="13519" b="65508"/>
          <a:stretch/>
        </p:blipFill>
        <p:spPr bwMode="auto">
          <a:xfrm>
            <a:off x="-213793" y="293914"/>
            <a:ext cx="12413289" cy="988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5532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EB89C-E08F-45E9-BC29-55F2D3B79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6814" y="1940404"/>
            <a:ext cx="9144000" cy="27155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en-US" sz="4000" dirty="0">
                <a:highlight>
                  <a:srgbClr val="FFFF00"/>
                </a:highlight>
                <a:latin typeface="Arial"/>
                <a:cs typeface="Arial"/>
              </a:rPr>
            </a:br>
            <a:br>
              <a:rPr lang="en-US" sz="4000" dirty="0">
                <a:latin typeface="Arial"/>
                <a:cs typeface="Arial"/>
              </a:rPr>
            </a:br>
            <a:r>
              <a:rPr 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2025 NECPUC Symposium</a:t>
            </a:r>
            <a:b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sz="37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New Ideas on Siting and Permitting </a:t>
            </a:r>
            <a:br>
              <a:rPr lang="en-US" sz="37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sz="37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Clean Energy</a:t>
            </a:r>
            <a:b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Calibri"/>
                <a:cs typeface="Arial"/>
              </a:rPr>
              <a:t> </a:t>
            </a:r>
            <a:b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Theresa Hopkins-Staten</a:t>
            </a:r>
            <a:b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Vice President, Corporate Citizenship &amp; Equity </a:t>
            </a:r>
            <a:b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President, Eversource Foundation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EF56B-7BA0-1247-2B4C-B858B3E1D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1" y="5372806"/>
            <a:ext cx="2791038" cy="353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6E8F20-BFC1-57A9-DF9E-95EED6C762D8}"/>
              </a:ext>
            </a:extLst>
          </p:cNvPr>
          <p:cNvSpPr txBox="1"/>
          <p:nvPr/>
        </p:nvSpPr>
        <p:spPr>
          <a:xfrm>
            <a:off x="7122256" y="5969005"/>
            <a:ext cx="168137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2025-05-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20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ea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86E23B-5AA9-3535-A581-FB27AE961456}"/>
              </a:ext>
            </a:extLst>
          </p:cNvPr>
          <p:cNvSpPr/>
          <p:nvPr/>
        </p:nvSpPr>
        <p:spPr>
          <a:xfrm>
            <a:off x="140" y="-1436"/>
            <a:ext cx="12189939" cy="414982"/>
          </a:xfrm>
          <a:prstGeom prst="rect">
            <a:avLst/>
          </a:prstGeom>
          <a:solidFill>
            <a:srgbClr val="0040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5635DF6-11C7-0C36-80FB-AB57A92CF20A}"/>
              </a:ext>
            </a:extLst>
          </p:cNvPr>
          <p:cNvCxnSpPr/>
          <p:nvPr/>
        </p:nvCxnSpPr>
        <p:spPr>
          <a:xfrm>
            <a:off x="432575" y="3010751"/>
            <a:ext cx="6852230" cy="3091"/>
          </a:xfrm>
          <a:prstGeom prst="straightConnector1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2" name="Picture 11" descr="A blue and green circle with black stripes&#10;&#10;AI-generated content may be incorrect.">
            <a:extLst>
              <a:ext uri="{FF2B5EF4-FFF2-40B4-BE49-F238E27FC236}">
                <a16:creationId xmlns:a16="http://schemas.microsoft.com/office/drawing/2014/main" id="{F3E865B1-714B-C286-833D-0A8CA1F0EC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84" t="-33" r="44069" b="-43"/>
          <a:stretch/>
        </p:blipFill>
        <p:spPr>
          <a:xfrm>
            <a:off x="8311691" y="0"/>
            <a:ext cx="3880309" cy="686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57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ED91EF-1A0D-29C4-347F-B6399D934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B86DE-ACE1-52F2-5D28-3AE4297106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20229135-0351-D509-A776-FF0C8A23C5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86" t="33533" r="18576" b="62646"/>
          <a:stretch/>
        </p:blipFill>
        <p:spPr bwMode="auto">
          <a:xfrm>
            <a:off x="9811385" y="238760"/>
            <a:ext cx="2231390" cy="619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0809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CFA935-BADE-AE94-DE7D-844A1C1F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88893-3808-069A-73A8-57770DC722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C267E6C0-9BB1-A8D1-59A9-8D0DFB4FAD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86" t="33533" r="18576" b="62646"/>
          <a:stretch/>
        </p:blipFill>
        <p:spPr bwMode="auto">
          <a:xfrm>
            <a:off x="9811385" y="238760"/>
            <a:ext cx="2231390" cy="619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12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2">
            <a:extLst>
              <a:ext uri="{FF2B5EF4-FFF2-40B4-BE49-F238E27FC236}">
                <a16:creationId xmlns:a16="http://schemas.microsoft.com/office/drawing/2014/main" id="{B2099F26-BE79-0B0A-1C72-0B9D40206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2311401"/>
            <a:ext cx="11379200" cy="19799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70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Act Proposed Regulations: </a:t>
            </a:r>
            <a:r>
              <a:rPr lang="en-US" altLang="en-US" sz="3733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Streamlining the Siting of Major Renewable Generation and Electric Transmission Projects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1CC241-9371-2DF5-0F72-D3A4EFA1F32B}"/>
              </a:ext>
            </a:extLst>
          </p:cNvPr>
          <p:cNvSpPr txBox="1"/>
          <p:nvPr/>
        </p:nvSpPr>
        <p:spPr>
          <a:xfrm>
            <a:off x="406400" y="5156200"/>
            <a:ext cx="10871200" cy="13236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Zeryai Hagos, Executive Director 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Renewable Energy Siting &amp; Electric Transmission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67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20, 2025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91495E-DC61-C01D-DAD0-0AF28A20E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65E94"/>
                </a:solidFill>
              </a:rPr>
              <a:t>Community Engagement Principles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9110A-D543-5559-8470-1A602FC1E9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C8744E95-72CD-5537-A272-5F57CACA1F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86" t="33533" r="18576" b="62646"/>
          <a:stretch/>
        </p:blipFill>
        <p:spPr bwMode="auto">
          <a:xfrm>
            <a:off x="9811385" y="238760"/>
            <a:ext cx="2231390" cy="619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322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BF1950-FA1A-16BF-F678-3E474D56A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65E94"/>
                </a:solidFill>
              </a:rPr>
              <a:t>Community Engagement Tactics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849F1-2634-0A3D-596D-0CF822E110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BFC04CB6-A571-C76C-84EF-38EFFAE1B6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86" t="33533" r="18576" b="62646"/>
          <a:stretch/>
        </p:blipFill>
        <p:spPr bwMode="auto">
          <a:xfrm>
            <a:off x="9811385" y="238760"/>
            <a:ext cx="2231390" cy="619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7615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AI-generated content may be incorrect.">
            <a:extLst>
              <a:ext uri="{FF2B5EF4-FFF2-40B4-BE49-F238E27FC236}">
                <a16:creationId xmlns:a16="http://schemas.microsoft.com/office/drawing/2014/main" id="{7AF39860-3040-77AB-9C10-7C9A71CC2764}"/>
              </a:ext>
            </a:extLst>
          </p:cNvPr>
          <p:cNvPicPr/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8F2AD8-BE0E-B721-5C6F-5928DB7B2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F8BA3BC2-BB0C-0AFC-9D0E-AD3C15E00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86" t="33533" r="18576" b="62646"/>
          <a:stretch/>
        </p:blipFill>
        <p:spPr bwMode="auto">
          <a:xfrm>
            <a:off x="9811385" y="238760"/>
            <a:ext cx="2231390" cy="619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818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021A86-B8D0-A602-7102-C434B003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701">
              <a:lnSpc>
                <a:spcPct val="100000"/>
              </a:lnSpc>
              <a:spcBef>
                <a:spcPts val="55"/>
              </a:spcBef>
            </a:pPr>
            <a:r>
              <a:rPr lang="en-US" sz="6003" b="1" dirty="0">
                <a:solidFill>
                  <a:srgbClr val="FFFFFF"/>
                </a:solidFill>
              </a:rPr>
              <a:t>NECPUC</a:t>
            </a:r>
            <a:r>
              <a:rPr lang="en-US" sz="6003" b="1" spc="-278" dirty="0">
                <a:solidFill>
                  <a:srgbClr val="FFFFFF"/>
                </a:solidFill>
              </a:rPr>
              <a:t> </a:t>
            </a:r>
            <a:r>
              <a:rPr lang="en-US" sz="6003" b="1" spc="-6" dirty="0">
                <a:solidFill>
                  <a:srgbClr val="FFFFFF"/>
                </a:solidFill>
              </a:rPr>
              <a:t>Symposium</a:t>
            </a:r>
            <a:endParaRPr lang="en-US" sz="600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512557-3B23-8ADB-8FEE-92B894B103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1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F01280-9D90-9091-4310-5EB9B47B7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07048">
              <a:lnSpc>
                <a:spcPct val="100000"/>
              </a:lnSpc>
              <a:spcBef>
                <a:spcPts val="61"/>
              </a:spcBef>
            </a:pPr>
            <a:r>
              <a:rPr lang="en-US" b="1" dirty="0">
                <a:latin typeface="Arial"/>
                <a:cs typeface="Arial"/>
              </a:rPr>
              <a:t>Introduction</a:t>
            </a:r>
            <a:r>
              <a:rPr lang="en-US" b="1" spc="-103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to</a:t>
            </a:r>
            <a:r>
              <a:rPr lang="en-US" b="1" spc="-106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Key</a:t>
            </a:r>
            <a:r>
              <a:rPr lang="en-US" b="1" spc="-115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Capture</a:t>
            </a:r>
            <a:r>
              <a:rPr lang="en-US" b="1" spc="-115" dirty="0">
                <a:latin typeface="Arial"/>
                <a:cs typeface="Arial"/>
              </a:rPr>
              <a:t> </a:t>
            </a:r>
            <a:r>
              <a:rPr lang="en-US" b="1" spc="-6" dirty="0">
                <a:latin typeface="Arial"/>
                <a:cs typeface="Arial"/>
              </a:rPr>
              <a:t>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7904A-5AD6-D670-271D-6B94CFFE9D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, map&#10;&#10;AI-generated content may be incorrect.">
            <a:extLst>
              <a:ext uri="{FF2B5EF4-FFF2-40B4-BE49-F238E27FC236}">
                <a16:creationId xmlns:a16="http://schemas.microsoft.com/office/drawing/2014/main" id="{1079612C-23D3-9161-2405-3CCC3E767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8" t="13089" r="16159" b="73601"/>
          <a:stretch/>
        </p:blipFill>
        <p:spPr bwMode="auto">
          <a:xfrm>
            <a:off x="0" y="54864"/>
            <a:ext cx="12192000" cy="1237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2969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C76505-9012-3BF2-12E9-DF88466DF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90840">
              <a:lnSpc>
                <a:spcPct val="100000"/>
              </a:lnSpc>
              <a:spcBef>
                <a:spcPts val="61"/>
              </a:spcBef>
            </a:pPr>
            <a:r>
              <a:rPr lang="en-US" dirty="0"/>
              <a:t>Siting:</a:t>
            </a:r>
            <a:r>
              <a:rPr lang="en-US" spc="-79" dirty="0"/>
              <a:t> </a:t>
            </a:r>
            <a:r>
              <a:rPr lang="en-US" dirty="0"/>
              <a:t>Who</a:t>
            </a:r>
            <a:r>
              <a:rPr lang="en-US" spc="-88" dirty="0"/>
              <a:t> </a:t>
            </a:r>
            <a:r>
              <a:rPr lang="en-US" dirty="0"/>
              <a:t>leads</a:t>
            </a:r>
            <a:r>
              <a:rPr lang="en-US" spc="-85" dirty="0"/>
              <a:t> </a:t>
            </a:r>
            <a:r>
              <a:rPr lang="en-US" dirty="0"/>
              <a:t>the</a:t>
            </a:r>
            <a:r>
              <a:rPr lang="en-US" spc="-82" dirty="0"/>
              <a:t> </a:t>
            </a:r>
            <a:r>
              <a:rPr lang="en-US" spc="-6" dirty="0"/>
              <a:t>process?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E3CCDE-19F8-6689-8808-ABDEE0FA85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21FF72-2E5D-8A86-B1A1-92976CE69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1" t="12129" r="8787" b="73362"/>
          <a:stretch/>
        </p:blipFill>
        <p:spPr bwMode="auto">
          <a:xfrm>
            <a:off x="-34662" y="96252"/>
            <a:ext cx="12290830" cy="1235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3613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45E64E-03D8-42C9-238E-6907EB76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7234">
              <a:lnSpc>
                <a:spcPct val="100000"/>
              </a:lnSpc>
              <a:spcBef>
                <a:spcPts val="61"/>
              </a:spcBef>
            </a:pPr>
            <a:r>
              <a:rPr lang="en-US" dirty="0"/>
              <a:t>Siting:</a:t>
            </a:r>
            <a:r>
              <a:rPr lang="en-US" spc="-94" dirty="0"/>
              <a:t> </a:t>
            </a:r>
            <a:r>
              <a:rPr lang="en-US" dirty="0"/>
              <a:t>Some</a:t>
            </a:r>
            <a:r>
              <a:rPr lang="en-US" spc="-97" dirty="0"/>
              <a:t> </a:t>
            </a:r>
            <a:r>
              <a:rPr lang="en-US" spc="-6" dirty="0"/>
              <a:t>Considerations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223A9-0F73-9A19-6D5B-E30E394433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E31AF4-7614-6C6E-F5D6-E2FDD21338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3" t="11653" r="9356" b="71458"/>
          <a:stretch/>
        </p:blipFill>
        <p:spPr bwMode="auto">
          <a:xfrm>
            <a:off x="15208" y="0"/>
            <a:ext cx="12176792" cy="1434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0412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D54164-652D-5008-6FA2-21B3CD65C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44597">
              <a:lnSpc>
                <a:spcPct val="100000"/>
              </a:lnSpc>
              <a:spcBef>
                <a:spcPts val="61"/>
              </a:spcBef>
            </a:pPr>
            <a:r>
              <a:rPr lang="en-US" dirty="0"/>
              <a:t>What</a:t>
            </a:r>
            <a:r>
              <a:rPr lang="en-US" spc="-76" dirty="0"/>
              <a:t> </a:t>
            </a:r>
            <a:r>
              <a:rPr lang="en-US" dirty="0"/>
              <a:t>is</a:t>
            </a:r>
            <a:r>
              <a:rPr lang="en-US" spc="-73" dirty="0"/>
              <a:t> </a:t>
            </a:r>
            <a:r>
              <a:rPr lang="en-US" dirty="0"/>
              <a:t>Good</a:t>
            </a:r>
            <a:r>
              <a:rPr lang="en-US" spc="-69" dirty="0"/>
              <a:t> </a:t>
            </a:r>
            <a:r>
              <a:rPr lang="en-US" spc="-6" dirty="0"/>
              <a:t>Development?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94F0E-02C3-0B8C-565D-7D7851A269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EABA3A-3CE1-8A58-93F7-2070E83871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6" t="12129" r="8705" b="72409"/>
          <a:stretch/>
        </p:blipFill>
        <p:spPr bwMode="auto">
          <a:xfrm>
            <a:off x="-1" y="32085"/>
            <a:ext cx="12192001" cy="12852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34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662A59-84B1-A4CE-D005-C9337C49B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701">
              <a:lnSpc>
                <a:spcPct val="100000"/>
              </a:lnSpc>
              <a:spcBef>
                <a:spcPts val="61"/>
              </a:spcBef>
            </a:pPr>
            <a:r>
              <a:rPr lang="en-US" spc="-6" dirty="0"/>
              <a:t>Communicating</a:t>
            </a:r>
            <a:r>
              <a:rPr lang="en-US" spc="-161" dirty="0"/>
              <a:t> </a:t>
            </a:r>
            <a:r>
              <a:rPr lang="en-US" dirty="0"/>
              <a:t>About</a:t>
            </a:r>
            <a:r>
              <a:rPr lang="en-US" spc="-154" dirty="0"/>
              <a:t> </a:t>
            </a:r>
            <a:r>
              <a:rPr lang="en-US" spc="-12" dirty="0"/>
              <a:t>Risk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E83BC-2A28-B94A-F6D4-60CEC05A0A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A5841-F013-873B-EF50-14B4EB18B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8" t="12605" r="9417" b="70746"/>
          <a:stretch/>
        </p:blipFill>
        <p:spPr bwMode="auto">
          <a:xfrm>
            <a:off x="-1" y="76200"/>
            <a:ext cx="12192001" cy="1402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9848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95675A-FC8C-0810-13C1-341BD7BA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91136-B9AD-14F7-4961-5226C6710A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32A4792F-4F9F-7C1D-541A-0809A5EA0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11" t="7604" r="8615" b="52238"/>
          <a:stretch/>
        </p:blipFill>
        <p:spPr bwMode="auto">
          <a:xfrm>
            <a:off x="232610" y="-769579"/>
            <a:ext cx="11798969" cy="83460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3673048"/>
      </p:ext>
    </p:extLst>
  </p:cSld>
  <p:clrMapOvr>
    <a:masterClrMapping/>
  </p:clrMapOvr>
  <p:transition spd="med">
    <p:pull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86B8EE-6111-D943-11F7-90C390CA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5CC2CB-B05B-A2CE-2841-A6A47C1757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C8D7DE98-C909-5A9F-25A2-E8DA0319E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76" t="69685" r="14278" b="21750"/>
          <a:stretch/>
        </p:blipFill>
        <p:spPr bwMode="auto">
          <a:xfrm>
            <a:off x="10074378" y="5946198"/>
            <a:ext cx="1865527" cy="745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6190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940DC-BF75-8DF3-AB8F-95D8BF8E2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EC32C-E630-2F2B-7EF6-9016C0D81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360420"/>
            <a:ext cx="8825658" cy="332958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Discussion</a:t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br>
              <a:rPr lang="en-US" b="1" dirty="0"/>
            </a:br>
            <a:endParaRPr lang="en-US" b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2329049-0430-CC3C-3562-42F332601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8724" y="238217"/>
            <a:ext cx="8825658" cy="86142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New Ideas on Siting and Permitting </a:t>
            </a: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Clean Energy Infrastructure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D48B992-9126-35C3-DC8A-4CB7B829D2C4}"/>
              </a:ext>
            </a:extLst>
          </p:cNvPr>
          <p:cNvSpPr txBox="1">
            <a:spLocks/>
          </p:cNvSpPr>
          <p:nvPr/>
        </p:nvSpPr>
        <p:spPr>
          <a:xfrm>
            <a:off x="5813894" y="4062483"/>
            <a:ext cx="1866208" cy="368617"/>
          </a:xfrm>
          <a:prstGeom prst="rect">
            <a:avLst/>
          </a:prstGeom>
        </p:spPr>
        <p:txBody>
          <a:bodyPr/>
          <a:lstStyle>
            <a:lvl1pPr marL="342224" indent="-342224" algn="l" defTabSz="9130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78" indent="-284696" algn="l" defTabSz="9130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731" indent="-227166" algn="l" defTabSz="9130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014" indent="-227166" algn="l" defTabSz="9130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296" indent="-227166" algn="l" defTabSz="91309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9" indent="-228579" algn="l" defTabSz="9143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9" indent="-228579" algn="l" defTabSz="9143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9" indent="-228579" algn="l" defTabSz="9143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9" indent="-228579" algn="l" defTabSz="9143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0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Zeryai Hagos - New York Office of ...">
            <a:extLst>
              <a:ext uri="{FF2B5EF4-FFF2-40B4-BE49-F238E27FC236}">
                <a16:creationId xmlns:a16="http://schemas.microsoft.com/office/drawing/2014/main" id="{31269716-B31F-6686-E2D1-2377EAE2B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081" y="4670566"/>
            <a:ext cx="2048552" cy="204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hael Judge - Undersecretary of Energy - Massachusetts Executive Office  of Energy and Environmental Affairs | LinkedIn">
            <a:extLst>
              <a:ext uri="{FF2B5EF4-FFF2-40B4-BE49-F238E27FC236}">
                <a16:creationId xmlns:a16="http://schemas.microsoft.com/office/drawing/2014/main" id="{B5E16ED3-61DF-6220-88C8-681850109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98" y="4616182"/>
            <a:ext cx="2143124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resa Hopkins-Staten - President ...">
            <a:extLst>
              <a:ext uri="{FF2B5EF4-FFF2-40B4-BE49-F238E27FC236}">
                <a16:creationId xmlns:a16="http://schemas.microsoft.com/office/drawing/2014/main" id="{9185394A-FEEC-52D5-4DC2-4823E29CE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52" y="4622440"/>
            <a:ext cx="2206463" cy="22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CapturetheEnergySpeaker2022-Rachel ...">
            <a:extLst>
              <a:ext uri="{FF2B5EF4-FFF2-40B4-BE49-F238E27FC236}">
                <a16:creationId xmlns:a16="http://schemas.microsoft.com/office/drawing/2014/main" id="{E6EA5843-520B-A6C6-DFE8-D581290D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108" y="461463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1D0A71-F918-F272-DD4C-CC218C13D335}"/>
              </a:ext>
            </a:extLst>
          </p:cNvPr>
          <p:cNvSpPr txBox="1"/>
          <p:nvPr/>
        </p:nvSpPr>
        <p:spPr>
          <a:xfrm>
            <a:off x="59264" y="2920026"/>
            <a:ext cx="121557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   Staci Rubin                Zeryai Hagos                Michael Judge       Theresa Hopkins-Staten    Rachel Goldwasser</a:t>
            </a:r>
          </a:p>
          <a:p>
            <a:r>
              <a:rPr lang="en-US" dirty="0"/>
              <a:t>MA Department              NY Department  of 	    MA Energy and	            Eversource, Eversource                    Key Capture</a:t>
            </a:r>
          </a:p>
          <a:p>
            <a:r>
              <a:rPr lang="en-US" dirty="0"/>
              <a:t>Of Public Utilities	            Public Service                 Environmental Affairs             Energy  Foundation	                            Energy</a:t>
            </a:r>
          </a:p>
          <a:p>
            <a:r>
              <a:rPr lang="en-US" dirty="0"/>
              <a:t>  Commissioner                Executive Director	   Undersecretary                        Vice President                            General Counsel</a:t>
            </a:r>
          </a:p>
          <a:p>
            <a:r>
              <a:rPr lang="en-US" dirty="0"/>
              <a:t>			   ORES                                   of Energy                       Corporate Citizenship            EVP Regulatory Affairs</a:t>
            </a:r>
          </a:p>
        </p:txBody>
      </p:sp>
      <p:pic>
        <p:nvPicPr>
          <p:cNvPr id="7" name="Picture 6" descr="A picture containing person, indoor, shelf&#10;&#10;AI-generated content may be incorrect.">
            <a:extLst>
              <a:ext uri="{FF2B5EF4-FFF2-40B4-BE49-F238E27FC236}">
                <a16:creationId xmlns:a16="http://schemas.microsoft.com/office/drawing/2014/main" id="{D4E7C510-A008-EFA9-59E7-21D3616098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5" y="467090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58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FA3047-CA32-AA1A-CEC0-D2EC7688F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E38F5-37CC-0817-4CC4-269C444792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66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009F2E-8EB0-F0D2-E780-B33C895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9B2C5-3E79-D355-8201-D4F314D8B5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4288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12D13562-9A62-EF70-7A0D-59E34CF91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76" t="69685" r="14278" b="21750"/>
          <a:stretch/>
        </p:blipFill>
        <p:spPr bwMode="auto">
          <a:xfrm>
            <a:off x="9540578" y="5932342"/>
            <a:ext cx="2316200" cy="9256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6232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D0D33D-909D-DE35-77E1-ACBF208D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BCBC69-4A11-F342-5711-F0CC8B59E8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58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6245DD-7696-FC64-BE70-C881D82D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111FA-76B9-93C7-1C3A-C2C5213284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05F18105-83C0-A4DB-DB04-2C4426143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76" t="69685" r="14278" b="21750"/>
          <a:stretch/>
        </p:blipFill>
        <p:spPr bwMode="auto">
          <a:xfrm>
            <a:off x="10074378" y="6112452"/>
            <a:ext cx="1865527" cy="745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4162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C29E8EE-F172-62D7-2BEB-50F48E2BB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3530600"/>
            <a:ext cx="4267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49756-0363-DEEF-7B0E-34BB817C6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33" t="37339" r="24680" b="29354"/>
          <a:stretch/>
        </p:blipFill>
        <p:spPr bwMode="auto">
          <a:xfrm>
            <a:off x="-85377" y="314326"/>
            <a:ext cx="12277377" cy="6186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3605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E888FF-CE14-28D7-92AE-79F9C9181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Siting and Permitting Reform in Massachusetts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98E6A-3420-8029-8349-1330812558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42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27973"/>
      </p:ext>
    </p:extLst>
  </p:cSld>
  <p:clrMapOvr>
    <a:masterClrMapping/>
  </p:clrMapOvr>
</p:sld>
</file>

<file path=ppt/theme/theme1.xml><?xml version="1.0" encoding="utf-8"?>
<a:theme xmlns:a="http://schemas.openxmlformats.org/drawingml/2006/main" name="DPS PowerPoint -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S DPS  Slides.pptx  -  Read-Only" id="{F0973906-E3B0-4296-8076-D2E4F212FBBB}" vid="{84696CD9-9860-4F06-8548-91BD9ADBDC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273</Words>
  <Application>Microsoft Office PowerPoint</Application>
  <PresentationFormat>Widescreen</PresentationFormat>
  <Paragraphs>40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DPS PowerPoint - Template</vt:lpstr>
      <vt:lpstr>Office Theme</vt:lpstr>
      <vt:lpstr>New Ideas on Siting and Permitting Clean Energy 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Siting and Permitting Reform in Massachusetts</vt:lpstr>
      <vt:lpstr>Massachusetts Clean Energy Needs</vt:lpstr>
      <vt:lpstr>Commission on Energy Infrastructure Siting and Permitting</vt:lpstr>
      <vt:lpstr>Consolidated State Permitting</vt:lpstr>
      <vt:lpstr>Consolidated Local Permitting</vt:lpstr>
      <vt:lpstr>Process Reforms</vt:lpstr>
      <vt:lpstr>More Meaningful &amp; Just Community Engagement</vt:lpstr>
      <vt:lpstr>Next Steps</vt:lpstr>
      <vt:lpstr>  2025 NECPUC Symposium New Ideas on Siting and Permitting  Clean Energy   Theresa Hopkins-Staten Vice President, Corporate Citizenship &amp; Equity  President, Eversource Foundation</vt:lpstr>
      <vt:lpstr>PowerPoint Presentation</vt:lpstr>
      <vt:lpstr>PowerPoint Presentation</vt:lpstr>
      <vt:lpstr>Community Engagement Principles</vt:lpstr>
      <vt:lpstr>Community Engagement Tactics</vt:lpstr>
      <vt:lpstr>PowerPoint Presentation</vt:lpstr>
      <vt:lpstr>NECPUC Symposium</vt:lpstr>
      <vt:lpstr>Introduction to Key Capture Energy</vt:lpstr>
      <vt:lpstr>Siting: Who leads the process?</vt:lpstr>
      <vt:lpstr>Siting: Some Considerations</vt:lpstr>
      <vt:lpstr>What is Good Development?</vt:lpstr>
      <vt:lpstr>Communicating About Risk</vt:lpstr>
      <vt:lpstr>PowerPoint Presentation</vt:lpstr>
      <vt:lpstr>Discussion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Gardiner, Lynn (DPU)</dc:creator>
  <cp:lastModifiedBy>Twigg George</cp:lastModifiedBy>
  <cp:revision>19</cp:revision>
  <dcterms:created xsi:type="dcterms:W3CDTF">2025-05-13T18:34:58Z</dcterms:created>
  <dcterms:modified xsi:type="dcterms:W3CDTF">2025-05-18T18:17:15Z</dcterms:modified>
</cp:coreProperties>
</file>