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145709960" r:id="rId5"/>
    <p:sldId id="2145709961" r:id="rId6"/>
    <p:sldId id="2145709962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76420A-B316-87E1-730F-E7A6B0591800}" name="Chelsea Pede" initials="CP" userId="S::cpede@RMI.org::73173f76-36f0-489f-b17a-772e25acce7c" providerId="AD"/>
  <p188:author id="{84625D21-A706-D2F2-BB21-34AAF55EB78A}" name="Jon Creyts" initials="JC" userId="S::jcreyts@rmi.org::8889acf0-ff8d-4b2e-855e-4b553aaa8e4d" providerId="AD"/>
  <p188:author id="{DA710227-39DE-C09C-823E-FDB9FBEC6D6B}" name="Margaret Bogumil" initials="MB" userId="S::mbogumil@rmi.org::04583f75-b8de-45ef-9033-6fce1532eb46" providerId="AD"/>
  <p188:author id="{69D0BD55-EBA6-2A0A-A090-C6133FD9BD8C}" name="Katie Mulvaney" initials="KM" userId="S::kmulvaney@rmi.org::a20601ac-df7e-4c61-a395-8271911ecfd3" providerId="AD"/>
  <p188:author id="{E35AFF7D-39E2-83B2-74E7-C32ADBE0249B}" name="Betsy After" initials="BA" userId="S::bafter@rmi.org::fc8640ab-d8bd-4e9a-ab3b-bb04ec933537" providerId="AD"/>
  <p188:author id="{CD808391-AD9F-94F4-29A3-26AA2FCBA768}" name="Claire Wayner" initials="CW" userId="S::cwayner@rmi.org::28a9c438-39c8-4ad0-85ac-d9b0d2b22d89" providerId="AD"/>
  <p188:author id="{F76289AE-2866-FAD1-7B09-B667AEC21AA9}" name="Bhargava, Sarita" initials="BS" userId="S::SBhargava@fourhcouncil.edu::fb3ed7e5-0156-44b9-b56d-4d2facc05b8e" providerId="AD"/>
  <p188:author id="{B97DA7C9-9A3F-F695-5C55-D0AAF328DA79}" name="Grizzard Ekzarkhov, Jennifer" initials="GEJ" userId="S::JGrizzard@fourhcouncil.edu::f2b3b7a5-61c5-41a7-96ef-f6bc284faba9" providerId="AD"/>
  <p188:author id="{F1D884D5-D061-4C83-061F-620567EA9BF3}" name="Jennifer Grizzard Ekzarkhov" initials="JE" userId="S::jgrizzard@rmi.org::cb09af9f-5ad8-4b9c-8fe0-0f494458e6fb" providerId="AD"/>
  <p188:author id="{6E2B58D7-7E81-752B-8B5E-D8FFA6E2D750}" name="Claire Wayner" initials="CW" userId="S::cwayner@RMI.org::28a9c438-39c8-4ad0-85ac-d9b0d2b22d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8931D"/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8BCF5-03F6-9C45-AB26-08AEC35D5284}" v="103" dt="2025-05-30T21:49:16.177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6"/>
    <p:restoredTop sz="65663"/>
  </p:normalViewPr>
  <p:slideViewPr>
    <p:cSldViewPr snapToGrid="0">
      <p:cViewPr>
        <p:scale>
          <a:sx n="96" d="100"/>
          <a:sy n="96" d="100"/>
        </p:scale>
        <p:origin x="52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ayner" userId="28a9c438-39c8-4ad0-85ac-d9b0d2b22d89" providerId="ADAL" clId="{D328BCF5-03F6-9C45-AB26-08AEC35D5284}"/>
    <pc:docChg chg="custSel addSld delSld modSld">
      <pc:chgData name="Claire Wayner" userId="28a9c438-39c8-4ad0-85ac-d9b0d2b22d89" providerId="ADAL" clId="{D328BCF5-03F6-9C45-AB26-08AEC35D5284}" dt="2025-05-30T21:49:16.177" v="1146"/>
      <pc:docMkLst>
        <pc:docMk/>
      </pc:docMkLst>
      <pc:sldChg chg="del">
        <pc:chgData name="Claire Wayner" userId="28a9c438-39c8-4ad0-85ac-d9b0d2b22d89" providerId="ADAL" clId="{D328BCF5-03F6-9C45-AB26-08AEC35D5284}" dt="2025-05-09T15:42:50.357" v="0" actId="2696"/>
        <pc:sldMkLst>
          <pc:docMk/>
          <pc:sldMk cId="1466675069" sldId="2145709959"/>
        </pc:sldMkLst>
      </pc:sldChg>
      <pc:sldChg chg="modNotesTx">
        <pc:chgData name="Claire Wayner" userId="28a9c438-39c8-4ad0-85ac-d9b0d2b22d89" providerId="ADAL" clId="{D328BCF5-03F6-9C45-AB26-08AEC35D5284}" dt="2025-05-09T15:44:20.071" v="4" actId="20577"/>
        <pc:sldMkLst>
          <pc:docMk/>
          <pc:sldMk cId="653264644" sldId="2145709960"/>
        </pc:sldMkLst>
      </pc:sldChg>
      <pc:sldChg chg="addSp delSp modSp mod modNotesTx">
        <pc:chgData name="Claire Wayner" userId="28a9c438-39c8-4ad0-85ac-d9b0d2b22d89" providerId="ADAL" clId="{D328BCF5-03F6-9C45-AB26-08AEC35D5284}" dt="2025-05-30T21:49:16.177" v="1146"/>
        <pc:sldMkLst>
          <pc:docMk/>
          <pc:sldMk cId="1885112462" sldId="2145709961"/>
        </pc:sldMkLst>
        <pc:spChg chg="del mod">
          <ac:chgData name="Claire Wayner" userId="28a9c438-39c8-4ad0-85ac-d9b0d2b22d89" providerId="ADAL" clId="{D328BCF5-03F6-9C45-AB26-08AEC35D5284}" dt="2025-05-30T21:49:02.259" v="1107" actId="21"/>
          <ac:spMkLst>
            <pc:docMk/>
            <pc:sldMk cId="1885112462" sldId="2145709961"/>
            <ac:spMk id="2" creationId="{61A2C630-59CC-A07E-0E1E-6822DCECE6B7}"/>
          </ac:spMkLst>
        </pc:spChg>
        <pc:spChg chg="mod">
          <ac:chgData name="Claire Wayner" userId="28a9c438-39c8-4ad0-85ac-d9b0d2b22d89" providerId="ADAL" clId="{D328BCF5-03F6-9C45-AB26-08AEC35D5284}" dt="2025-05-30T21:49:16.126" v="1111" actId="948"/>
          <ac:spMkLst>
            <pc:docMk/>
            <pc:sldMk cId="1885112462" sldId="2145709961"/>
            <ac:spMk id="3" creationId="{EEF2CF27-E191-7DC9-BEDF-75B289ADE2A2}"/>
          </ac:spMkLst>
        </pc:spChg>
        <pc:spChg chg="mod">
          <ac:chgData name="Claire Wayner" userId="28a9c438-39c8-4ad0-85ac-d9b0d2b22d89" providerId="ADAL" clId="{D328BCF5-03F6-9C45-AB26-08AEC35D5284}" dt="2025-05-30T21:49:07.815" v="1109" actId="1076"/>
          <ac:spMkLst>
            <pc:docMk/>
            <pc:sldMk cId="1885112462" sldId="2145709961"/>
            <ac:spMk id="6" creationId="{B7E22AB5-8F90-4659-1F2E-EF82DF704B57}"/>
          </ac:spMkLst>
        </pc:spChg>
        <pc:spChg chg="add mod">
          <ac:chgData name="Claire Wayner" userId="28a9c438-39c8-4ad0-85ac-d9b0d2b22d89" providerId="ADAL" clId="{D328BCF5-03F6-9C45-AB26-08AEC35D5284}" dt="2025-05-30T21:49:02.259" v="1107" actId="21"/>
          <ac:spMkLst>
            <pc:docMk/>
            <pc:sldMk cId="1885112462" sldId="2145709961"/>
            <ac:spMk id="10" creationId="{B4F6A6E4-F639-97E0-9532-63E85455712A}"/>
          </ac:spMkLst>
        </pc:spChg>
        <pc:spChg chg="add mod">
          <ac:chgData name="Claire Wayner" userId="28a9c438-39c8-4ad0-85ac-d9b0d2b22d89" providerId="ADAL" clId="{D328BCF5-03F6-9C45-AB26-08AEC35D5284}" dt="2025-05-30T21:49:02.620" v="1108"/>
          <ac:spMkLst>
            <pc:docMk/>
            <pc:sldMk cId="1885112462" sldId="2145709961"/>
            <ac:spMk id="11" creationId="{FBDBA61A-8B8B-6332-9025-0FD4FFF94E40}"/>
          </ac:spMkLst>
        </pc:spChg>
        <pc:spChg chg="add del mod modVis">
          <ac:chgData name="Claire Wayner" userId="28a9c438-39c8-4ad0-85ac-d9b0d2b22d89" providerId="ADAL" clId="{D328BCF5-03F6-9C45-AB26-08AEC35D5284}" dt="2025-05-30T21:49:16.150" v="1133"/>
          <ac:spMkLst>
            <pc:docMk/>
            <pc:sldMk cId="1885112462" sldId="2145709961"/>
            <ac:spMk id="12" creationId="{156FFD43-238B-2BA9-61A5-63B84EC7198E}"/>
          </ac:spMkLst>
        </pc:spChg>
        <pc:graphicFrameChg chg="add mod modVis">
          <ac:chgData name="Claire Wayner" userId="28a9c438-39c8-4ad0-85ac-d9b0d2b22d89" providerId="ADAL" clId="{D328BCF5-03F6-9C45-AB26-08AEC35D5284}" dt="2025-05-30T21:49:16.177" v="1146"/>
          <ac:graphicFrameMkLst>
            <pc:docMk/>
            <pc:sldMk cId="1885112462" sldId="2145709961"/>
            <ac:graphicFrameMk id="13" creationId="{595FD289-533C-8927-FEAB-F1B5970BB87B}"/>
          </ac:graphicFrameMkLst>
        </pc:graphicFrameChg>
        <pc:picChg chg="mod">
          <ac:chgData name="Claire Wayner" userId="28a9c438-39c8-4ad0-85ac-d9b0d2b22d89" providerId="ADAL" clId="{D328BCF5-03F6-9C45-AB26-08AEC35D5284}" dt="2025-05-30T21:48:57.515" v="1105" actId="14100"/>
          <ac:picMkLst>
            <pc:docMk/>
            <pc:sldMk cId="1885112462" sldId="2145709961"/>
            <ac:picMk id="5" creationId="{011D4CDE-A596-5399-8793-0DAF511693E7}"/>
          </ac:picMkLst>
        </pc:picChg>
      </pc:sldChg>
      <pc:sldChg chg="del">
        <pc:chgData name="Claire Wayner" userId="28a9c438-39c8-4ad0-85ac-d9b0d2b22d89" providerId="ADAL" clId="{D328BCF5-03F6-9C45-AB26-08AEC35D5284}" dt="2025-05-09T15:44:25.550" v="6" actId="2696"/>
        <pc:sldMkLst>
          <pc:docMk/>
          <pc:sldMk cId="835844269" sldId="2145709962"/>
        </pc:sldMkLst>
      </pc:sldChg>
      <pc:sldChg chg="addSp delSp modSp new mod">
        <pc:chgData name="Claire Wayner" userId="28a9c438-39c8-4ad0-85ac-d9b0d2b22d89" providerId="ADAL" clId="{D328BCF5-03F6-9C45-AB26-08AEC35D5284}" dt="2025-05-30T21:46:12.703" v="1103" actId="403"/>
        <pc:sldMkLst>
          <pc:docMk/>
          <pc:sldMk cId="2369194647" sldId="2145709962"/>
        </pc:sldMkLst>
        <pc:spChg chg="mod">
          <ac:chgData name="Claire Wayner" userId="28a9c438-39c8-4ad0-85ac-d9b0d2b22d89" providerId="ADAL" clId="{D328BCF5-03F6-9C45-AB26-08AEC35D5284}" dt="2025-05-09T19:16:18.935" v="971" actId="20577"/>
          <ac:spMkLst>
            <pc:docMk/>
            <pc:sldMk cId="2369194647" sldId="2145709962"/>
            <ac:spMk id="2" creationId="{12538CFE-35BF-1F4F-2370-58F40545410A}"/>
          </ac:spMkLst>
        </pc:spChg>
        <pc:spChg chg="mod">
          <ac:chgData name="Claire Wayner" userId="28a9c438-39c8-4ad0-85ac-d9b0d2b22d89" providerId="ADAL" clId="{D328BCF5-03F6-9C45-AB26-08AEC35D5284}" dt="2025-05-09T19:18:34.967" v="1003" actId="948"/>
          <ac:spMkLst>
            <pc:docMk/>
            <pc:sldMk cId="2369194647" sldId="2145709962"/>
            <ac:spMk id="3" creationId="{430064B6-9AFC-4299-0521-9158DDA123E8}"/>
          </ac:spMkLst>
        </pc:spChg>
        <pc:spChg chg="add mod">
          <ac:chgData name="Claire Wayner" userId="28a9c438-39c8-4ad0-85ac-d9b0d2b22d89" providerId="ADAL" clId="{D328BCF5-03F6-9C45-AB26-08AEC35D5284}" dt="2025-05-09T19:19:20.451" v="1097" actId="1035"/>
          <ac:spMkLst>
            <pc:docMk/>
            <pc:sldMk cId="2369194647" sldId="2145709962"/>
            <ac:spMk id="7" creationId="{34E9D852-0A13-7AB0-43C9-7BA8748F41E6}"/>
          </ac:spMkLst>
        </pc:spChg>
        <pc:spChg chg="add mod">
          <ac:chgData name="Claire Wayner" userId="28a9c438-39c8-4ad0-85ac-d9b0d2b22d89" providerId="ADAL" clId="{D328BCF5-03F6-9C45-AB26-08AEC35D5284}" dt="2025-05-22T14:40:13.026" v="1098" actId="207"/>
          <ac:spMkLst>
            <pc:docMk/>
            <pc:sldMk cId="2369194647" sldId="2145709962"/>
            <ac:spMk id="14" creationId="{2B454D47-30A9-1649-50B3-A0A78D9A07D7}"/>
          </ac:spMkLst>
        </pc:spChg>
        <pc:graphicFrameChg chg="add mod modVis">
          <ac:chgData name="Claire Wayner" userId="28a9c438-39c8-4ad0-85ac-d9b0d2b22d89" providerId="ADAL" clId="{D328BCF5-03F6-9C45-AB26-08AEC35D5284}" dt="2025-05-09T19:18:34.989" v="1027"/>
          <ac:graphicFrameMkLst>
            <pc:docMk/>
            <pc:sldMk cId="2369194647" sldId="2145709962"/>
            <ac:graphicFrameMk id="8" creationId="{7FC87C07-E628-31FB-40CE-7B7168D3B7BA}"/>
          </ac:graphicFrameMkLst>
        </pc:graphicFrameChg>
        <pc:graphicFrameChg chg="add mod">
          <ac:chgData name="Claire Wayner" userId="28a9c438-39c8-4ad0-85ac-d9b0d2b22d89" providerId="ADAL" clId="{D328BCF5-03F6-9C45-AB26-08AEC35D5284}" dt="2025-05-30T21:46:12.703" v="1103" actId="403"/>
          <ac:graphicFrameMkLst>
            <pc:docMk/>
            <pc:sldMk cId="2369194647" sldId="2145709962"/>
            <ac:graphicFrameMk id="15" creationId="{32799328-13BE-11DA-EB97-42F8FC24714D}"/>
          </ac:graphicFrameMkLst>
        </pc:graphicFrameChg>
      </pc:sldChg>
      <pc:sldChg chg="del">
        <pc:chgData name="Claire Wayner" userId="28a9c438-39c8-4ad0-85ac-d9b0d2b22d89" providerId="ADAL" clId="{D328BCF5-03F6-9C45-AB26-08AEC35D5284}" dt="2025-05-09T15:44:25.682" v="7" actId="2696"/>
        <pc:sldMkLst>
          <pc:docMk/>
          <pc:sldMk cId="1806202045" sldId="2145709963"/>
        </pc:sldMkLst>
      </pc:sldChg>
      <pc:sldChg chg="del">
        <pc:chgData name="Claire Wayner" userId="28a9c438-39c8-4ad0-85ac-d9b0d2b22d89" providerId="ADAL" clId="{D328BCF5-03F6-9C45-AB26-08AEC35D5284}" dt="2025-05-09T15:42:50.373" v="1" actId="2696"/>
        <pc:sldMkLst>
          <pc:docMk/>
          <pc:sldMk cId="1722967093" sldId="2145709967"/>
        </pc:sldMkLst>
      </pc:sldChg>
      <pc:sldChg chg="del">
        <pc:chgData name="Claire Wayner" userId="28a9c438-39c8-4ad0-85ac-d9b0d2b22d89" providerId="ADAL" clId="{D328BCF5-03F6-9C45-AB26-08AEC35D5284}" dt="2025-05-09T15:42:50.380" v="2" actId="2696"/>
        <pc:sldMkLst>
          <pc:docMk/>
          <pc:sldMk cId="2624391691" sldId="2145709969"/>
        </pc:sldMkLst>
      </pc:sldChg>
      <pc:sldChg chg="del">
        <pc:chgData name="Claire Wayner" userId="28a9c438-39c8-4ad0-85ac-d9b0d2b22d89" providerId="ADAL" clId="{D328BCF5-03F6-9C45-AB26-08AEC35D5284}" dt="2025-05-09T15:44:25.786" v="9" actId="2696"/>
        <pc:sldMkLst>
          <pc:docMk/>
          <pc:sldMk cId="2012873287" sldId="2145709970"/>
        </pc:sldMkLst>
      </pc:sldChg>
      <pc:sldChg chg="del">
        <pc:chgData name="Claire Wayner" userId="28a9c438-39c8-4ad0-85ac-d9b0d2b22d89" providerId="ADAL" clId="{D328BCF5-03F6-9C45-AB26-08AEC35D5284}" dt="2025-05-09T15:44:25.813" v="10" actId="2696"/>
        <pc:sldMkLst>
          <pc:docMk/>
          <pc:sldMk cId="1233228050" sldId="2145709971"/>
        </pc:sldMkLst>
      </pc:sldChg>
      <pc:sldChg chg="del">
        <pc:chgData name="Claire Wayner" userId="28a9c438-39c8-4ad0-85ac-d9b0d2b22d89" providerId="ADAL" clId="{D328BCF5-03F6-9C45-AB26-08AEC35D5284}" dt="2025-05-09T15:42:50.407" v="3" actId="2696"/>
        <pc:sldMkLst>
          <pc:docMk/>
          <pc:sldMk cId="2391533904" sldId="2145709972"/>
        </pc:sldMkLst>
      </pc:sldChg>
      <pc:sldChg chg="del">
        <pc:chgData name="Claire Wayner" userId="28a9c438-39c8-4ad0-85ac-d9b0d2b22d89" providerId="ADAL" clId="{D328BCF5-03F6-9C45-AB26-08AEC35D5284}" dt="2025-05-09T15:44:25.772" v="8" actId="2696"/>
        <pc:sldMkLst>
          <pc:docMk/>
          <pc:sldMk cId="195835144" sldId="21457099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ockmtnins.sharepoint.com/sites/FellowshipOfTheWires/Shared%20Documents/Education/Local%20Transmission%20Spending/ISO-NE%20Asset%20Condition%20vs%20Regional%20Data%20Mar25%20(for%20NECPUC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Reliability Upgrade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Sheet1!$A$19:$A$30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Sheet1!$F$19:$F$30</c:f>
              <c:numCache>
                <c:formatCode>0%</c:formatCode>
                <c:ptCount val="12"/>
                <c:pt idx="0">
                  <c:v>0.99082277179658707</c:v>
                </c:pt>
                <c:pt idx="1">
                  <c:v>0.99081762224620185</c:v>
                </c:pt>
                <c:pt idx="2">
                  <c:v>0.97710122734949567</c:v>
                </c:pt>
                <c:pt idx="3">
                  <c:v>0.96698556138256908</c:v>
                </c:pt>
                <c:pt idx="4">
                  <c:v>0.9439466721661236</c:v>
                </c:pt>
                <c:pt idx="5">
                  <c:v>0.8392736257129384</c:v>
                </c:pt>
                <c:pt idx="6">
                  <c:v>0.71955079503822805</c:v>
                </c:pt>
                <c:pt idx="7">
                  <c:v>0.43839260296260107</c:v>
                </c:pt>
                <c:pt idx="8">
                  <c:v>0.3665148173094297</c:v>
                </c:pt>
                <c:pt idx="9">
                  <c:v>0.32987298248310809</c:v>
                </c:pt>
                <c:pt idx="10">
                  <c:v>0.24730278446766749</c:v>
                </c:pt>
                <c:pt idx="11">
                  <c:v>0.31288840146348484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F-3F45-8194-5BC14D600CF2}"/>
            </c:ext>
          </c:extLst>
        </c:ser>
        <c:ser>
          <c:idx val="1"/>
          <c:order val="1"/>
          <c:tx>
            <c:v>Asset Condition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Sheet1!$A$19:$A$30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Sheet1!$G$19:$G$30</c:f>
              <c:numCache>
                <c:formatCode>0%</c:formatCode>
                <c:ptCount val="12"/>
                <c:pt idx="0">
                  <c:v>9.1772282034129175E-3</c:v>
                </c:pt>
                <c:pt idx="1">
                  <c:v>9.1823777537982012E-3</c:v>
                </c:pt>
                <c:pt idx="2">
                  <c:v>2.289877265050437E-2</c:v>
                </c:pt>
                <c:pt idx="3">
                  <c:v>3.3014438617430863E-2</c:v>
                </c:pt>
                <c:pt idx="4">
                  <c:v>5.6053327833876385E-2</c:v>
                </c:pt>
                <c:pt idx="5">
                  <c:v>0.16072637428706166</c:v>
                </c:pt>
                <c:pt idx="6">
                  <c:v>0.28044920496177189</c:v>
                </c:pt>
                <c:pt idx="7">
                  <c:v>0.56160739703739893</c:v>
                </c:pt>
                <c:pt idx="8">
                  <c:v>0.6334851826905703</c:v>
                </c:pt>
                <c:pt idx="9">
                  <c:v>0.67012701751689185</c:v>
                </c:pt>
                <c:pt idx="10">
                  <c:v>0.7526972155323326</c:v>
                </c:pt>
                <c:pt idx="11">
                  <c:v>0.68711159853651516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F-3F45-8194-5BC14D600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5221040"/>
        <c:axId val="111468432"/>
      </c:barChart>
      <c:catAx>
        <c:axId val="137522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68432"/>
        <c:crosses val="autoZero"/>
        <c:auto val="1"/>
        <c:lblAlgn val="ctr"/>
        <c:lblOffset val="100"/>
        <c:noMultiLvlLbl val="0"/>
      </c:catAx>
      <c:valAx>
        <c:axId val="11146843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221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F7A8-D527-D746-A909-FCB25EE15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D5DE3-F798-6B4F-9969-9AF5204091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0486A-8A9B-DB46-A7E8-11FBC6A499B0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641FC-2EF4-9248-9CD3-E10D6A080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91532-AAE9-E84D-B4EC-4AD735D27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93382-1C79-DE45-933C-A0AA0C78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0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B8AEB-1410-F541-B499-8220BDB63643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5876-63B5-2C48-BCF8-BF413FADD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85876-63B5-2C48-BCF8-BF413FADD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7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85876-63B5-2C48-BCF8-BF413FADD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2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2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2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2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2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2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2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2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9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9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8.png"/><Relationship Id="rId4" Type="http://schemas.openxmlformats.org/officeDocument/2006/relationships/image" Target="../media/image19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11.png"/><Relationship Id="rId4" Type="http://schemas.openxmlformats.org/officeDocument/2006/relationships/image" Target="../media/image2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8.png"/><Relationship Id="rId4" Type="http://schemas.openxmlformats.org/officeDocument/2006/relationships/image" Target="../media/image19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28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2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F5D3401-353B-12AD-0FC3-F4473A362B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40053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F5D3401-353B-12AD-0FC3-F4473A362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row of wind turbines&#10;&#10;Description automatically generated with low confidence">
            <a:extLst>
              <a:ext uri="{FF2B5EF4-FFF2-40B4-BE49-F238E27FC236}">
                <a16:creationId xmlns:a16="http://schemas.microsoft.com/office/drawing/2014/main" id="{8627D5A7-57A2-2641-AFDB-68D97543C0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-2"/>
            <a:ext cx="12208070" cy="685800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9BA192-C917-B45E-D96A-8E9C59CA5A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70C5D5-98FE-53DC-05F7-25A927D9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854DFE-0D68-71ED-8269-DF9563030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Title (Title Case)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2924B6-BDB2-7F4D-9984-A930347B36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EC454-FD4C-2621-8156-E1EDB6AE60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A41971-7696-CF32-29E2-84CFBF4904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175814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1A41971-7696-CF32-29E2-84CFBF4904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2CE59C-1D55-EBF4-7B2A-8920347B19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736A87-6555-B356-39AB-56D5B289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8A31C04-C043-14E4-AE46-0EA2A180B9B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25411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36B6D-61D3-920A-5260-31AA52145F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24297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36B6D-61D3-920A-5260-31AA52145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A6D176-3FF5-092A-2E81-4C605C2DDD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66CBFF-7F85-1F48-B14F-DF2B4BD0644A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86F3BE-20EB-8C55-6D7B-3290DA012B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72749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D7C03F0-0699-9CA8-3776-73A868C8E5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685287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D7C03F0-0699-9CA8-3776-73A868C8E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48E3B9-245A-AE4C-9BD2-2F6A5A8EE0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6518" y="1825625"/>
            <a:ext cx="5576047" cy="435133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4765AF3-18D8-C641-B0B6-4742E05E02D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9435" y="1825625"/>
            <a:ext cx="5576047" cy="435133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B895FC9-A0AC-3F42-CEE7-9C99A781B9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D89B22-998B-693C-32D7-923E8AAA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853A3CB-E570-5F5E-C909-D20A5B00C1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02842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B5E3E25-4D9F-9133-DEFB-2E48573FBA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67955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B5E3E25-4D9F-9133-DEFB-2E48573FB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6518" y="1825625"/>
            <a:ext cx="5576047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9435" y="1825625"/>
            <a:ext cx="5576047" cy="43513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983489-700D-1442-AA6D-5979E2CF8C86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C0BECEA-301B-CBF5-C26D-F9176DBA1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D4A897-C5C0-316D-FA6E-18A69FE6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765C81-C927-2548-8D19-8C11374E4B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47F1546-C2D0-821D-0E6A-8A0375C9394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21805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99279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F9AB97-5B1A-9013-569B-1C4B08EF23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508C59-B015-DB23-6476-F6E65C48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7A19560-B81B-B883-E847-EECF6A3528A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95365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7ED4C7-3407-5830-C159-9C2770BA39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999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7ED4C7-3407-5830-C159-9C2770BA3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0BAA5-A735-6F4F-B587-06A5165CA0DE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BC4E998-1E0A-914E-7C55-AC7710A1E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549AA6-5BDB-0D70-BBB3-6147B918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F62EF37-FC25-53B5-1228-E6BD4845F71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407164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36EBFC-D8C5-5237-BEB7-4527B41E2E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72877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36EBFC-D8C5-5237-BEB7-4527B41E2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5D782-668D-04DB-CBB0-FAE8CFB3A7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01C98-1D22-4832-9CC8-DCE34836C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365125"/>
            <a:ext cx="11456894" cy="1325563"/>
          </a:xfrm>
        </p:spPr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C60278D-5D50-B690-D694-376CA91A971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73360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Pla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78AAF-A3CC-468B-F0DC-5CA4AF2B8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6012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78AAF-A3CC-468B-F0DC-5CA4AF2B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BC186C95-FF18-9C9F-8B1E-4126B58BEC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059EBB-35B6-64F9-05AB-A0EAF78ED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365125"/>
            <a:ext cx="11456894" cy="1325563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8F1BD3D-85AD-BC45-010C-B536685A758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403350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99279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F9AB97-5B1A-9013-569B-1C4B08EF23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508C59-B015-DB23-6476-F6E65C48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7A19560-B81B-B883-E847-EECF6A3528A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365125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52306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7ED4C7-3407-5830-C159-9C2770BA39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999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7ED4C7-3407-5830-C159-9C2770BA3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0BAA5-A735-6F4F-B587-06A5165CA0DE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BC4E998-1E0A-914E-7C55-AC7710A1E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549AA6-5BDB-0D70-BBB3-6147B918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F62EF37-FC25-53B5-1228-E6BD4845F71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365125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27545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F5D3401-353B-12AD-0FC3-F4473A362B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40053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F5D3401-353B-12AD-0FC3-F4473A362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row of wind turbines&#10;&#10;Description automatically generated with low confidence">
            <a:extLst>
              <a:ext uri="{FF2B5EF4-FFF2-40B4-BE49-F238E27FC236}">
                <a16:creationId xmlns:a16="http://schemas.microsoft.com/office/drawing/2014/main" id="{8627D5A7-57A2-2641-AFDB-68D97543C0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-2"/>
            <a:ext cx="12208070" cy="6858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0A4728-CA55-2619-DB8D-F6C9B3B3741B}"/>
              </a:ext>
            </a:extLst>
          </p:cNvPr>
          <p:cNvSpPr/>
          <p:nvPr userDrawn="1"/>
        </p:nvSpPr>
        <p:spPr>
          <a:xfrm>
            <a:off x="-4" y="0"/>
            <a:ext cx="12192002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9BA192-C917-B45E-D96A-8E9C59CA5A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70C5D5-98FE-53DC-05F7-25A927D9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854DFE-0D68-71ED-8269-DF9563030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Title (Title Case)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2924B6-BDB2-7F4D-9984-A930347B36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EC454-FD4C-2621-8156-E1EDB6AE60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4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36EBFC-D8C5-5237-BEB7-4527B41E2E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72877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36EBFC-D8C5-5237-BEB7-4527B41E2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5D782-668D-04DB-CBB0-FAE8CFB3A7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01C98-1D22-4832-9CC8-DCE34836C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365125"/>
            <a:ext cx="11456894" cy="1325563"/>
          </a:xfrm>
        </p:spPr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C60278D-5D50-B690-D694-376CA91A971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365125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80052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Pla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78AAF-A3CC-468B-F0DC-5CA4AF2B8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6012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78AAF-A3CC-468B-F0DC-5CA4AF2B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BC186C95-FF18-9C9F-8B1E-4126B58BEC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059EBB-35B6-64F9-05AB-A0EAF78ED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365125"/>
            <a:ext cx="11456894" cy="1325563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8F1BD3D-85AD-BC45-010C-B536685A758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370194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441604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3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D0D81C-FEF4-FAF4-F0DE-281F9E39E4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317949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D0D81C-FEF4-FAF4-F0DE-281F9E39E4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5" name="Google Shape;122;p18">
            <a:extLst>
              <a:ext uri="{FF2B5EF4-FFF2-40B4-BE49-F238E27FC236}">
                <a16:creationId xmlns:a16="http://schemas.microsoft.com/office/drawing/2014/main" id="{CEE9384B-C63E-3542-8073-EC14608FA9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76517" y="1825624"/>
            <a:ext cx="3516190" cy="212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Google Shape;123;p18">
            <a:extLst>
              <a:ext uri="{FF2B5EF4-FFF2-40B4-BE49-F238E27FC236}">
                <a16:creationId xmlns:a16="http://schemas.microsoft.com/office/drawing/2014/main" id="{412D8EAC-2687-6C41-A1CB-F0DCF0FF724D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6517" y="3961247"/>
            <a:ext cx="3516190" cy="222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40" rIns="91440" bIns="91440" anchor="t" anchorCtr="0">
            <a:noAutofit/>
          </a:bodyPr>
          <a:lstStyle>
            <a:lvl1pPr marL="18415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800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8" name="Google Shape;124;p18">
            <a:extLst>
              <a:ext uri="{FF2B5EF4-FFF2-40B4-BE49-F238E27FC236}">
                <a16:creationId xmlns:a16="http://schemas.microsoft.com/office/drawing/2014/main" id="{3682FDEA-AA9D-F24E-9B1C-66D9041ECE22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337905" y="1825624"/>
            <a:ext cx="3516190" cy="212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Google Shape;125;p18">
            <a:extLst>
              <a:ext uri="{FF2B5EF4-FFF2-40B4-BE49-F238E27FC236}">
                <a16:creationId xmlns:a16="http://schemas.microsoft.com/office/drawing/2014/main" id="{2ED06F3D-203C-974C-94A6-45299C97BA9F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8299292" y="1817333"/>
            <a:ext cx="3516190" cy="212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Google Shape;126;p18">
            <a:extLst>
              <a:ext uri="{FF2B5EF4-FFF2-40B4-BE49-F238E27FC236}">
                <a16:creationId xmlns:a16="http://schemas.microsoft.com/office/drawing/2014/main" id="{B3EDA64D-7E8E-9741-AB9F-5528C58DD7C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4337905" y="3961247"/>
            <a:ext cx="3516190" cy="222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40" rIns="91440" bIns="91440" anchor="t" anchorCtr="0">
            <a:noAutofit/>
          </a:bodyPr>
          <a:lstStyle>
            <a:lvl1pPr marL="18415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tabLst/>
              <a:defRPr sz="1800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11" name="Google Shape;127;p18">
            <a:extLst>
              <a:ext uri="{FF2B5EF4-FFF2-40B4-BE49-F238E27FC236}">
                <a16:creationId xmlns:a16="http://schemas.microsoft.com/office/drawing/2014/main" id="{9063F8B5-1A54-7C4D-9F43-DD8AD24AEC95}"/>
              </a:ext>
            </a:extLst>
          </p:cNvPr>
          <p:cNvSpPr txBox="1">
            <a:spLocks noGrp="1"/>
          </p:cNvSpPr>
          <p:nvPr>
            <p:ph type="body" idx="6" hasCustomPrompt="1"/>
          </p:nvPr>
        </p:nvSpPr>
        <p:spPr>
          <a:xfrm>
            <a:off x="8299292" y="3952956"/>
            <a:ext cx="3516190" cy="222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40" rIns="91440" bIns="91440" anchor="t" anchorCtr="0">
            <a:noAutofit/>
          </a:bodyPr>
          <a:lstStyle>
            <a:lvl1pPr marL="18415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800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641DFA1-CF84-D08F-070B-C795D45227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1B7EA3A-D1DD-8F26-A931-C706505E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726FB89-8367-F70A-1CBC-5801AAF63BA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20590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3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CD1B00A-E1ED-C4BB-5460-FE0C4639F9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476971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CD1B00A-E1ED-C4BB-5460-FE0C4639F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12" name="Google Shape;122;p18">
            <a:extLst>
              <a:ext uri="{FF2B5EF4-FFF2-40B4-BE49-F238E27FC236}">
                <a16:creationId xmlns:a16="http://schemas.microsoft.com/office/drawing/2014/main" id="{A2C37A74-F724-9142-B45A-E5B4463BA65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76517" y="1825624"/>
            <a:ext cx="3516190" cy="212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Google Shape;123;p18">
            <a:extLst>
              <a:ext uri="{FF2B5EF4-FFF2-40B4-BE49-F238E27FC236}">
                <a16:creationId xmlns:a16="http://schemas.microsoft.com/office/drawing/2014/main" id="{DFEB06E0-CA6F-0E40-91EB-64C3380E72FA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6517" y="3961247"/>
            <a:ext cx="3516190" cy="222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40" rIns="0" bIns="91440" anchor="t" anchorCtr="0">
            <a:no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800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14" name="Google Shape;124;p18">
            <a:extLst>
              <a:ext uri="{FF2B5EF4-FFF2-40B4-BE49-F238E27FC236}">
                <a16:creationId xmlns:a16="http://schemas.microsoft.com/office/drawing/2014/main" id="{51009A28-6CB0-8740-B1BA-F85126DE43A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337905" y="1825624"/>
            <a:ext cx="3516190" cy="212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Google Shape;125;p18">
            <a:extLst>
              <a:ext uri="{FF2B5EF4-FFF2-40B4-BE49-F238E27FC236}">
                <a16:creationId xmlns:a16="http://schemas.microsoft.com/office/drawing/2014/main" id="{FE469F70-AC89-4442-9A40-507A83CDA519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8299292" y="1817333"/>
            <a:ext cx="3516190" cy="212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Google Shape;126;p18">
            <a:extLst>
              <a:ext uri="{FF2B5EF4-FFF2-40B4-BE49-F238E27FC236}">
                <a16:creationId xmlns:a16="http://schemas.microsoft.com/office/drawing/2014/main" id="{8B05BB97-19E6-D545-805D-D7441E9E5A88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4337905" y="3961247"/>
            <a:ext cx="3516190" cy="222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40" rIns="0" bIns="91440" anchor="t" anchorCtr="0">
            <a:no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tabLst/>
              <a:defRPr sz="1800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17" name="Google Shape;127;p18">
            <a:extLst>
              <a:ext uri="{FF2B5EF4-FFF2-40B4-BE49-F238E27FC236}">
                <a16:creationId xmlns:a16="http://schemas.microsoft.com/office/drawing/2014/main" id="{030914C5-AFD7-D444-89AA-48477984991A}"/>
              </a:ext>
            </a:extLst>
          </p:cNvPr>
          <p:cNvSpPr txBox="1">
            <a:spLocks noGrp="1"/>
          </p:cNvSpPr>
          <p:nvPr>
            <p:ph type="body" idx="6" hasCustomPrompt="1"/>
          </p:nvPr>
        </p:nvSpPr>
        <p:spPr>
          <a:xfrm>
            <a:off x="8299292" y="3952956"/>
            <a:ext cx="3516190" cy="222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40" rIns="0" bIns="91440" anchor="t" anchorCtr="0">
            <a:no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800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39049BA-4E21-AFB3-45C4-79D5EB580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9CBA15-154B-C4E8-9E5B-3EA0D04D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7DBB267-487C-CA65-42F5-CCFCE0C9C8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76810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Ico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D0D81C-FEF4-FAF4-F0DE-281F9E39E4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90104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D0D81C-FEF4-FAF4-F0DE-281F9E39E4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nline Image Placeholder 41">
            <a:extLst>
              <a:ext uri="{FF2B5EF4-FFF2-40B4-BE49-F238E27FC236}">
                <a16:creationId xmlns:a16="http://schemas.microsoft.com/office/drawing/2014/main" id="{3537A5C4-9818-3370-4C8D-BB89B64CF16A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>
          <a:xfrm>
            <a:off x="1327150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43" name="Online Image Placeholder 41">
            <a:extLst>
              <a:ext uri="{FF2B5EF4-FFF2-40B4-BE49-F238E27FC236}">
                <a16:creationId xmlns:a16="http://schemas.microsoft.com/office/drawing/2014/main" id="{051EFFC3-D2F3-02ED-E750-368AF9E6376D}"/>
              </a:ext>
            </a:extLst>
          </p:cNvPr>
          <p:cNvSpPr>
            <a:spLocks noGrp="1"/>
          </p:cNvSpPr>
          <p:nvPr>
            <p:ph type="clipArt" sz="quarter" idx="27"/>
          </p:nvPr>
        </p:nvSpPr>
        <p:spPr>
          <a:xfrm>
            <a:off x="9764470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44" name="Online Image Placeholder 41">
            <a:extLst>
              <a:ext uri="{FF2B5EF4-FFF2-40B4-BE49-F238E27FC236}">
                <a16:creationId xmlns:a16="http://schemas.microsoft.com/office/drawing/2014/main" id="{8B912E2C-48C0-0072-10F4-97FFD7638C7B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6957702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45" name="Online Image Placeholder 41">
            <a:extLst>
              <a:ext uri="{FF2B5EF4-FFF2-40B4-BE49-F238E27FC236}">
                <a16:creationId xmlns:a16="http://schemas.microsoft.com/office/drawing/2014/main" id="{7DA0F4DE-FAA6-7D69-6B23-A7F5FB53B927}"/>
              </a:ext>
            </a:extLst>
          </p:cNvPr>
          <p:cNvSpPr>
            <a:spLocks noGrp="1"/>
          </p:cNvSpPr>
          <p:nvPr>
            <p:ph type="clipArt" sz="quarter" idx="29"/>
          </p:nvPr>
        </p:nvSpPr>
        <p:spPr>
          <a:xfrm>
            <a:off x="4146574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4214EC44-9E34-7A96-301C-29E383F69C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908" y="2763675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486F31D6-4F5D-D9CB-78C7-A204EA8668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3619" y="2772493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Subtitles can be one or two lines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2E292B2-03F4-CB53-9EE8-6511302E95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11039" y="2768196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B9945D2-461E-B4B5-4BB3-4DDD5A478F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908" y="3506874"/>
            <a:ext cx="2796052" cy="2722559"/>
          </a:xfrm>
        </p:spPr>
        <p:txBody>
          <a:bodyPr rIns="18288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A2310AB-40D0-E46F-D3A3-0BF45666B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0960" y="3506874"/>
            <a:ext cx="2796052" cy="2722559"/>
          </a:xfrm>
        </p:spPr>
        <p:txBody>
          <a:bodyPr rIns="18288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F6A2FC70-0E05-A7F3-3FA1-90865FDCDA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2329" y="3506874"/>
            <a:ext cx="2796052" cy="2722559"/>
          </a:xfrm>
        </p:spPr>
        <p:txBody>
          <a:bodyPr rIns="18288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D9FF6F4F-6993-311D-C58B-988E5625F8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1039" y="3506874"/>
            <a:ext cx="2796052" cy="2722559"/>
          </a:xfrm>
        </p:spPr>
        <p:txBody>
          <a:bodyPr rIns="18288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641DFA1-CF84-D08F-070B-C795D45227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1B7EA3A-D1DD-8F26-A931-C706505E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726FB89-8367-F70A-1CBC-5801AAF63BA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3CD33D-BCFE-4DAA-FE44-0F47CB010108}"/>
              </a:ext>
            </a:extLst>
          </p:cNvPr>
          <p:cNvCxnSpPr>
            <a:cxnSpLocks/>
          </p:cNvCxnSpPr>
          <p:nvPr userDrawn="1"/>
        </p:nvCxnSpPr>
        <p:spPr>
          <a:xfrm>
            <a:off x="48490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BFD310-3440-4C66-0A75-464A149E694B}"/>
              </a:ext>
            </a:extLst>
          </p:cNvPr>
          <p:cNvCxnSpPr>
            <a:cxnSpLocks/>
          </p:cNvCxnSpPr>
          <p:nvPr userDrawn="1"/>
        </p:nvCxnSpPr>
        <p:spPr>
          <a:xfrm>
            <a:off x="329361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54E2AC-23DF-4943-5110-84ED60C6737F}"/>
              </a:ext>
            </a:extLst>
          </p:cNvPr>
          <p:cNvCxnSpPr>
            <a:cxnSpLocks/>
          </p:cNvCxnSpPr>
          <p:nvPr userDrawn="1"/>
        </p:nvCxnSpPr>
        <p:spPr>
          <a:xfrm>
            <a:off x="610232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89CF3-99AA-17A8-7116-0F2500A8677B}"/>
              </a:ext>
            </a:extLst>
          </p:cNvPr>
          <p:cNvCxnSpPr>
            <a:cxnSpLocks/>
          </p:cNvCxnSpPr>
          <p:nvPr userDrawn="1"/>
        </p:nvCxnSpPr>
        <p:spPr>
          <a:xfrm>
            <a:off x="891103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AE01538-60C7-1FCA-2663-B206C560BD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4964" y="2768146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</p:spTree>
    <p:extLst>
      <p:ext uri="{BB962C8B-B14F-4D97-AF65-F5344CB8AC3E}">
        <p14:creationId xmlns:p14="http://schemas.microsoft.com/office/powerpoint/2010/main" val="370212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Icons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D0D81C-FEF4-FAF4-F0DE-281F9E39E4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90104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D0D81C-FEF4-FAF4-F0DE-281F9E39E4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nline Image Placeholder 41">
            <a:extLst>
              <a:ext uri="{FF2B5EF4-FFF2-40B4-BE49-F238E27FC236}">
                <a16:creationId xmlns:a16="http://schemas.microsoft.com/office/drawing/2014/main" id="{3537A5C4-9818-3370-4C8D-BB89B64CF16A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>
          <a:xfrm>
            <a:off x="1327150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43" name="Online Image Placeholder 41">
            <a:extLst>
              <a:ext uri="{FF2B5EF4-FFF2-40B4-BE49-F238E27FC236}">
                <a16:creationId xmlns:a16="http://schemas.microsoft.com/office/drawing/2014/main" id="{051EFFC3-D2F3-02ED-E750-368AF9E6376D}"/>
              </a:ext>
            </a:extLst>
          </p:cNvPr>
          <p:cNvSpPr>
            <a:spLocks noGrp="1"/>
          </p:cNvSpPr>
          <p:nvPr>
            <p:ph type="clipArt" sz="quarter" idx="27"/>
          </p:nvPr>
        </p:nvSpPr>
        <p:spPr>
          <a:xfrm>
            <a:off x="9764470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44" name="Online Image Placeholder 41">
            <a:extLst>
              <a:ext uri="{FF2B5EF4-FFF2-40B4-BE49-F238E27FC236}">
                <a16:creationId xmlns:a16="http://schemas.microsoft.com/office/drawing/2014/main" id="{8B912E2C-48C0-0072-10F4-97FFD7638C7B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6957702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45" name="Online Image Placeholder 41">
            <a:extLst>
              <a:ext uri="{FF2B5EF4-FFF2-40B4-BE49-F238E27FC236}">
                <a16:creationId xmlns:a16="http://schemas.microsoft.com/office/drawing/2014/main" id="{7DA0F4DE-FAA6-7D69-6B23-A7F5FB53B927}"/>
              </a:ext>
            </a:extLst>
          </p:cNvPr>
          <p:cNvSpPr>
            <a:spLocks noGrp="1"/>
          </p:cNvSpPr>
          <p:nvPr>
            <p:ph type="clipArt" sz="quarter" idx="29"/>
          </p:nvPr>
        </p:nvSpPr>
        <p:spPr>
          <a:xfrm>
            <a:off x="4146574" y="1936705"/>
            <a:ext cx="796925" cy="701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4214EC44-9E34-7A96-301C-29E383F69C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908" y="2763675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486F31D6-4F5D-D9CB-78C7-A204EA8668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3619" y="2772493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Subtitles can be one or two lines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2E292B2-03F4-CB53-9EE8-6511302E95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11039" y="2768196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B9945D2-461E-B4B5-4BB3-4DDD5A478F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908" y="3506874"/>
            <a:ext cx="2796052" cy="2722559"/>
          </a:xfrm>
        </p:spPr>
        <p:txBody>
          <a:bodyPr rIns="18288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A2310AB-40D0-E46F-D3A3-0BF45666B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0960" y="3506874"/>
            <a:ext cx="2796052" cy="2722559"/>
          </a:xfrm>
        </p:spPr>
        <p:txBody>
          <a:bodyPr rIns="18288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F6A2FC70-0E05-A7F3-3FA1-90865FDCDA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2329" y="3506874"/>
            <a:ext cx="2796052" cy="2722559"/>
          </a:xfrm>
        </p:spPr>
        <p:txBody>
          <a:bodyPr rIns="18288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D9FF6F4F-6993-311D-C58B-988E5625F8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1039" y="3506874"/>
            <a:ext cx="2796052" cy="2722559"/>
          </a:xfrm>
        </p:spPr>
        <p:txBody>
          <a:bodyPr rIns="18288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641DFA1-CF84-D08F-070B-C795D45227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1B7EA3A-D1DD-8F26-A931-C706505E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726FB89-8367-F70A-1CBC-5801AAF63BA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3CD33D-BCFE-4DAA-FE44-0F47CB010108}"/>
              </a:ext>
            </a:extLst>
          </p:cNvPr>
          <p:cNvCxnSpPr>
            <a:cxnSpLocks/>
          </p:cNvCxnSpPr>
          <p:nvPr userDrawn="1"/>
        </p:nvCxnSpPr>
        <p:spPr>
          <a:xfrm>
            <a:off x="48490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BFD310-3440-4C66-0A75-464A149E694B}"/>
              </a:ext>
            </a:extLst>
          </p:cNvPr>
          <p:cNvCxnSpPr>
            <a:cxnSpLocks/>
          </p:cNvCxnSpPr>
          <p:nvPr userDrawn="1"/>
        </p:nvCxnSpPr>
        <p:spPr>
          <a:xfrm>
            <a:off x="329361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54E2AC-23DF-4943-5110-84ED60C6737F}"/>
              </a:ext>
            </a:extLst>
          </p:cNvPr>
          <p:cNvCxnSpPr>
            <a:cxnSpLocks/>
          </p:cNvCxnSpPr>
          <p:nvPr userDrawn="1"/>
        </p:nvCxnSpPr>
        <p:spPr>
          <a:xfrm>
            <a:off x="610232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89CF3-99AA-17A8-7116-0F2500A8677B}"/>
              </a:ext>
            </a:extLst>
          </p:cNvPr>
          <p:cNvCxnSpPr>
            <a:cxnSpLocks/>
          </p:cNvCxnSpPr>
          <p:nvPr userDrawn="1"/>
        </p:nvCxnSpPr>
        <p:spPr>
          <a:xfrm>
            <a:off x="8911039" y="3363840"/>
            <a:ext cx="2507673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AE01538-60C7-1FCA-2663-B206C560BD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4964" y="2768146"/>
            <a:ext cx="2507673" cy="457132"/>
          </a:xfrm>
        </p:spPr>
        <p:txBody>
          <a:bodyPr rIns="18288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Title (Title Case)</a:t>
            </a:r>
          </a:p>
        </p:txBody>
      </p:sp>
    </p:spTree>
    <p:extLst>
      <p:ext uri="{BB962C8B-B14F-4D97-AF65-F5344CB8AC3E}">
        <p14:creationId xmlns:p14="http://schemas.microsoft.com/office/powerpoint/2010/main" val="1371282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FD4E7E9-9319-1006-1F46-02965CB4BA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854159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FD4E7E9-9319-1006-1F46-02965CB4B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404A3-23C9-1D8D-FFC8-E5B6CB9CD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620" y="1853148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31B29D-2978-0317-5FCB-DD186DFCC9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225947" y="1853148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BFB78D5-F074-7D6E-069D-EFEF3D6C409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74620" y="4081346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A8CDA0F-A714-77E4-47DA-902649B223A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225947" y="4081346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52EC1CF-B3A4-A16D-3ECF-FB06D9C37C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9435" y="1822246"/>
            <a:ext cx="5593977" cy="436406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FE949CC-7FAF-48CF-1AD3-CA9BAE59BF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307CFB-9D88-5E66-3E7E-3F62A540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1889529-5E39-7AA0-A0CD-AAC9D61CBA5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30551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08018E7-5530-099F-8D2B-2648D74D34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99555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08018E7-5530-099F-8D2B-2648D74D3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FD440BC-D931-B74B-8637-FA04B233C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620" y="1853148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6D12A54-7471-ACE9-EC3C-35326F8DD10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225947" y="1853148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8FD3C3-39C9-DAB0-177F-8C5F528E7C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74620" y="4081346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B1A7005-D344-2276-9A89-FC98B8795A3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225947" y="4081346"/>
            <a:ext cx="2726618" cy="2091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309153-B32F-4644-A739-8A1CF4E4F1E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9435" y="1822246"/>
            <a:ext cx="5593977" cy="436406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B0368CE-EC3B-68CB-7AC5-048832D88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DCE17C3-4D36-F779-78C0-2B3FDF78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CB9DDF-BFCA-7D36-60B8-45B5D04C1D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249155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and Te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255FE-196A-8A1F-49F2-DAD9C13012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17714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255FE-196A-8A1F-49F2-DAD9C1301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3EB703F6-B5FD-9844-9D88-8CDC0465621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76518" y="1834605"/>
            <a:ext cx="4515522" cy="43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53CFC7C-1590-2BC1-8ED9-5334FE8012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66DAFD-7E57-B95B-BEFB-AB513AD3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0A3CC2B-0D27-93D7-FDB0-716E748651F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1DB05F0-03C3-A042-25E8-75D933E5A16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83443" y="1821189"/>
            <a:ext cx="6749968" cy="4364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35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and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5B13AA9-9E5E-BD68-6C60-6A5551B03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7795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5B13AA9-9E5E-BD68-6C60-6A5551B03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983489-700D-1442-AA6D-5979E2CF8C86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3EB703F6-B5FD-9844-9D88-8CDC0465621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76518" y="1834605"/>
            <a:ext cx="4515522" cy="43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6B2031-51B8-D567-F1A5-F0204DDE1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9438" y="6438411"/>
            <a:ext cx="8110537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9581FC-492D-4EBD-1B4F-77097006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0B7C804-6236-53AE-3B1F-0CC4ED034C6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 (Sentence Case)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255CFD-5618-D2F7-D70B-50ED7342B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83443" y="1821189"/>
            <a:ext cx="6749968" cy="436406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F5D3401-353B-12AD-0FC3-F4473A362B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46801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F5D3401-353B-12AD-0FC3-F4473A362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70C5D5-98FE-53DC-05F7-25A927D9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ower lines and power lines&#10;&#10;Description automatically generated with medium confidence">
            <a:extLst>
              <a:ext uri="{FF2B5EF4-FFF2-40B4-BE49-F238E27FC236}">
                <a16:creationId xmlns:a16="http://schemas.microsoft.com/office/drawing/2014/main" id="{A324445B-B4B9-A4CA-9622-2F926F3971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2192000" cy="685637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091FAD-9916-BC68-7FD9-513402E28256}"/>
              </a:ext>
            </a:extLst>
          </p:cNvPr>
          <p:cNvSpPr/>
          <p:nvPr userDrawn="1"/>
        </p:nvSpPr>
        <p:spPr>
          <a:xfrm>
            <a:off x="-2" y="-1621"/>
            <a:ext cx="12192002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43C78F-0C5E-7FED-17D0-284161EAFD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-2" y="-1621"/>
            <a:ext cx="12192000" cy="6858000"/>
          </a:xfrm>
          <a:prstGeom prst="rect">
            <a:avLst/>
          </a:prstGeom>
          <a:noFill/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B2E7771-E09A-DAD0-1494-6FB703E2D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Title (Title Case)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F305201-484D-9C18-A26F-9F95443785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FF9762-BC02-600F-3B31-84C47BF55D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eed Left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43185AE-FE87-D35C-B033-E9A6E14A956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5999" y="1690688"/>
            <a:ext cx="5717614" cy="4364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68448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F4EB8F77-990F-27EB-7E27-BC352FDD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365125"/>
            <a:ext cx="5717614" cy="1325563"/>
          </a:xfrm>
        </p:spPr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2AFA28-3BDA-3E43-F817-651C477C8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21350" cy="6858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914A5AC-ED8F-D250-D515-66C1E2CF0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2582" y="6438411"/>
            <a:ext cx="5067393" cy="230832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B5D515-4331-C07F-8369-F3E06D8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537" y="6356350"/>
            <a:ext cx="3029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5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eed Right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97430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A7417EB-8728-0923-8FBD-8E40F9D5F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365125"/>
            <a:ext cx="5717614" cy="1325563"/>
          </a:xfrm>
        </p:spPr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2AFA28-3BDA-3E43-F817-651C477C8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26F952A-080E-3A44-ECCC-4E56A5CBD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3529" y="6438411"/>
            <a:ext cx="4506446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6F0997-01BA-4AD1-9FBC-496DFF03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D8200C1-BF91-4213-10A2-C85FCF7949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6518" y="1690688"/>
            <a:ext cx="5717614" cy="4364066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600" b="0">
                <a:solidFill>
                  <a:schemeClr val="tx2"/>
                </a:solidFill>
              </a:defRPr>
            </a:lvl4pPr>
            <a:lvl5pPr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564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eed Narrow Left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16566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2AFA28-3BDA-3E43-F817-651C477C8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12365" cy="6858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B8D83D-2873-3F1A-B9AD-3B9AC19E7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450" y="365125"/>
            <a:ext cx="6864962" cy="1325563"/>
          </a:xfrm>
        </p:spPr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6D59355-6E6F-2A57-E4EE-8C8BACB95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450" y="6438411"/>
            <a:ext cx="6261525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3828481-24F3-F225-443C-6B51B17B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DB706D-EE8C-8664-57AC-6723DC9484C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75376" y="1690688"/>
            <a:ext cx="6858035" cy="4364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334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eed Narrow Right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16566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2AFA28-3BDA-3E43-F817-651C477C8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9635" y="0"/>
            <a:ext cx="4512365" cy="6858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B8D83D-2873-3F1A-B9AD-3B9AC19E7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450" y="365125"/>
            <a:ext cx="6864962" cy="1325563"/>
          </a:xfrm>
        </p:spPr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6D59355-6E6F-2A57-E4EE-8C8BACB95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450" y="6438411"/>
            <a:ext cx="6261525" cy="2308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0" dirty="0" smtClean="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</a:defRPr>
            </a:lvl4pPr>
            <a:lvl5pPr>
              <a:defRPr lang="en-US" dirty="0">
                <a:latin typeface="+mn-lt"/>
                <a:ea typeface="+mn-ea"/>
                <a:cs typeface="+mn-cs"/>
              </a:defRPr>
            </a:lvl5pPr>
          </a:lstStyle>
          <a:p>
            <a:pPr marL="0" lvl="0" algn="r" defTabSz="457200"/>
            <a:r>
              <a:rPr lang="en-US"/>
              <a:t>Source: if none delete this text box.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3828481-24F3-F225-443C-6B51B17B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608" y="6356350"/>
            <a:ext cx="48487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C2F67E1-2643-BB3E-310B-94889013FF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6450" y="1690688"/>
            <a:ext cx="6864962" cy="4364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96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E5A7B-E4BB-6C3A-5425-44687F4196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D2E19B-472F-E4FF-6F54-56F281078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53152" y="828682"/>
            <a:ext cx="5281612" cy="52816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F15AA2-27BD-505D-6BCC-A7F8357FD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080" y="804808"/>
            <a:ext cx="459105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0D3CE"/>
                </a:solidFill>
                <a:latin typeface="Roboto" panose="02000000000000000000" pitchFamily="2" charset="0"/>
                <a:ea typeface="Source Sans Pro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B6B8F-7672-7F64-5B0A-A1249E09F43D}"/>
              </a:ext>
            </a:extLst>
          </p:cNvPr>
          <p:cNvCxnSpPr>
            <a:cxnSpLocks/>
          </p:cNvCxnSpPr>
          <p:nvPr userDrawn="1"/>
        </p:nvCxnSpPr>
        <p:spPr>
          <a:xfrm>
            <a:off x="973806" y="2354634"/>
            <a:ext cx="4369719" cy="0"/>
          </a:xfrm>
          <a:prstGeom prst="line">
            <a:avLst/>
          </a:prstGeom>
          <a:ln w="25400">
            <a:solidFill>
              <a:srgbClr val="00D3C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DAA1D31-5959-2B67-BDF1-0E94FC791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3138" y="2636050"/>
            <a:ext cx="4565650" cy="3698075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2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rea Templ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D2E19B-472F-E4FF-6F54-56F281078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5453" y="489023"/>
            <a:ext cx="4638271" cy="46382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C5E5936-82D5-9447-EC2A-00F195C4FA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8899" y="4485087"/>
            <a:ext cx="2541939" cy="6422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PHOTO | short caption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F15AA2-27BD-505D-6BCC-A7F8357FD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080" y="804808"/>
            <a:ext cx="459105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0D3CE"/>
                </a:solidFill>
                <a:latin typeface="Roboto" panose="02000000000000000000" pitchFamily="2" charset="0"/>
                <a:ea typeface="Source Sans Pro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B6B8F-7672-7F64-5B0A-A1249E09F43D}"/>
              </a:ext>
            </a:extLst>
          </p:cNvPr>
          <p:cNvCxnSpPr>
            <a:cxnSpLocks/>
          </p:cNvCxnSpPr>
          <p:nvPr userDrawn="1"/>
        </p:nvCxnSpPr>
        <p:spPr>
          <a:xfrm>
            <a:off x="973806" y="2354634"/>
            <a:ext cx="4369719" cy="0"/>
          </a:xfrm>
          <a:prstGeom prst="line">
            <a:avLst/>
          </a:prstGeom>
          <a:ln w="25400">
            <a:solidFill>
              <a:srgbClr val="00D3C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DAA1D31-5959-2B67-BDF1-0E94FC791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3138" y="2636050"/>
            <a:ext cx="4565650" cy="369807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817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Pla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78AAF-A3CC-468B-F0DC-5CA4AF2B8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6012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78AAF-A3CC-468B-F0DC-5CA4AF2B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BC186C95-FF18-9C9F-8B1E-4126B58BEC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059EBB-35B6-64F9-05AB-A0EAF78ED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5534" y="326365"/>
            <a:ext cx="6690975" cy="1325563"/>
          </a:xfrm>
        </p:spPr>
        <p:txBody>
          <a:bodyPr vert="horz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8F1BD3D-85AD-BC45-010C-B536685A758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65533" y="1256640"/>
            <a:ext cx="6690975" cy="395288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B6F92B-0D6D-D725-C783-A10F14C6C6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9085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F52A8-E713-DC78-979D-7F7EADC7EC85}"/>
              </a:ext>
            </a:extLst>
          </p:cNvPr>
          <p:cNvGrpSpPr/>
          <p:nvPr userDrawn="1"/>
        </p:nvGrpSpPr>
        <p:grpSpPr>
          <a:xfrm>
            <a:off x="10194734" y="326365"/>
            <a:ext cx="2464087" cy="312325"/>
            <a:chOff x="944133" y="4628904"/>
            <a:chExt cx="2464087" cy="3123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AE21E0-EF96-4462-0356-D8E6436F54F3}"/>
                </a:ext>
              </a:extLst>
            </p:cNvPr>
            <p:cNvSpPr/>
            <p:nvPr/>
          </p:nvSpPr>
          <p:spPr>
            <a:xfrm>
              <a:off x="944133" y="4628904"/>
              <a:ext cx="1660171" cy="312325"/>
            </a:xfrm>
            <a:prstGeom prst="rect">
              <a:avLst/>
            </a:prstGeom>
            <a:solidFill>
              <a:srgbClr val="00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F39978-76C7-2517-EC39-DECEF4CB811F}"/>
                </a:ext>
              </a:extLst>
            </p:cNvPr>
            <p:cNvSpPr txBox="1"/>
            <p:nvPr/>
          </p:nvSpPr>
          <p:spPr>
            <a:xfrm>
              <a:off x="974268" y="4633452"/>
              <a:ext cx="2433952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en-US" sz="1400" b="1" spc="300">
                  <a:solidFill>
                    <a:srgbClr val="00376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CASE STUDY</a:t>
              </a:r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FEE2DD4-6D66-80B0-9CB6-7A5ED4711C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5725" y="1852613"/>
            <a:ext cx="6781800" cy="4503737"/>
          </a:xfrm>
        </p:spPr>
        <p:txBody>
          <a:bodyPr/>
          <a:lstStyle>
            <a:lvl1pPr marL="2295525" indent="-2082800">
              <a:tabLst>
                <a:tab pos="2138363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1257300" marR="0" lvl="0" indent="-124618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9963" algn="r"/>
                <a:tab pos="1244600" algn="l"/>
              </a:tabLst>
              <a:defRPr/>
            </a:pPr>
            <a:r>
              <a:rPr lang="en-US" sz="2000" dirty="0">
                <a:solidFill>
                  <a:schemeClr val="accent1"/>
                </a:solidFill>
              </a:rPr>
              <a:t>	Issue</a:t>
            </a:r>
            <a:r>
              <a:rPr lang="en-US" sz="2000" dirty="0"/>
              <a:t>	</a:t>
            </a:r>
            <a:r>
              <a:rPr lang="en-US" sz="2000" b="0" dirty="0"/>
              <a:t>Click to edit text</a:t>
            </a:r>
          </a:p>
          <a:p>
            <a:pPr marL="1257300" marR="0" lvl="0" indent="-124618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9963" algn="r"/>
                <a:tab pos="1244600" algn="l"/>
              </a:tabLst>
              <a:defRPr/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	Strategy</a:t>
            </a:r>
            <a:r>
              <a:rPr lang="en-US" sz="2000" dirty="0"/>
              <a:t>	</a:t>
            </a:r>
            <a:r>
              <a:rPr lang="en-US" sz="2000" b="0" dirty="0"/>
              <a:t>Click to edit text</a:t>
            </a:r>
          </a:p>
          <a:p>
            <a:pPr marL="1257300" marR="0" lvl="0" indent="-124618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9963" algn="r"/>
                <a:tab pos="1244600" algn="l"/>
              </a:tabLst>
              <a:defRPr/>
            </a:pPr>
            <a:r>
              <a:rPr lang="en-US" sz="2000" dirty="0">
                <a:solidFill>
                  <a:schemeClr val="accent2"/>
                </a:solidFill>
              </a:rPr>
              <a:t>	Scaling</a:t>
            </a:r>
            <a:r>
              <a:rPr lang="en-US" sz="2000" dirty="0"/>
              <a:t>	</a:t>
            </a:r>
            <a:r>
              <a:rPr lang="en-US" sz="2000" b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8368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Plain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225411-D46B-449F-393A-A7E3CC181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B917BF-C43A-D816-C04B-04E9EE93F4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8450" y="5557838"/>
            <a:ext cx="6326188" cy="10239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Tipping Point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Click to insert text</a:t>
            </a: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78AAF-A3CC-468B-F0DC-5CA4AF2B8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6012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78AAF-A3CC-468B-F0DC-5CA4AF2B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F059EBB-35B6-64F9-05AB-A0EAF78ED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5534" y="276225"/>
            <a:ext cx="6690975" cy="1325563"/>
          </a:xfrm>
        </p:spPr>
        <p:txBody>
          <a:bodyPr vert="horz" anchor="ctr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B6F92B-0D6D-D725-C783-A10F14C6C6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9085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C213AD5-AF18-D13B-7284-C8822BDA3D63}"/>
              </a:ext>
            </a:extLst>
          </p:cNvPr>
          <p:cNvSpPr/>
          <p:nvPr userDrawn="1"/>
        </p:nvSpPr>
        <p:spPr>
          <a:xfrm rot="10800000">
            <a:off x="5281320" y="5091560"/>
            <a:ext cx="6423342" cy="281023"/>
          </a:xfrm>
          <a:custGeom>
            <a:avLst/>
            <a:gdLst>
              <a:gd name="connsiteX0" fmla="*/ 0 w 11853746"/>
              <a:gd name="connsiteY0" fmla="*/ 267630 h 278781"/>
              <a:gd name="connsiteX1" fmla="*/ 4828478 w 11853746"/>
              <a:gd name="connsiteY1" fmla="*/ 278781 h 278781"/>
              <a:gd name="connsiteX2" fmla="*/ 5174166 w 11853746"/>
              <a:gd name="connsiteY2" fmla="*/ 0 h 278781"/>
              <a:gd name="connsiteX3" fmla="*/ 5497551 w 11853746"/>
              <a:gd name="connsiteY3" fmla="*/ 278781 h 278781"/>
              <a:gd name="connsiteX4" fmla="*/ 11853746 w 11853746"/>
              <a:gd name="connsiteY4" fmla="*/ 267630 h 278781"/>
              <a:gd name="connsiteX0" fmla="*/ 0 w 11136462"/>
              <a:gd name="connsiteY0" fmla="*/ 267630 h 278781"/>
              <a:gd name="connsiteX1" fmla="*/ 4828478 w 11136462"/>
              <a:gd name="connsiteY1" fmla="*/ 278781 h 278781"/>
              <a:gd name="connsiteX2" fmla="*/ 5174166 w 11136462"/>
              <a:gd name="connsiteY2" fmla="*/ 0 h 278781"/>
              <a:gd name="connsiteX3" fmla="*/ 5497551 w 11136462"/>
              <a:gd name="connsiteY3" fmla="*/ 278781 h 278781"/>
              <a:gd name="connsiteX4" fmla="*/ 11136462 w 11136462"/>
              <a:gd name="connsiteY4" fmla="*/ 273105 h 278781"/>
              <a:gd name="connsiteX0" fmla="*/ 0 w 11842795"/>
              <a:gd name="connsiteY0" fmla="*/ 289532 h 289532"/>
              <a:gd name="connsiteX1" fmla="*/ 5534811 w 11842795"/>
              <a:gd name="connsiteY1" fmla="*/ 278781 h 289532"/>
              <a:gd name="connsiteX2" fmla="*/ 5880499 w 11842795"/>
              <a:gd name="connsiteY2" fmla="*/ 0 h 289532"/>
              <a:gd name="connsiteX3" fmla="*/ 6203884 w 11842795"/>
              <a:gd name="connsiteY3" fmla="*/ 278781 h 289532"/>
              <a:gd name="connsiteX4" fmla="*/ 11842795 w 11842795"/>
              <a:gd name="connsiteY4" fmla="*/ 273105 h 289532"/>
              <a:gd name="connsiteX0" fmla="*/ 0 w 11848271"/>
              <a:gd name="connsiteY0" fmla="*/ 273106 h 278781"/>
              <a:gd name="connsiteX1" fmla="*/ 5540287 w 11848271"/>
              <a:gd name="connsiteY1" fmla="*/ 278781 h 278781"/>
              <a:gd name="connsiteX2" fmla="*/ 5885975 w 11848271"/>
              <a:gd name="connsiteY2" fmla="*/ 0 h 278781"/>
              <a:gd name="connsiteX3" fmla="*/ 6209360 w 11848271"/>
              <a:gd name="connsiteY3" fmla="*/ 278781 h 278781"/>
              <a:gd name="connsiteX4" fmla="*/ 11848271 w 11848271"/>
              <a:gd name="connsiteY4" fmla="*/ 273105 h 278781"/>
              <a:gd name="connsiteX0" fmla="*/ 0 w 8360884"/>
              <a:gd name="connsiteY0" fmla="*/ 273106 h 278781"/>
              <a:gd name="connsiteX1" fmla="*/ 5540287 w 8360884"/>
              <a:gd name="connsiteY1" fmla="*/ 278781 h 278781"/>
              <a:gd name="connsiteX2" fmla="*/ 5885975 w 8360884"/>
              <a:gd name="connsiteY2" fmla="*/ 0 h 278781"/>
              <a:gd name="connsiteX3" fmla="*/ 6209360 w 8360884"/>
              <a:gd name="connsiteY3" fmla="*/ 278781 h 278781"/>
              <a:gd name="connsiteX4" fmla="*/ 8360884 w 8360884"/>
              <a:gd name="connsiteY4" fmla="*/ 277063 h 278781"/>
              <a:gd name="connsiteX0" fmla="*/ 0 w 11840354"/>
              <a:gd name="connsiteY0" fmla="*/ 269148 h 278781"/>
              <a:gd name="connsiteX1" fmla="*/ 9019757 w 11840354"/>
              <a:gd name="connsiteY1" fmla="*/ 278781 h 278781"/>
              <a:gd name="connsiteX2" fmla="*/ 9365445 w 11840354"/>
              <a:gd name="connsiteY2" fmla="*/ 0 h 278781"/>
              <a:gd name="connsiteX3" fmla="*/ 9688830 w 11840354"/>
              <a:gd name="connsiteY3" fmla="*/ 278781 h 278781"/>
              <a:gd name="connsiteX4" fmla="*/ 11840354 w 11840354"/>
              <a:gd name="connsiteY4" fmla="*/ 277063 h 278781"/>
              <a:gd name="connsiteX0" fmla="*/ 0 w 11840354"/>
              <a:gd name="connsiteY0" fmla="*/ 281023 h 281023"/>
              <a:gd name="connsiteX1" fmla="*/ 9019757 w 11840354"/>
              <a:gd name="connsiteY1" fmla="*/ 278781 h 281023"/>
              <a:gd name="connsiteX2" fmla="*/ 9365445 w 11840354"/>
              <a:gd name="connsiteY2" fmla="*/ 0 h 281023"/>
              <a:gd name="connsiteX3" fmla="*/ 9688830 w 11840354"/>
              <a:gd name="connsiteY3" fmla="*/ 278781 h 281023"/>
              <a:gd name="connsiteX4" fmla="*/ 11840354 w 11840354"/>
              <a:gd name="connsiteY4" fmla="*/ 277063 h 281023"/>
              <a:gd name="connsiteX0" fmla="*/ 0 w 5108250"/>
              <a:gd name="connsiteY0" fmla="*/ 281023 h 281023"/>
              <a:gd name="connsiteX1" fmla="*/ 2287653 w 5108250"/>
              <a:gd name="connsiteY1" fmla="*/ 278781 h 281023"/>
              <a:gd name="connsiteX2" fmla="*/ 2633341 w 5108250"/>
              <a:gd name="connsiteY2" fmla="*/ 0 h 281023"/>
              <a:gd name="connsiteX3" fmla="*/ 2956726 w 5108250"/>
              <a:gd name="connsiteY3" fmla="*/ 278781 h 281023"/>
              <a:gd name="connsiteX4" fmla="*/ 5108250 w 5108250"/>
              <a:gd name="connsiteY4" fmla="*/ 277063 h 281023"/>
              <a:gd name="connsiteX0" fmla="*/ 0 w 5108250"/>
              <a:gd name="connsiteY0" fmla="*/ 281023 h 286603"/>
              <a:gd name="connsiteX1" fmla="*/ 1110952 w 5108250"/>
              <a:gd name="connsiteY1" fmla="*/ 286603 h 286603"/>
              <a:gd name="connsiteX2" fmla="*/ 2287653 w 5108250"/>
              <a:gd name="connsiteY2" fmla="*/ 278781 h 286603"/>
              <a:gd name="connsiteX3" fmla="*/ 2633341 w 5108250"/>
              <a:gd name="connsiteY3" fmla="*/ 0 h 286603"/>
              <a:gd name="connsiteX4" fmla="*/ 2956726 w 5108250"/>
              <a:gd name="connsiteY4" fmla="*/ 278781 h 286603"/>
              <a:gd name="connsiteX5" fmla="*/ 5108250 w 5108250"/>
              <a:gd name="connsiteY5" fmla="*/ 277063 h 286603"/>
              <a:gd name="connsiteX0" fmla="*/ 0 w 5108250"/>
              <a:gd name="connsiteY0" fmla="*/ 281023 h 281023"/>
              <a:gd name="connsiteX1" fmla="*/ 2287653 w 5108250"/>
              <a:gd name="connsiteY1" fmla="*/ 278781 h 281023"/>
              <a:gd name="connsiteX2" fmla="*/ 2633341 w 5108250"/>
              <a:gd name="connsiteY2" fmla="*/ 0 h 281023"/>
              <a:gd name="connsiteX3" fmla="*/ 2956726 w 5108250"/>
              <a:gd name="connsiteY3" fmla="*/ 278781 h 281023"/>
              <a:gd name="connsiteX4" fmla="*/ 5108250 w 5108250"/>
              <a:gd name="connsiteY4" fmla="*/ 277063 h 281023"/>
              <a:gd name="connsiteX0" fmla="*/ 0 w 5858264"/>
              <a:gd name="connsiteY0" fmla="*/ 281023 h 281023"/>
              <a:gd name="connsiteX1" fmla="*/ 2287653 w 5858264"/>
              <a:gd name="connsiteY1" fmla="*/ 278781 h 281023"/>
              <a:gd name="connsiteX2" fmla="*/ 2633341 w 5858264"/>
              <a:gd name="connsiteY2" fmla="*/ 0 h 281023"/>
              <a:gd name="connsiteX3" fmla="*/ 2956726 w 5858264"/>
              <a:gd name="connsiteY3" fmla="*/ 278781 h 281023"/>
              <a:gd name="connsiteX4" fmla="*/ 5858264 w 5858264"/>
              <a:gd name="connsiteY4" fmla="*/ 256515 h 281023"/>
              <a:gd name="connsiteX0" fmla="*/ 0 w 7697338"/>
              <a:gd name="connsiteY0" fmla="*/ 281023 h 281023"/>
              <a:gd name="connsiteX1" fmla="*/ 4126727 w 7697338"/>
              <a:gd name="connsiteY1" fmla="*/ 278781 h 281023"/>
              <a:gd name="connsiteX2" fmla="*/ 4472415 w 7697338"/>
              <a:gd name="connsiteY2" fmla="*/ 0 h 281023"/>
              <a:gd name="connsiteX3" fmla="*/ 4795800 w 7697338"/>
              <a:gd name="connsiteY3" fmla="*/ 278781 h 281023"/>
              <a:gd name="connsiteX4" fmla="*/ 7697338 w 7697338"/>
              <a:gd name="connsiteY4" fmla="*/ 256515 h 281023"/>
              <a:gd name="connsiteX0" fmla="*/ 0 w 7707612"/>
              <a:gd name="connsiteY0" fmla="*/ 281023 h 287338"/>
              <a:gd name="connsiteX1" fmla="*/ 4126727 w 7707612"/>
              <a:gd name="connsiteY1" fmla="*/ 278781 h 287338"/>
              <a:gd name="connsiteX2" fmla="*/ 4472415 w 7707612"/>
              <a:gd name="connsiteY2" fmla="*/ 0 h 287338"/>
              <a:gd name="connsiteX3" fmla="*/ 4795800 w 7707612"/>
              <a:gd name="connsiteY3" fmla="*/ 278781 h 287338"/>
              <a:gd name="connsiteX4" fmla="*/ 7707612 w 7707612"/>
              <a:gd name="connsiteY4" fmla="*/ 287338 h 287338"/>
              <a:gd name="connsiteX0" fmla="*/ 0 w 7717886"/>
              <a:gd name="connsiteY0" fmla="*/ 281023 h 281023"/>
              <a:gd name="connsiteX1" fmla="*/ 4126727 w 7717886"/>
              <a:gd name="connsiteY1" fmla="*/ 278781 h 281023"/>
              <a:gd name="connsiteX2" fmla="*/ 4472415 w 7717886"/>
              <a:gd name="connsiteY2" fmla="*/ 0 h 281023"/>
              <a:gd name="connsiteX3" fmla="*/ 4795800 w 7717886"/>
              <a:gd name="connsiteY3" fmla="*/ 278781 h 281023"/>
              <a:gd name="connsiteX4" fmla="*/ 7717886 w 7717886"/>
              <a:gd name="connsiteY4" fmla="*/ 266789 h 281023"/>
              <a:gd name="connsiteX0" fmla="*/ 0 w 6495261"/>
              <a:gd name="connsiteY0" fmla="*/ 281023 h 281023"/>
              <a:gd name="connsiteX1" fmla="*/ 2904102 w 6495261"/>
              <a:gd name="connsiteY1" fmla="*/ 278781 h 281023"/>
              <a:gd name="connsiteX2" fmla="*/ 3249790 w 6495261"/>
              <a:gd name="connsiteY2" fmla="*/ 0 h 281023"/>
              <a:gd name="connsiteX3" fmla="*/ 3573175 w 6495261"/>
              <a:gd name="connsiteY3" fmla="*/ 278781 h 281023"/>
              <a:gd name="connsiteX4" fmla="*/ 6495261 w 6495261"/>
              <a:gd name="connsiteY4" fmla="*/ 266789 h 281023"/>
              <a:gd name="connsiteX0" fmla="*/ 0 w 6423342"/>
              <a:gd name="connsiteY0" fmla="*/ 281023 h 281023"/>
              <a:gd name="connsiteX1" fmla="*/ 2904102 w 6423342"/>
              <a:gd name="connsiteY1" fmla="*/ 278781 h 281023"/>
              <a:gd name="connsiteX2" fmla="*/ 3249790 w 6423342"/>
              <a:gd name="connsiteY2" fmla="*/ 0 h 281023"/>
              <a:gd name="connsiteX3" fmla="*/ 3573175 w 6423342"/>
              <a:gd name="connsiteY3" fmla="*/ 278781 h 281023"/>
              <a:gd name="connsiteX4" fmla="*/ 6423342 w 6423342"/>
              <a:gd name="connsiteY4" fmla="*/ 277064 h 2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3342" h="281023">
                <a:moveTo>
                  <a:pt x="0" y="281023"/>
                </a:moveTo>
                <a:lnTo>
                  <a:pt x="2904102" y="278781"/>
                </a:lnTo>
                <a:lnTo>
                  <a:pt x="3249790" y="0"/>
                </a:lnTo>
                <a:lnTo>
                  <a:pt x="3573175" y="278781"/>
                </a:lnTo>
                <a:lnTo>
                  <a:pt x="6423342" y="277064"/>
                </a:lnTo>
              </a:path>
            </a:pathLst>
          </a:cu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9378DA-6231-60A0-3D7E-504C86D3A9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5532" y="1787042"/>
            <a:ext cx="6690975" cy="311926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1257300" marR="0" lvl="0" indent="-124618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9963" algn="r"/>
                <a:tab pos="1244600" algn="l"/>
              </a:tabLst>
              <a:defRPr/>
            </a:pPr>
            <a:r>
              <a:rPr lang="en-US" sz="2000" dirty="0">
                <a:solidFill>
                  <a:schemeClr val="accent1"/>
                </a:solidFill>
              </a:rPr>
              <a:t>	Issue</a:t>
            </a:r>
            <a:r>
              <a:rPr lang="en-US" sz="2000" dirty="0"/>
              <a:t>	</a:t>
            </a:r>
            <a:r>
              <a:rPr lang="en-US" sz="2000" b="0" dirty="0"/>
              <a:t>Click to edit text</a:t>
            </a:r>
          </a:p>
          <a:p>
            <a:pPr marL="1257300" marR="0" lvl="0" indent="-124618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9963" algn="r"/>
                <a:tab pos="1244600" algn="l"/>
              </a:tabLst>
              <a:defRPr/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	Strategy</a:t>
            </a:r>
            <a:r>
              <a:rPr lang="en-US" sz="2000" dirty="0"/>
              <a:t>	</a:t>
            </a:r>
            <a:r>
              <a:rPr lang="en-US" sz="2000" b="0" dirty="0"/>
              <a:t>Click to edit text</a:t>
            </a:r>
          </a:p>
          <a:p>
            <a:pPr marL="1257300" marR="0" lvl="0" indent="-124618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9963" algn="r"/>
                <a:tab pos="1244600" algn="l"/>
              </a:tabLst>
              <a:defRPr/>
            </a:pPr>
            <a:r>
              <a:rPr lang="en-US" sz="2000" dirty="0">
                <a:solidFill>
                  <a:schemeClr val="accent2"/>
                </a:solidFill>
              </a:rPr>
              <a:t>	Scaling</a:t>
            </a:r>
            <a:r>
              <a:rPr lang="en-US" sz="2000" dirty="0"/>
              <a:t>	</a:t>
            </a:r>
            <a:r>
              <a:rPr lang="en-US" sz="2000" b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85621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Gr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16868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854243B4-BE72-88A8-6100-0DCC8D504F31}"/>
              </a:ext>
            </a:extLst>
          </p:cNvPr>
          <p:cNvSpPr/>
          <p:nvPr userDrawn="1"/>
        </p:nvSpPr>
        <p:spPr>
          <a:xfrm>
            <a:off x="0" y="6310312"/>
            <a:ext cx="12192000" cy="54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2C627F-CEB3-6FC4-F056-5A0C790FDB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27" name="Google Shape;122;p18">
            <a:extLst>
              <a:ext uri="{FF2B5EF4-FFF2-40B4-BE49-F238E27FC236}">
                <a16:creationId xmlns:a16="http://schemas.microsoft.com/office/drawing/2014/main" id="{580CC51A-858B-D96D-654E-FFC38E7572D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3597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8" name="Google Shape;123;p18">
            <a:extLst>
              <a:ext uri="{FF2B5EF4-FFF2-40B4-BE49-F238E27FC236}">
                <a16:creationId xmlns:a16="http://schemas.microsoft.com/office/drawing/2014/main" id="{9B181D09-900E-660A-1999-0693BDB326B5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58588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Jeff Goldblum</a:t>
            </a:r>
          </a:p>
          <a:p>
            <a:r>
              <a:rPr lang="en-US" dirty="0"/>
              <a:t>Managing Director</a:t>
            </a:r>
          </a:p>
          <a:p>
            <a:r>
              <a:rPr lang="en-US" dirty="0"/>
              <a:t> Carbon Free Electricity</a:t>
            </a:r>
            <a:endParaRPr dirty="0"/>
          </a:p>
        </p:txBody>
      </p:sp>
      <p:sp>
        <p:nvSpPr>
          <p:cNvPr id="29" name="Google Shape;124;p18">
            <a:extLst>
              <a:ext uri="{FF2B5EF4-FFF2-40B4-BE49-F238E27FC236}">
                <a16:creationId xmlns:a16="http://schemas.microsoft.com/office/drawing/2014/main" id="{1DBC54B4-C4CD-56D7-A903-5F24A6086CF5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140959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0" name="Google Shape;125;p18">
            <a:extLst>
              <a:ext uri="{FF2B5EF4-FFF2-40B4-BE49-F238E27FC236}">
                <a16:creationId xmlns:a16="http://schemas.microsoft.com/office/drawing/2014/main" id="{2667C0DC-56AA-F042-13CF-4D087AF5EE97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7494640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1" name="Google Shape;125;p18">
            <a:extLst>
              <a:ext uri="{FF2B5EF4-FFF2-40B4-BE49-F238E27FC236}">
                <a16:creationId xmlns:a16="http://schemas.microsoft.com/office/drawing/2014/main" id="{1C1DAC85-55C8-ED33-7D4B-8AE7E7019B3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848320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2" name="Google Shape;124;p18">
            <a:extLst>
              <a:ext uri="{FF2B5EF4-FFF2-40B4-BE49-F238E27FC236}">
                <a16:creationId xmlns:a16="http://schemas.microsoft.com/office/drawing/2014/main" id="{56646F83-6458-EE96-AE27-61B78CA1138D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2787278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3" name="Google Shape;122;p18">
            <a:extLst>
              <a:ext uri="{FF2B5EF4-FFF2-40B4-BE49-F238E27FC236}">
                <a16:creationId xmlns:a16="http://schemas.microsoft.com/office/drawing/2014/main" id="{42D4ED29-817E-0C10-3484-6A774574A693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433597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4" name="Google Shape;123;p18">
            <a:extLst>
              <a:ext uri="{FF2B5EF4-FFF2-40B4-BE49-F238E27FC236}">
                <a16:creationId xmlns:a16="http://schemas.microsoft.com/office/drawing/2014/main" id="{2C0E3AFA-7041-4512-659A-5993993EB38B}"/>
              </a:ext>
            </a:extLst>
          </p:cNvPr>
          <p:cNvSpPr txBox="1">
            <a:spLocks noGrp="1"/>
          </p:cNvSpPr>
          <p:nvPr>
            <p:ph type="body" idx="27" hasCustomPrompt="1"/>
          </p:nvPr>
        </p:nvSpPr>
        <p:spPr>
          <a:xfrm>
            <a:off x="358588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35" name="Google Shape;123;p18">
            <a:extLst>
              <a:ext uri="{FF2B5EF4-FFF2-40B4-BE49-F238E27FC236}">
                <a16:creationId xmlns:a16="http://schemas.microsoft.com/office/drawing/2014/main" id="{B3537F86-FFCC-8E93-304C-58F2D4676895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2712268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36" name="Google Shape;123;p18">
            <a:extLst>
              <a:ext uri="{FF2B5EF4-FFF2-40B4-BE49-F238E27FC236}">
                <a16:creationId xmlns:a16="http://schemas.microsoft.com/office/drawing/2014/main" id="{702D04E9-DEEF-1857-4765-9CDDE5F14A1D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5065950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37" name="Google Shape;123;p18">
            <a:extLst>
              <a:ext uri="{FF2B5EF4-FFF2-40B4-BE49-F238E27FC236}">
                <a16:creationId xmlns:a16="http://schemas.microsoft.com/office/drawing/2014/main" id="{E5B1B2A5-E5C0-5D29-1CE5-D52AA5BAA741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7419630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38" name="Google Shape;123;p18">
            <a:extLst>
              <a:ext uri="{FF2B5EF4-FFF2-40B4-BE49-F238E27FC236}">
                <a16:creationId xmlns:a16="http://schemas.microsoft.com/office/drawing/2014/main" id="{D6096CCD-4380-79DF-68DC-DF8E4223C4B4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9773310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39" name="Google Shape;124;p18">
            <a:extLst>
              <a:ext uri="{FF2B5EF4-FFF2-40B4-BE49-F238E27FC236}">
                <a16:creationId xmlns:a16="http://schemas.microsoft.com/office/drawing/2014/main" id="{673B3A4F-6271-7B64-D9F0-7808B0FA4BE9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5140959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0" name="Google Shape;125;p18">
            <a:extLst>
              <a:ext uri="{FF2B5EF4-FFF2-40B4-BE49-F238E27FC236}">
                <a16:creationId xmlns:a16="http://schemas.microsoft.com/office/drawing/2014/main" id="{C914AC69-DAB1-F536-842A-E97586C638A4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7494640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Google Shape;125;p18">
            <a:extLst>
              <a:ext uri="{FF2B5EF4-FFF2-40B4-BE49-F238E27FC236}">
                <a16:creationId xmlns:a16="http://schemas.microsoft.com/office/drawing/2014/main" id="{B9B3A298-16B0-6F26-1348-9838F5FAAF88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9848320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2" name="Google Shape;124;p18">
            <a:extLst>
              <a:ext uri="{FF2B5EF4-FFF2-40B4-BE49-F238E27FC236}">
                <a16:creationId xmlns:a16="http://schemas.microsoft.com/office/drawing/2014/main" id="{47FB4E62-76BD-9EF3-5350-D93D34BFF4D5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2787278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3" name="Google Shape;123;p18">
            <a:extLst>
              <a:ext uri="{FF2B5EF4-FFF2-40B4-BE49-F238E27FC236}">
                <a16:creationId xmlns:a16="http://schemas.microsoft.com/office/drawing/2014/main" id="{9171BDB4-D491-5149-8036-0D19FA460C92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2712268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44" name="Google Shape;123;p18">
            <a:extLst>
              <a:ext uri="{FF2B5EF4-FFF2-40B4-BE49-F238E27FC236}">
                <a16:creationId xmlns:a16="http://schemas.microsoft.com/office/drawing/2014/main" id="{11C922E8-FE9E-96FC-F0DA-8775800CD3D8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5065950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45" name="Google Shape;123;p18">
            <a:extLst>
              <a:ext uri="{FF2B5EF4-FFF2-40B4-BE49-F238E27FC236}">
                <a16:creationId xmlns:a16="http://schemas.microsoft.com/office/drawing/2014/main" id="{C5839A90-ED20-DACA-6574-E71FE832DD91}"/>
              </a:ext>
            </a:extLst>
          </p:cNvPr>
          <p:cNvSpPr txBox="1">
            <a:spLocks noGrp="1"/>
          </p:cNvSpPr>
          <p:nvPr>
            <p:ph type="body" idx="34" hasCustomPrompt="1"/>
          </p:nvPr>
        </p:nvSpPr>
        <p:spPr>
          <a:xfrm>
            <a:off x="7419630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46" name="Google Shape;123;p18">
            <a:extLst>
              <a:ext uri="{FF2B5EF4-FFF2-40B4-BE49-F238E27FC236}">
                <a16:creationId xmlns:a16="http://schemas.microsoft.com/office/drawing/2014/main" id="{0702A4AD-DEFD-85F0-3299-23D4077723C3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9773310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B8595DF-49DC-C0FC-5361-92C1B7D419E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3060500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Gri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FF38BB3-081E-6A7F-F42B-47F126878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2462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FF38BB3-081E-6A7F-F42B-47F126878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39CF4D9-942A-86E5-632C-B6E8B5E0E6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19" name="Google Shape;122;p18">
            <a:extLst>
              <a:ext uri="{FF2B5EF4-FFF2-40B4-BE49-F238E27FC236}">
                <a16:creationId xmlns:a16="http://schemas.microsoft.com/office/drawing/2014/main" id="{0532B908-BF49-E74B-BCC6-9617BE4F8A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3597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0" name="Google Shape;123;p18">
            <a:extLst>
              <a:ext uri="{FF2B5EF4-FFF2-40B4-BE49-F238E27FC236}">
                <a16:creationId xmlns:a16="http://schemas.microsoft.com/office/drawing/2014/main" id="{8E688A9B-3B36-7D40-836C-EAACE60A77F3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58588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21" name="Google Shape;124;p18">
            <a:extLst>
              <a:ext uri="{FF2B5EF4-FFF2-40B4-BE49-F238E27FC236}">
                <a16:creationId xmlns:a16="http://schemas.microsoft.com/office/drawing/2014/main" id="{F6F40275-8D02-144A-B846-2A29A2EA37F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140959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2" name="Google Shape;125;p18">
            <a:extLst>
              <a:ext uri="{FF2B5EF4-FFF2-40B4-BE49-F238E27FC236}">
                <a16:creationId xmlns:a16="http://schemas.microsoft.com/office/drawing/2014/main" id="{7ED45A51-8F2F-3B4F-A408-D5A1BDD80FA4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7494640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8" name="Google Shape;125;p18">
            <a:extLst>
              <a:ext uri="{FF2B5EF4-FFF2-40B4-BE49-F238E27FC236}">
                <a16:creationId xmlns:a16="http://schemas.microsoft.com/office/drawing/2014/main" id="{31572872-61C4-0944-83DF-C2DBB887109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848320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0" name="Google Shape;124;p18">
            <a:extLst>
              <a:ext uri="{FF2B5EF4-FFF2-40B4-BE49-F238E27FC236}">
                <a16:creationId xmlns:a16="http://schemas.microsoft.com/office/drawing/2014/main" id="{14932AED-C193-2149-9998-487E19D934F5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2787278" y="1752949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3" name="Google Shape;122;p18">
            <a:extLst>
              <a:ext uri="{FF2B5EF4-FFF2-40B4-BE49-F238E27FC236}">
                <a16:creationId xmlns:a16="http://schemas.microsoft.com/office/drawing/2014/main" id="{C2666060-98A7-1940-99C1-131B045EA7BC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433597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4" name="Google Shape;123;p18">
            <a:extLst>
              <a:ext uri="{FF2B5EF4-FFF2-40B4-BE49-F238E27FC236}">
                <a16:creationId xmlns:a16="http://schemas.microsoft.com/office/drawing/2014/main" id="{20FB866F-8371-AD49-A00B-BB36354870FD}"/>
              </a:ext>
            </a:extLst>
          </p:cNvPr>
          <p:cNvSpPr txBox="1">
            <a:spLocks noGrp="1"/>
          </p:cNvSpPr>
          <p:nvPr>
            <p:ph type="body" idx="27" hasCustomPrompt="1"/>
          </p:nvPr>
        </p:nvSpPr>
        <p:spPr>
          <a:xfrm>
            <a:off x="358588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39" name="Google Shape;123;p18">
            <a:extLst>
              <a:ext uri="{FF2B5EF4-FFF2-40B4-BE49-F238E27FC236}">
                <a16:creationId xmlns:a16="http://schemas.microsoft.com/office/drawing/2014/main" id="{C74C0309-45BB-F249-A797-E12A8B0CAA0F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2712268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40" name="Google Shape;123;p18">
            <a:extLst>
              <a:ext uri="{FF2B5EF4-FFF2-40B4-BE49-F238E27FC236}">
                <a16:creationId xmlns:a16="http://schemas.microsoft.com/office/drawing/2014/main" id="{E4FDCD6D-000D-A245-A4BF-05A2575491BA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5065950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41" name="Google Shape;123;p18">
            <a:extLst>
              <a:ext uri="{FF2B5EF4-FFF2-40B4-BE49-F238E27FC236}">
                <a16:creationId xmlns:a16="http://schemas.microsoft.com/office/drawing/2014/main" id="{3A831482-5BDE-FF4E-B30E-1026BAA2EA0F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7419630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42" name="Google Shape;123;p18">
            <a:extLst>
              <a:ext uri="{FF2B5EF4-FFF2-40B4-BE49-F238E27FC236}">
                <a16:creationId xmlns:a16="http://schemas.microsoft.com/office/drawing/2014/main" id="{4546382D-8882-A545-B1CF-15263A21D3EE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9773310" y="3554695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45" name="Google Shape;124;p18">
            <a:extLst>
              <a:ext uri="{FF2B5EF4-FFF2-40B4-BE49-F238E27FC236}">
                <a16:creationId xmlns:a16="http://schemas.microsoft.com/office/drawing/2014/main" id="{048F078B-0B26-E845-95C4-A5BC3DAE7DEF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5140959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6" name="Google Shape;125;p18">
            <a:extLst>
              <a:ext uri="{FF2B5EF4-FFF2-40B4-BE49-F238E27FC236}">
                <a16:creationId xmlns:a16="http://schemas.microsoft.com/office/drawing/2014/main" id="{6CEC20E0-587A-6A43-8A52-657AC4D28672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7494640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7" name="Google Shape;125;p18">
            <a:extLst>
              <a:ext uri="{FF2B5EF4-FFF2-40B4-BE49-F238E27FC236}">
                <a16:creationId xmlns:a16="http://schemas.microsoft.com/office/drawing/2014/main" id="{2E75B1BE-EDC4-624B-BEEC-B3466BCA2776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9848320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8" name="Google Shape;124;p18">
            <a:extLst>
              <a:ext uri="{FF2B5EF4-FFF2-40B4-BE49-F238E27FC236}">
                <a16:creationId xmlns:a16="http://schemas.microsoft.com/office/drawing/2014/main" id="{7CFF926D-58F4-694E-A25A-8D2054C0159B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2787278" y="4289294"/>
            <a:ext cx="1691740" cy="16760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9" name="Google Shape;123;p18">
            <a:extLst>
              <a:ext uri="{FF2B5EF4-FFF2-40B4-BE49-F238E27FC236}">
                <a16:creationId xmlns:a16="http://schemas.microsoft.com/office/drawing/2014/main" id="{FC670E76-4037-C84D-B58E-FCC23D4F83A2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2712268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50" name="Google Shape;123;p18">
            <a:extLst>
              <a:ext uri="{FF2B5EF4-FFF2-40B4-BE49-F238E27FC236}">
                <a16:creationId xmlns:a16="http://schemas.microsoft.com/office/drawing/2014/main" id="{BBF80BA8-CB6A-EB4C-B234-E7FB373619D6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5065950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51" name="Google Shape;123;p18">
            <a:extLst>
              <a:ext uri="{FF2B5EF4-FFF2-40B4-BE49-F238E27FC236}">
                <a16:creationId xmlns:a16="http://schemas.microsoft.com/office/drawing/2014/main" id="{6BCECCDF-36A1-014C-B7F3-0721DD1E63CB}"/>
              </a:ext>
            </a:extLst>
          </p:cNvPr>
          <p:cNvSpPr txBox="1">
            <a:spLocks noGrp="1"/>
          </p:cNvSpPr>
          <p:nvPr>
            <p:ph type="body" idx="34" hasCustomPrompt="1"/>
          </p:nvPr>
        </p:nvSpPr>
        <p:spPr>
          <a:xfrm>
            <a:off x="7419630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52" name="Google Shape;123;p18">
            <a:extLst>
              <a:ext uri="{FF2B5EF4-FFF2-40B4-BE49-F238E27FC236}">
                <a16:creationId xmlns:a16="http://schemas.microsoft.com/office/drawing/2014/main" id="{68D18242-DD52-4841-A6FF-C2A1363BBE51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9773310" y="6091040"/>
            <a:ext cx="1841757" cy="58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tabLst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3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45"/>
              <a:buNone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Jeff Goldblum</a:t>
            </a:r>
          </a:p>
          <a:p>
            <a:r>
              <a:rPr lang="en-US"/>
              <a:t>Managing Director</a:t>
            </a:r>
          </a:p>
          <a:p>
            <a:r>
              <a:rPr lang="en-US"/>
              <a:t> Carbon Free Electricity</a:t>
            </a:r>
            <a:endParaRPr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3EF8E8A-7E37-8E0F-8231-81DF07182C07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optional subtitle,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21548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F5D3401-353B-12AD-0FC3-F4473A362B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40053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F5D3401-353B-12AD-0FC3-F4473A362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9BA192-C917-B45E-D96A-8E9C59CA5A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298163" y="167820"/>
            <a:ext cx="12192000" cy="6858000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70C5D5-98FE-53DC-05F7-25A927D9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854DFE-0D68-71ED-8269-DF9563030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Title (Title Case)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2924B6-BDB2-7F4D-9984-A930347B36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EC454-FD4C-2621-8156-E1EDB6AE60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56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ff Gr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FE29865-5B45-AC08-8269-E7D265D08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16868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FE29865-5B45-AC08-8269-E7D265D08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2C627F-CEB3-6FC4-F056-5A0C790FDB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B8595DF-49DC-C0FC-5361-92C1B7D419E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optional subtitle, otherwise delete</a:t>
            </a:r>
          </a:p>
        </p:txBody>
      </p:sp>
      <p:sp>
        <p:nvSpPr>
          <p:cNvPr id="3" name="Text Placeholder 67">
            <a:extLst>
              <a:ext uri="{FF2B5EF4-FFF2-40B4-BE49-F238E27FC236}">
                <a16:creationId xmlns:a16="http://schemas.microsoft.com/office/drawing/2014/main" id="{75EBD5B0-2D36-40FC-5419-05FA59CF7B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3114" y="2192047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5" name="Google Shape;124;p18">
            <a:extLst>
              <a:ext uri="{FF2B5EF4-FFF2-40B4-BE49-F238E27FC236}">
                <a16:creationId xmlns:a16="http://schemas.microsoft.com/office/drawing/2014/main" id="{8E30D375-E9AA-D866-D6FE-97382C77EE7B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>
            <a:off x="7851677" y="4023809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" name="Google Shape;124;p18">
            <a:extLst>
              <a:ext uri="{FF2B5EF4-FFF2-40B4-BE49-F238E27FC236}">
                <a16:creationId xmlns:a16="http://schemas.microsoft.com/office/drawing/2014/main" id="{47798A1C-0033-531D-3A3E-642786EB79FE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>
            <a:off x="4301394" y="4023809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7" name="Google Shape;124;p18">
            <a:extLst>
              <a:ext uri="{FF2B5EF4-FFF2-40B4-BE49-F238E27FC236}">
                <a16:creationId xmlns:a16="http://schemas.microsoft.com/office/drawing/2014/main" id="{7F923CF6-4B02-3F37-B481-D6183F14849B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>
            <a:off x="747210" y="4023809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Google Shape;124;p18">
            <a:extLst>
              <a:ext uri="{FF2B5EF4-FFF2-40B4-BE49-F238E27FC236}">
                <a16:creationId xmlns:a16="http://schemas.microsoft.com/office/drawing/2014/main" id="{35DD707C-7A11-4BBF-5179-669742737713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>
            <a:off x="7851677" y="2107924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Google Shape;124;p18">
            <a:extLst>
              <a:ext uri="{FF2B5EF4-FFF2-40B4-BE49-F238E27FC236}">
                <a16:creationId xmlns:a16="http://schemas.microsoft.com/office/drawing/2014/main" id="{51B284FC-1BFC-2CF3-C43B-A2C3EBE5E77A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>
            <a:off x="4301395" y="2107924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Google Shape;124;p18">
            <a:extLst>
              <a:ext uri="{FF2B5EF4-FFF2-40B4-BE49-F238E27FC236}">
                <a16:creationId xmlns:a16="http://schemas.microsoft.com/office/drawing/2014/main" id="{14F6A2B0-EDE8-E961-2392-A3D91EE99262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47210" y="2107924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263E4-394D-5464-A5AF-B69B0C1C1003}"/>
              </a:ext>
            </a:extLst>
          </p:cNvPr>
          <p:cNvSpPr txBox="1"/>
          <p:nvPr userDrawn="1"/>
        </p:nvSpPr>
        <p:spPr>
          <a:xfrm>
            <a:off x="5757300" y="4114961"/>
            <a:ext cx="1770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Jamie Doe</a:t>
            </a:r>
          </a:p>
          <a:p>
            <a:r>
              <a:rPr lang="en-US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</a:t>
            </a:r>
          </a:p>
          <a:p>
            <a:r>
              <a:rPr lang="en-US" sz="16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email@rmi.org</a:t>
            </a: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303.000.0000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A38A0617-96C2-14B7-6B11-D35EB75A30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42453" y="4105496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13" name="Text Placeholder 67">
            <a:extLst>
              <a:ext uri="{FF2B5EF4-FFF2-40B4-BE49-F238E27FC236}">
                <a16:creationId xmlns:a16="http://schemas.microsoft.com/office/drawing/2014/main" id="{390640A1-9AE8-B98D-B1E9-94ABBD53DEB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47476" y="4105496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14" name="Text Placeholder 67">
            <a:extLst>
              <a:ext uri="{FF2B5EF4-FFF2-40B4-BE49-F238E27FC236}">
                <a16:creationId xmlns:a16="http://schemas.microsoft.com/office/drawing/2014/main" id="{6AA2EBA3-28C6-7D40-E717-8A401741D30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03114" y="4105496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15" name="Text Placeholder 67">
            <a:extLst>
              <a:ext uri="{FF2B5EF4-FFF2-40B4-BE49-F238E27FC236}">
                <a16:creationId xmlns:a16="http://schemas.microsoft.com/office/drawing/2014/main" id="{D52F1A7B-8438-82FF-F5ED-A0C7E3C298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342453" y="2192047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16" name="Text Placeholder 67">
            <a:extLst>
              <a:ext uri="{FF2B5EF4-FFF2-40B4-BE49-F238E27FC236}">
                <a16:creationId xmlns:a16="http://schemas.microsoft.com/office/drawing/2014/main" id="{8A1490E0-C6F8-3A3E-3667-743BCFB1A9C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47476" y="2192047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1304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ff Gri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39CF4D9-942A-86E5-632C-B6E8B5E0E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D566B9E9-502B-47DF-036E-9C6220B0DF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3114" y="2192047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62" name="Google Shape;124;p18">
            <a:extLst>
              <a:ext uri="{FF2B5EF4-FFF2-40B4-BE49-F238E27FC236}">
                <a16:creationId xmlns:a16="http://schemas.microsoft.com/office/drawing/2014/main" id="{D216BCF7-2174-1C4D-518C-69F5C53A2036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>
            <a:off x="7851677" y="4023809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3" name="Google Shape;124;p18">
            <a:extLst>
              <a:ext uri="{FF2B5EF4-FFF2-40B4-BE49-F238E27FC236}">
                <a16:creationId xmlns:a16="http://schemas.microsoft.com/office/drawing/2014/main" id="{4EC3531B-34DB-BDFE-14F0-F01390FE08C8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>
            <a:off x="4301394" y="4023809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4" name="Google Shape;124;p18">
            <a:extLst>
              <a:ext uri="{FF2B5EF4-FFF2-40B4-BE49-F238E27FC236}">
                <a16:creationId xmlns:a16="http://schemas.microsoft.com/office/drawing/2014/main" id="{6D00576B-C8E7-5839-7803-6D37FD7DD4E1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>
            <a:off x="747210" y="4023809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5" name="Google Shape;124;p18">
            <a:extLst>
              <a:ext uri="{FF2B5EF4-FFF2-40B4-BE49-F238E27FC236}">
                <a16:creationId xmlns:a16="http://schemas.microsoft.com/office/drawing/2014/main" id="{78E2EFDC-700C-AE5F-B231-0E1A22DDA250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>
            <a:off x="7851677" y="2107924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6" name="Google Shape;124;p18">
            <a:extLst>
              <a:ext uri="{FF2B5EF4-FFF2-40B4-BE49-F238E27FC236}">
                <a16:creationId xmlns:a16="http://schemas.microsoft.com/office/drawing/2014/main" id="{52F0B1E7-E6F4-3335-D7F5-AEE0957B02EA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>
            <a:off x="4301395" y="2107924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FF38BB3-081E-6A7F-F42B-47F126878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2462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FF38BB3-081E-6A7F-F42B-47F126878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(Title Case)</a:t>
            </a:r>
          </a:p>
        </p:txBody>
      </p:sp>
      <p:sp>
        <p:nvSpPr>
          <p:cNvPr id="30" name="Google Shape;124;p18">
            <a:extLst>
              <a:ext uri="{FF2B5EF4-FFF2-40B4-BE49-F238E27FC236}">
                <a16:creationId xmlns:a16="http://schemas.microsoft.com/office/drawing/2014/main" id="{14932AED-C193-2149-9998-487E19D934F5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47210" y="2107924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3EF8E8A-7E37-8E0F-8231-81DF07182C07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76517" y="1299613"/>
            <a:ext cx="11456894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optional subtitle, otherwise delete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9E88F7-A414-D705-1139-F3758EE4891B}"/>
              </a:ext>
            </a:extLst>
          </p:cNvPr>
          <p:cNvSpPr txBox="1"/>
          <p:nvPr userDrawn="1"/>
        </p:nvSpPr>
        <p:spPr>
          <a:xfrm>
            <a:off x="5757300" y="4114961"/>
            <a:ext cx="1770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Jamie Doe</a:t>
            </a:r>
          </a:p>
          <a:p>
            <a:r>
              <a:rPr lang="en-US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</a:t>
            </a:r>
          </a:p>
          <a:p>
            <a:r>
              <a:rPr lang="en-US" sz="16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email@rmi.org</a:t>
            </a: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303.000.0000</a:t>
            </a:r>
          </a:p>
        </p:txBody>
      </p:sp>
      <p:sp>
        <p:nvSpPr>
          <p:cNvPr id="71" name="Text Placeholder 67">
            <a:extLst>
              <a:ext uri="{FF2B5EF4-FFF2-40B4-BE49-F238E27FC236}">
                <a16:creationId xmlns:a16="http://schemas.microsoft.com/office/drawing/2014/main" id="{861F5952-8D48-0D43-A40D-3AB0A7D699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42453" y="4105496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72" name="Text Placeholder 67">
            <a:extLst>
              <a:ext uri="{FF2B5EF4-FFF2-40B4-BE49-F238E27FC236}">
                <a16:creationId xmlns:a16="http://schemas.microsoft.com/office/drawing/2014/main" id="{C020F0E1-0779-4146-5C91-98A42C0356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47476" y="4105496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73" name="Text Placeholder 67">
            <a:extLst>
              <a:ext uri="{FF2B5EF4-FFF2-40B4-BE49-F238E27FC236}">
                <a16:creationId xmlns:a16="http://schemas.microsoft.com/office/drawing/2014/main" id="{84351E1C-F29F-1FA1-19B5-21B77B9CC36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03114" y="4105496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74" name="Text Placeholder 67">
            <a:extLst>
              <a:ext uri="{FF2B5EF4-FFF2-40B4-BE49-F238E27FC236}">
                <a16:creationId xmlns:a16="http://schemas.microsoft.com/office/drawing/2014/main" id="{06B22B4C-C9E5-F858-C29D-FEA76E5F55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342453" y="2192047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75" name="Text Placeholder 67">
            <a:extLst>
              <a:ext uri="{FF2B5EF4-FFF2-40B4-BE49-F238E27FC236}">
                <a16:creationId xmlns:a16="http://schemas.microsoft.com/office/drawing/2014/main" id="{CDC3B625-286A-A380-068F-69F90ED7312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47476" y="2192047"/>
            <a:ext cx="1959549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582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388A451-0CF5-1FDC-1820-E5C5F557C2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07224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388A451-0CF5-1FDC-1820-E5C5F557C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5568EF-90C8-6E68-C7E1-C59E51B334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820599B-B629-B046-8BC5-74BA54FB28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4426" y="398063"/>
            <a:ext cx="2317056" cy="5904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77BB4F-C71B-ACE7-7C8C-D56C8F5D1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46375D0-7DC6-B4DF-9B87-E15179F1B3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0656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la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DF9EA61-4A85-34BC-AF71-AD7FB233A5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1349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DF9EA61-4A85-34BC-AF71-AD7FB233A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16EBC-0AE7-5544-94E7-49E39F1A4F94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4C373811-7B46-23DF-36A6-A8CAEA4B1A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37C241-D22E-8E2C-7944-D68F02C30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0AD1D3-AB9D-1E34-93FC-C41474E365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FC7BC-2AB4-2BEF-10C2-56D6DD654C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1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C1335D-EFF2-8E4A-B10F-AFB9DE45E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63" r="-308"/>
          <a:stretch/>
        </p:blipFill>
        <p:spPr>
          <a:xfrm>
            <a:off x="-1" y="-3409"/>
            <a:ext cx="10049435" cy="6861409"/>
          </a:xfrm>
          <a:prstGeom prst="rect">
            <a:avLst/>
          </a:prstGeom>
        </p:spPr>
      </p:pic>
      <p:sp>
        <p:nvSpPr>
          <p:cNvPr id="18" name="Text Placeholder 67">
            <a:extLst>
              <a:ext uri="{FF2B5EF4-FFF2-40B4-BE49-F238E27FC236}">
                <a16:creationId xmlns:a16="http://schemas.microsoft.com/office/drawing/2014/main" id="{7E30AFFB-3FF4-4609-A33D-37F519F3D16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3114" y="3079066"/>
            <a:ext cx="3892886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sp>
        <p:nvSpPr>
          <p:cNvPr id="19" name="Google Shape;124;p18">
            <a:extLst>
              <a:ext uri="{FF2B5EF4-FFF2-40B4-BE49-F238E27FC236}">
                <a16:creationId xmlns:a16="http://schemas.microsoft.com/office/drawing/2014/main" id="{7DB11A3F-FC55-915A-563F-A9B6D1490FC1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>
            <a:off x="747210" y="4910828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0" name="Google Shape;124;p18">
            <a:extLst>
              <a:ext uri="{FF2B5EF4-FFF2-40B4-BE49-F238E27FC236}">
                <a16:creationId xmlns:a16="http://schemas.microsoft.com/office/drawing/2014/main" id="{DD44AD33-2EB4-85EF-C135-6B45BFE1D7D5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47210" y="2994943"/>
            <a:ext cx="1321077" cy="13088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60"/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1" name="Text Placeholder 67">
            <a:extLst>
              <a:ext uri="{FF2B5EF4-FFF2-40B4-BE49-F238E27FC236}">
                <a16:creationId xmlns:a16="http://schemas.microsoft.com/office/drawing/2014/main" id="{C52D346B-E417-C79E-4321-2B3DB4A5DD5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03114" y="4992515"/>
            <a:ext cx="3892886" cy="12842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Jamie Doe</a:t>
            </a:r>
          </a:p>
          <a:p>
            <a:pPr lvl="0"/>
            <a:r>
              <a:rPr lang="en-US" sz="1600" dirty="0"/>
              <a:t>Title</a:t>
            </a:r>
          </a:p>
          <a:p>
            <a:pPr lvl="0"/>
            <a:r>
              <a:rPr lang="en-US" sz="1600" dirty="0" err="1"/>
              <a:t>email@rmi.org</a:t>
            </a:r>
            <a:endParaRPr lang="en-US" sz="1600" dirty="0"/>
          </a:p>
          <a:p>
            <a:pPr lvl="0"/>
            <a:r>
              <a:rPr lang="en-US" sz="1600" dirty="0"/>
              <a:t>303.000.0000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6E013F-B54F-501D-6A52-6D213D0E8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1A22AFC-56A4-954B-854F-1BC7A3E1986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620215" y="0"/>
            <a:ext cx="6642697" cy="6857999"/>
          </a:xfrm>
          <a:custGeom>
            <a:avLst/>
            <a:gdLst>
              <a:gd name="connsiteX0" fmla="*/ 0 w 11162835"/>
              <a:gd name="connsiteY0" fmla="*/ 6857999 h 6857999"/>
              <a:gd name="connsiteX1" fmla="*/ 4386788 w 11162835"/>
              <a:gd name="connsiteY1" fmla="*/ 0 h 6857999"/>
              <a:gd name="connsiteX2" fmla="*/ 11162835 w 11162835"/>
              <a:gd name="connsiteY2" fmla="*/ 0 h 6857999"/>
              <a:gd name="connsiteX3" fmla="*/ 6776047 w 11162835"/>
              <a:gd name="connsiteY3" fmla="*/ 6857999 h 6857999"/>
              <a:gd name="connsiteX4" fmla="*/ 0 w 11162835"/>
              <a:gd name="connsiteY4" fmla="*/ 6857999 h 6857999"/>
              <a:gd name="connsiteX0" fmla="*/ 0 w 6776047"/>
              <a:gd name="connsiteY0" fmla="*/ 6857999 h 6857999"/>
              <a:gd name="connsiteX1" fmla="*/ 4386788 w 6776047"/>
              <a:gd name="connsiteY1" fmla="*/ 0 h 6857999"/>
              <a:gd name="connsiteX2" fmla="*/ 6609885 w 6776047"/>
              <a:gd name="connsiteY2" fmla="*/ 0 h 6857999"/>
              <a:gd name="connsiteX3" fmla="*/ 6776047 w 6776047"/>
              <a:gd name="connsiteY3" fmla="*/ 6857999 h 6857999"/>
              <a:gd name="connsiteX4" fmla="*/ 0 w 6776047"/>
              <a:gd name="connsiteY4" fmla="*/ 6857999 h 6857999"/>
              <a:gd name="connsiteX0" fmla="*/ 0 w 6661747"/>
              <a:gd name="connsiteY0" fmla="*/ 6857999 h 6857999"/>
              <a:gd name="connsiteX1" fmla="*/ 4386788 w 6661747"/>
              <a:gd name="connsiteY1" fmla="*/ 0 h 6857999"/>
              <a:gd name="connsiteX2" fmla="*/ 6609885 w 6661747"/>
              <a:gd name="connsiteY2" fmla="*/ 0 h 6857999"/>
              <a:gd name="connsiteX3" fmla="*/ 6661747 w 6661747"/>
              <a:gd name="connsiteY3" fmla="*/ 6857999 h 6857999"/>
              <a:gd name="connsiteX4" fmla="*/ 0 w 6661747"/>
              <a:gd name="connsiteY4" fmla="*/ 6857999 h 6857999"/>
              <a:gd name="connsiteX0" fmla="*/ 0 w 6642697"/>
              <a:gd name="connsiteY0" fmla="*/ 6857999 h 6857999"/>
              <a:gd name="connsiteX1" fmla="*/ 4386788 w 6642697"/>
              <a:gd name="connsiteY1" fmla="*/ 0 h 6857999"/>
              <a:gd name="connsiteX2" fmla="*/ 6609885 w 6642697"/>
              <a:gd name="connsiteY2" fmla="*/ 0 h 6857999"/>
              <a:gd name="connsiteX3" fmla="*/ 6642697 w 6642697"/>
              <a:gd name="connsiteY3" fmla="*/ 6838949 h 6857999"/>
              <a:gd name="connsiteX4" fmla="*/ 0 w 6642697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2697" h="6857999">
                <a:moveTo>
                  <a:pt x="0" y="6857999"/>
                </a:moveTo>
                <a:lnTo>
                  <a:pt x="4386788" y="0"/>
                </a:lnTo>
                <a:lnTo>
                  <a:pt x="6609885" y="0"/>
                </a:lnTo>
                <a:lnTo>
                  <a:pt x="6642697" y="683894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  <p:txBody>
          <a:bodyPr anchor="t"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C2FF3-E333-894E-889C-B4D89B0C4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525" y="1982092"/>
            <a:ext cx="5604809" cy="85929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20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Pla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78AAF-A3CC-468B-F0DC-5CA4AF2B8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6012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78AAF-A3CC-468B-F0DC-5CA4AF2B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BC186C95-FF18-9C9F-8B1E-4126B58BEC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36EBFC-D8C5-5237-BEB7-4527B41E2E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72877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36EBFC-D8C5-5237-BEB7-4527B41E2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5D782-668D-04DB-CBB0-FAE8CFB3A7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6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Pla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78AAF-A3CC-468B-F0DC-5CA4AF2B8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6012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78AAF-A3CC-468B-F0DC-5CA4AF2B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BC186C95-FF18-9C9F-8B1E-4126B58BEC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1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918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5B13AA9-9E5E-BD68-6C60-6A5551B03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38298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5B13AA9-9E5E-BD68-6C60-6A5551B03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983489-700D-1442-AA6D-5979E2CF8C86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</p:spTree>
    <p:extLst>
      <p:ext uri="{BB962C8B-B14F-4D97-AF65-F5344CB8AC3E}">
        <p14:creationId xmlns:p14="http://schemas.microsoft.com/office/powerpoint/2010/main" val="372015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v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388A451-0CF5-1FDC-1820-E5C5F557C2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07224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388A451-0CF5-1FDC-1820-E5C5F557C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5568EF-90C8-6E68-C7E1-C59E51B334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820599B-B629-B046-8BC5-74BA54FB28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4426" y="398063"/>
            <a:ext cx="2317056" cy="5904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77BB4F-C71B-ACE7-7C8C-D56C8F5D1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 (Title Case)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46375D0-7DC6-B4DF-9B87-E15179F1B3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134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476D0BC-B32E-6D4F-8DFE-EFA333D0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10312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Metropolis Semi Bold" pitchFamily="2" charset="77"/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 b="1">
              <a:latin typeface="Metropolis Semi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623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v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FF2EAA-BAA9-C13D-165D-518AB08BB2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95452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FF2EAA-BAA9-C13D-165D-518AB08BB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16EBC-0AE7-5544-94E7-49E39F1A4F94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4C373811-7B46-23DF-36A6-A8CAEA4B1A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BA9D15-24B8-5559-C379-CAD25B40A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7842796" cy="3199840"/>
          </a:xfrm>
        </p:spPr>
        <p:txBody>
          <a:bodyPr vert="horz" bIns="0" anchor="b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 (Title Case)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B15DD22-2DFD-1138-AA66-46294E0A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7842796" cy="150018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228ED-116C-3F69-BD0E-E83EC2C94DC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C1335D-EFF2-8E4A-B10F-AFB9DE45E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63" r="-308"/>
          <a:stretch/>
        </p:blipFill>
        <p:spPr>
          <a:xfrm>
            <a:off x="-1" y="-3409"/>
            <a:ext cx="10049435" cy="68614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E013F-B54F-501D-6A52-6D213D0E8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1A22AFC-56A4-954B-854F-1BC7A3E1986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620215" y="0"/>
            <a:ext cx="6642697" cy="6857999"/>
          </a:xfrm>
          <a:custGeom>
            <a:avLst/>
            <a:gdLst>
              <a:gd name="connsiteX0" fmla="*/ 0 w 11162835"/>
              <a:gd name="connsiteY0" fmla="*/ 6857999 h 6857999"/>
              <a:gd name="connsiteX1" fmla="*/ 4386788 w 11162835"/>
              <a:gd name="connsiteY1" fmla="*/ 0 h 6857999"/>
              <a:gd name="connsiteX2" fmla="*/ 11162835 w 11162835"/>
              <a:gd name="connsiteY2" fmla="*/ 0 h 6857999"/>
              <a:gd name="connsiteX3" fmla="*/ 6776047 w 11162835"/>
              <a:gd name="connsiteY3" fmla="*/ 6857999 h 6857999"/>
              <a:gd name="connsiteX4" fmla="*/ 0 w 11162835"/>
              <a:gd name="connsiteY4" fmla="*/ 6857999 h 6857999"/>
              <a:gd name="connsiteX0" fmla="*/ 0 w 6776047"/>
              <a:gd name="connsiteY0" fmla="*/ 6857999 h 6857999"/>
              <a:gd name="connsiteX1" fmla="*/ 4386788 w 6776047"/>
              <a:gd name="connsiteY1" fmla="*/ 0 h 6857999"/>
              <a:gd name="connsiteX2" fmla="*/ 6609885 w 6776047"/>
              <a:gd name="connsiteY2" fmla="*/ 0 h 6857999"/>
              <a:gd name="connsiteX3" fmla="*/ 6776047 w 6776047"/>
              <a:gd name="connsiteY3" fmla="*/ 6857999 h 6857999"/>
              <a:gd name="connsiteX4" fmla="*/ 0 w 6776047"/>
              <a:gd name="connsiteY4" fmla="*/ 6857999 h 6857999"/>
              <a:gd name="connsiteX0" fmla="*/ 0 w 6661747"/>
              <a:gd name="connsiteY0" fmla="*/ 6857999 h 6857999"/>
              <a:gd name="connsiteX1" fmla="*/ 4386788 w 6661747"/>
              <a:gd name="connsiteY1" fmla="*/ 0 h 6857999"/>
              <a:gd name="connsiteX2" fmla="*/ 6609885 w 6661747"/>
              <a:gd name="connsiteY2" fmla="*/ 0 h 6857999"/>
              <a:gd name="connsiteX3" fmla="*/ 6661747 w 6661747"/>
              <a:gd name="connsiteY3" fmla="*/ 6857999 h 6857999"/>
              <a:gd name="connsiteX4" fmla="*/ 0 w 6661747"/>
              <a:gd name="connsiteY4" fmla="*/ 6857999 h 6857999"/>
              <a:gd name="connsiteX0" fmla="*/ 0 w 6642697"/>
              <a:gd name="connsiteY0" fmla="*/ 6857999 h 6857999"/>
              <a:gd name="connsiteX1" fmla="*/ 4386788 w 6642697"/>
              <a:gd name="connsiteY1" fmla="*/ 0 h 6857999"/>
              <a:gd name="connsiteX2" fmla="*/ 6609885 w 6642697"/>
              <a:gd name="connsiteY2" fmla="*/ 0 h 6857999"/>
              <a:gd name="connsiteX3" fmla="*/ 6642697 w 6642697"/>
              <a:gd name="connsiteY3" fmla="*/ 6838949 h 6857999"/>
              <a:gd name="connsiteX4" fmla="*/ 0 w 6642697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2697" h="6857999">
                <a:moveTo>
                  <a:pt x="0" y="6857999"/>
                </a:moveTo>
                <a:lnTo>
                  <a:pt x="4386788" y="0"/>
                </a:lnTo>
                <a:lnTo>
                  <a:pt x="6609885" y="0"/>
                </a:lnTo>
                <a:lnTo>
                  <a:pt x="6642697" y="683894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  <p:txBody>
          <a:bodyPr anchor="t"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C2FF3-E333-894E-889C-B4D89B0C4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12" y="1147482"/>
            <a:ext cx="5604809" cy="3199840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 (Title Case)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190040-DE04-7A46-A734-13A4993F3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912" y="4374310"/>
            <a:ext cx="5604809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388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36EBFC-D8C5-5237-BEB7-4527B41E2E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72877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36EBFC-D8C5-5237-BEB7-4527B41E2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5D782-668D-04DB-CBB0-FAE8CFB3A7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820599B-B629-B046-8BC5-74BA54FB28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4426" y="398063"/>
            <a:ext cx="2317056" cy="5904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7DA21C-E41A-5DB4-876D-9EA3463DD3E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18" y="1825625"/>
            <a:ext cx="11438964" cy="4351338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3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la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78AAF-A3CC-468B-F0DC-5CA4AF2B8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6012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78AAF-A3CC-468B-F0DC-5CA4AF2B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BC186C95-FF18-9C9F-8B1E-4126B58BEC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4E566C-CF2E-1342-87F3-2D4F207CDD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18" y="1825625"/>
            <a:ext cx="11438964" cy="435133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611D3-E6B6-3997-FE55-87136D1933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912" y="332509"/>
            <a:ext cx="2400318" cy="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74FF774-A325-1A07-2754-680A04835B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5497709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7772400" imgH="10058400" progId="TCLayout.ActiveDocument.1">
                  <p:embed/>
                </p:oleObj>
              </mc:Choice>
              <mc:Fallback>
                <p:oleObj name="think-cell Slide" r:id="rId5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74FF774-A325-1A07-2754-680A04835B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(Title Case)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518" y="1825625"/>
            <a:ext cx="11456894" cy="4351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(Sentence Case)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2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D85199-AED2-2444-B9A1-8DD14FBCDD77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b="1" i="0" dirty="0">
                <a:solidFill>
                  <a:schemeClr val="tx2"/>
                </a:solidFill>
                <a:latin typeface="+mn-lt"/>
              </a:rPr>
              <a:t>RMI – Energy. Transformed.</a:t>
            </a:r>
          </a:p>
        </p:txBody>
      </p:sp>
    </p:spTree>
    <p:extLst>
      <p:ext uri="{BB962C8B-B14F-4D97-AF65-F5344CB8AC3E}">
        <p14:creationId xmlns:p14="http://schemas.microsoft.com/office/powerpoint/2010/main" val="28481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76" r:id="rId2"/>
    <p:sldLayoutId id="2147483794" r:id="rId3"/>
    <p:sldLayoutId id="2147483774" r:id="rId4"/>
    <p:sldLayoutId id="2147483710" r:id="rId5"/>
    <p:sldLayoutId id="2147483731" r:id="rId6"/>
    <p:sldLayoutId id="2147483762" r:id="rId7"/>
    <p:sldLayoutId id="2147483708" r:id="rId8"/>
    <p:sldLayoutId id="2147483691" r:id="rId9"/>
    <p:sldLayoutId id="2147483662" r:id="rId10"/>
    <p:sldLayoutId id="2147483680" r:id="rId11"/>
    <p:sldLayoutId id="2147483664" r:id="rId12"/>
    <p:sldLayoutId id="2147483684" r:id="rId13"/>
    <p:sldLayoutId id="2147483666" r:id="rId14"/>
    <p:sldLayoutId id="2147483673" r:id="rId15"/>
    <p:sldLayoutId id="2147483760" r:id="rId16"/>
    <p:sldLayoutId id="2147483771" r:id="rId17"/>
    <p:sldLayoutId id="2147483777" r:id="rId18"/>
    <p:sldLayoutId id="2147483778" r:id="rId19"/>
    <p:sldLayoutId id="2147483779" r:id="rId20"/>
    <p:sldLayoutId id="2147483780" r:id="rId21"/>
    <p:sldLayoutId id="2147483686" r:id="rId22"/>
    <p:sldLayoutId id="2147483685" r:id="rId23"/>
    <p:sldLayoutId id="2147483747" r:id="rId24"/>
    <p:sldLayoutId id="2147483754" r:id="rId25"/>
    <p:sldLayoutId id="2147483728" r:id="rId26"/>
    <p:sldLayoutId id="2147483718" r:id="rId27"/>
    <p:sldLayoutId id="2147483689" r:id="rId28"/>
    <p:sldLayoutId id="2147483687" r:id="rId29"/>
    <p:sldLayoutId id="2147483741" r:id="rId30"/>
    <p:sldLayoutId id="2147483742" r:id="rId31"/>
    <p:sldLayoutId id="2147483743" r:id="rId32"/>
    <p:sldLayoutId id="2147483758" r:id="rId33"/>
    <p:sldLayoutId id="2147483768" r:id="rId34"/>
    <p:sldLayoutId id="2147483769" r:id="rId35"/>
    <p:sldLayoutId id="2147483767" r:id="rId36"/>
    <p:sldLayoutId id="2147483770" r:id="rId37"/>
    <p:sldLayoutId id="2147483740" r:id="rId38"/>
    <p:sldLayoutId id="2147483727" r:id="rId39"/>
    <p:sldLayoutId id="2147483763" r:id="rId40"/>
    <p:sldLayoutId id="2147483764" r:id="rId41"/>
    <p:sldLayoutId id="2147483753" r:id="rId42"/>
    <p:sldLayoutId id="2147483695" r:id="rId43"/>
    <p:sldLayoutId id="2147483765" r:id="rId44"/>
    <p:sldLayoutId id="2147483773" r:id="rId45"/>
    <p:sldLayoutId id="2147483772" r:id="rId46"/>
    <p:sldLayoutId id="2147483761" r:id="rId47"/>
    <p:sldLayoutId id="2147483667" r:id="rId48"/>
    <p:sldLayoutId id="2147483745" r:id="rId49"/>
    <p:sldLayoutId id="2147483759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leanenergygrid.org/wp-content/uploads/2024/07/GS_ACEG-Fewer-New-Miles-Report-July-2024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attle.com/wp-content/uploads/2024/08/Ensuring-Cost-Effective-Transmission-in-Support-of-a-Clean-Energy-Transmission.pdf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ferc.gov/media/report-2021-state-markets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5" Type="http://schemas.openxmlformats.org/officeDocument/2006/relationships/chart" Target="../charts/chart1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38A4C-EDA3-5A5E-529E-B4DD0F53C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2953" y="5944460"/>
            <a:ext cx="8110537" cy="244682"/>
          </a:xfrm>
        </p:spPr>
        <p:txBody>
          <a:bodyPr/>
          <a:lstStyle/>
          <a:p>
            <a:r>
              <a:rPr lang="en-US" sz="1100" dirty="0"/>
              <a:t>Source: RMI Utility Transition Hub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E18270-F622-BD59-72A1-9CFF13A5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bills for transmission are </a:t>
            </a:r>
            <a:br>
              <a:rPr lang="en-US" dirty="0"/>
            </a:br>
            <a:r>
              <a:rPr lang="en-US" dirty="0"/>
              <a:t>rising rapidly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47AD5-C498-B3D9-B282-A7543281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957633"/>
            <a:ext cx="5109882" cy="4351338"/>
          </a:xfrm>
        </p:spPr>
        <p:txBody>
          <a:bodyPr>
            <a:normAutofit/>
          </a:bodyPr>
          <a:lstStyle/>
          <a:p>
            <a:r>
              <a:rPr lang="en-US" sz="2400" b="0" dirty="0"/>
              <a:t>Transmission and distribution costs now make up 24% of customer bills, compared to 10% in 2005</a:t>
            </a:r>
          </a:p>
          <a:p>
            <a:r>
              <a:rPr lang="en-US" sz="2400" b="0" dirty="0"/>
              <a:t>Transmission spending hit an </a:t>
            </a:r>
            <a:br>
              <a:rPr lang="en-US" sz="2400" b="0" dirty="0"/>
            </a:br>
            <a:r>
              <a:rPr lang="en-US" sz="2400" b="0" dirty="0"/>
              <a:t>all-time high in 2023</a:t>
            </a:r>
            <a:r>
              <a:rPr lang="en-US" sz="2400" b="0" baseline="30000" dirty="0"/>
              <a:t>1</a:t>
            </a:r>
            <a:endParaRPr lang="en-US" sz="2400" b="0" dirty="0"/>
          </a:p>
          <a:p>
            <a:endParaRPr lang="en-US" sz="24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E21F7-571B-ACEE-E602-A91752FDF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 b="7839"/>
          <a:stretch/>
        </p:blipFill>
        <p:spPr>
          <a:xfrm>
            <a:off x="6022663" y="2438323"/>
            <a:ext cx="6008944" cy="3386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D810D-1CEA-1359-D886-7E4F7F001720}"/>
              </a:ext>
            </a:extLst>
          </p:cNvPr>
          <p:cNvSpPr txBox="1"/>
          <p:nvPr/>
        </p:nvSpPr>
        <p:spPr>
          <a:xfrm>
            <a:off x="6022663" y="1599642"/>
            <a:ext cx="5659805" cy="3624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11113"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Portion of Residential Bill Spend on Transmission &amp; Distribution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8775912-B072-E47A-A4BC-81DDD76832A8}"/>
              </a:ext>
            </a:extLst>
          </p:cNvPr>
          <p:cNvSpPr txBox="1">
            <a:spLocks/>
          </p:cNvSpPr>
          <p:nvPr/>
        </p:nvSpPr>
        <p:spPr>
          <a:xfrm>
            <a:off x="2511275" y="6460500"/>
            <a:ext cx="811053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0" i="0" kern="12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1</a:t>
            </a:r>
            <a:r>
              <a:rPr lang="en-US" dirty="0"/>
              <a:t> Nathan Shreve et al., </a:t>
            </a:r>
            <a:r>
              <a:rPr lang="en-US" i="1" dirty="0"/>
              <a:t>Fewer New Miles: The US Transmission Grid in the 2020s</a:t>
            </a:r>
            <a:r>
              <a:rPr lang="en-US" dirty="0"/>
              <a:t>, Grid Strategies with support from Americans for a Clean Energy Grid, July 2024, </a:t>
            </a:r>
            <a:r>
              <a:rPr lang="en-US" dirty="0">
                <a:hlinkClick r:id="rId4"/>
              </a:rPr>
              <a:t>https://cleanenergygrid.org/wp-content/uploads/2024/07/GS_ACEG-Fewer-New-Miles-Report-July-2024.pdf</a:t>
            </a:r>
            <a:r>
              <a:rPr lang="en-US" dirty="0"/>
              <a:t> 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3453F-B768-4B33-3CA2-77C7501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z="1400" b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</a:t>
            </a:fld>
            <a:endParaRPr lang="en-US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6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A078-9CCE-3AAF-3147-08E10BCF5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595FD289-533C-8927-FEAB-F1B5970BB8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64360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5FD289-533C-8927-FEAB-F1B5970BB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EF2CF27-E191-7DC9-BEDF-75B289AD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226313"/>
            <a:ext cx="11456894" cy="1325563"/>
          </a:xfrm>
        </p:spPr>
        <p:txBody>
          <a:bodyPr vert="horz"/>
          <a:lstStyle/>
          <a:p>
            <a:r>
              <a:rPr lang="en-US" dirty="0"/>
              <a:t>But the US has seen fewer dollars spent on high-voltage transmission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58F91-7A45-1FD6-560F-E1D2023BA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825625"/>
            <a:ext cx="5196379" cy="4667250"/>
          </a:xfrm>
        </p:spPr>
        <p:txBody>
          <a:bodyPr>
            <a:normAutofit/>
          </a:bodyPr>
          <a:lstStyle/>
          <a:p>
            <a:r>
              <a:rPr lang="en-US" sz="2400" b="0" dirty="0"/>
              <a:t>The percent of spending on high-voltage (&gt;230 kV) projects has declined from 72% in 2014 to 34% in 2021</a:t>
            </a:r>
            <a:r>
              <a:rPr lang="en-US" sz="2400" b="0" baseline="30000" dirty="0"/>
              <a:t>2</a:t>
            </a:r>
            <a:endParaRPr lang="en-US" sz="2400" b="0" dirty="0"/>
          </a:p>
          <a:p>
            <a:r>
              <a:rPr lang="en-US" sz="2400" b="0" dirty="0"/>
              <a:t>The US added an average of 350 miles/year of transmission in the early 2020s, compared to 1700 miles/year in the early 2010s</a:t>
            </a:r>
            <a:r>
              <a:rPr lang="en-US" sz="2400" b="0" baseline="30000" dirty="0"/>
              <a:t>1</a:t>
            </a:r>
            <a:endParaRPr lang="en-US" sz="2400" b="0" dirty="0"/>
          </a:p>
          <a:p>
            <a:r>
              <a:rPr lang="en-US" sz="2400" b="0" dirty="0"/>
              <a:t>90% of recent transmission spend has been on lower-voltage reliability upgrades</a:t>
            </a:r>
            <a:r>
              <a:rPr lang="en-US" sz="2400" b="0" baseline="30000" dirty="0"/>
              <a:t>3</a:t>
            </a:r>
            <a:endParaRPr lang="en-US" sz="2400" b="0" dirty="0"/>
          </a:p>
        </p:txBody>
      </p:sp>
      <p:pic>
        <p:nvPicPr>
          <p:cNvPr id="5" name="Picture 4" descr="A graph of blue and black bars&#10;&#10;Description automatically generated with medium confidence">
            <a:extLst>
              <a:ext uri="{FF2B5EF4-FFF2-40B4-BE49-F238E27FC236}">
                <a16:creationId xmlns:a16="http://schemas.microsoft.com/office/drawing/2014/main" id="{011D4CDE-A596-5399-8793-0DAF511693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713" b="6579"/>
          <a:stretch/>
        </p:blipFill>
        <p:spPr>
          <a:xfrm>
            <a:off x="5407050" y="1825624"/>
            <a:ext cx="6426362" cy="4165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22AB5-8F90-4659-1F2E-EF82DF704B57}"/>
              </a:ext>
            </a:extLst>
          </p:cNvPr>
          <p:cNvSpPr txBox="1"/>
          <p:nvPr/>
        </p:nvSpPr>
        <p:spPr>
          <a:xfrm>
            <a:off x="5440700" y="1551876"/>
            <a:ext cx="5659805" cy="3624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11113"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Share of US Transmission Spend by Voltage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977B466-10F8-6B58-ADA2-EE8430D3D161}"/>
              </a:ext>
            </a:extLst>
          </p:cNvPr>
          <p:cNvSpPr txBox="1">
            <a:spLocks/>
          </p:cNvSpPr>
          <p:nvPr/>
        </p:nvSpPr>
        <p:spPr>
          <a:xfrm>
            <a:off x="2511275" y="6211669"/>
            <a:ext cx="845703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0" i="0" kern="12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30000" dirty="0"/>
              <a:t>2 </a:t>
            </a:r>
            <a:r>
              <a:rPr lang="en-US" i="1" dirty="0"/>
              <a:t>State of the Markets 2021</a:t>
            </a:r>
            <a:r>
              <a:rPr lang="en-US" dirty="0"/>
              <a:t>, Federal Energy Regulatory Commission, April 21, 2022, </a:t>
            </a:r>
            <a:r>
              <a:rPr lang="en-US" dirty="0">
                <a:hlinkClick r:id="rId7"/>
              </a:rPr>
              <a:t>https://www.ferc.gov/media/report-2021-state-markets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baseline="30000" dirty="0"/>
              <a:t>3 </a:t>
            </a:r>
            <a:r>
              <a:rPr lang="en-US" dirty="0"/>
              <a:t>Johannes </a:t>
            </a:r>
            <a:r>
              <a:rPr lang="en-US" dirty="0" err="1"/>
              <a:t>Pfeifenberger</a:t>
            </a:r>
            <a:r>
              <a:rPr lang="en-US" dirty="0"/>
              <a:t>, “Ensuring Cost Effective Transmission in Support of a Clean Energy Transition,”  presentation to New England States Committee on Electricity, The Brattle Group, August 9, 2024, </a:t>
            </a:r>
            <a:r>
              <a:rPr lang="en-US" dirty="0">
                <a:hlinkClick r:id="rId8"/>
              </a:rPr>
              <a:t>https://www.brattle.com/wp-content/uploads/2024/08/Ensuring-Cost-Effective-Transmission-in-Support-of-a-Clean-Energy-Transmission.pdf</a:t>
            </a:r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6B5D8-5601-0976-4A6B-FC11AD8D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z="1400" b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2</a:t>
            </a:fld>
            <a:endParaRPr lang="en-US" sz="1400" b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F6A6E4-F639-97E0-9532-63E854557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BDBA61A-8B8B-6332-9025-0FD4FFF94E40}"/>
              </a:ext>
            </a:extLst>
          </p:cNvPr>
          <p:cNvSpPr txBox="1">
            <a:spLocks/>
          </p:cNvSpPr>
          <p:nvPr/>
        </p:nvSpPr>
        <p:spPr>
          <a:xfrm>
            <a:off x="5572897" y="5953438"/>
            <a:ext cx="5002170" cy="2960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0" i="0" kern="12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Source: </a:t>
            </a:r>
            <a:r>
              <a:rPr lang="en-US" i="1"/>
              <a:t>FERC State of the Markets 2021</a:t>
            </a:r>
            <a:r>
              <a:rPr lang="en-US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188511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FC87C07-E628-31FB-40CE-7B7168D3B7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585504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C87C07-E628-31FB-40CE-7B7168D3B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538CFE-35BF-1F4F-2370-58F405454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0071" y="6290126"/>
            <a:ext cx="8110537" cy="497572"/>
          </a:xfrm>
        </p:spPr>
        <p:txBody>
          <a:bodyPr/>
          <a:lstStyle/>
          <a:p>
            <a:r>
              <a:rPr lang="en-US" dirty="0"/>
              <a:t>Data is presented as a 3-year rolling average based on projected in-service year using most recent cost estimates.</a:t>
            </a:r>
          </a:p>
          <a:p>
            <a:r>
              <a:rPr lang="en-US" dirty="0"/>
              <a:t>Source: ISO-NE Final RSP Project List and Final Asset Condition List, March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0064B6-9AFC-4299-0521-9158DDA1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</p:spPr>
        <p:txBody>
          <a:bodyPr vert="horz"/>
          <a:lstStyle/>
          <a:p>
            <a:r>
              <a:rPr lang="en-US" dirty="0"/>
              <a:t>Local transmission investments are becoming increasingly frequent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38D75-5017-379D-BE0E-DAC7A2FB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B454D47-30A9-1649-50B3-A0A78D9A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825625"/>
            <a:ext cx="5196379" cy="4667250"/>
          </a:xfrm>
        </p:spPr>
        <p:txBody>
          <a:bodyPr>
            <a:normAutofit/>
          </a:bodyPr>
          <a:lstStyle/>
          <a:p>
            <a:r>
              <a:rPr lang="en-US" sz="2400" b="0" dirty="0"/>
              <a:t>In ISO-NE, spending on </a:t>
            </a:r>
            <a:r>
              <a:rPr lang="en-US" sz="2400" dirty="0"/>
              <a:t>Asset Condition</a:t>
            </a:r>
            <a:r>
              <a:rPr lang="en-US" sz="2400" b="0" dirty="0"/>
              <a:t> projects has steadily increased to </a:t>
            </a:r>
            <a:r>
              <a:rPr lang="en-US" sz="2400" dirty="0"/>
              <a:t>70% of total transmission spend </a:t>
            </a:r>
            <a:r>
              <a:rPr lang="en-US" sz="2400" b="0" dirty="0"/>
              <a:t>by last year</a:t>
            </a:r>
          </a:p>
          <a:p>
            <a:r>
              <a:rPr lang="en-US" sz="2400" b="0" dirty="0"/>
              <a:t>Asset Condition projects are planned separately by transmission owners without significant input by ISO-NE or integrated, holistic consideration of regional needs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2799328-13BE-11DA-EB97-42F8FC247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497826"/>
              </p:ext>
            </p:extLst>
          </p:nvPr>
        </p:nvGraphicFramePr>
        <p:xfrm>
          <a:off x="5572897" y="2114550"/>
          <a:ext cx="6242584" cy="422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E9D852-0A13-7AB0-43C9-7BA8748F41E6}"/>
              </a:ext>
            </a:extLst>
          </p:cNvPr>
          <p:cNvSpPr txBox="1"/>
          <p:nvPr/>
        </p:nvSpPr>
        <p:spPr>
          <a:xfrm>
            <a:off x="5572897" y="1755060"/>
            <a:ext cx="6538632" cy="4608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11113" marR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/>
              <a:t>Share of ISO-NE Transmission Spend by Project Type</a:t>
            </a:r>
          </a:p>
        </p:txBody>
      </p:sp>
    </p:spTree>
    <p:extLst>
      <p:ext uri="{BB962C8B-B14F-4D97-AF65-F5344CB8AC3E}">
        <p14:creationId xmlns:p14="http://schemas.microsoft.com/office/powerpoint/2010/main" val="2369194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RMI PPT Palette">
      <a:dk1>
        <a:srgbClr val="000000"/>
      </a:dk1>
      <a:lt1>
        <a:srgbClr val="FFFFFF"/>
      </a:lt1>
      <a:dk2>
        <a:srgbClr val="003B63"/>
      </a:dk2>
      <a:lt2>
        <a:srgbClr val="FFFFFF"/>
      </a:lt2>
      <a:accent1>
        <a:srgbClr val="0BD0D9"/>
      </a:accent1>
      <a:accent2>
        <a:srgbClr val="0989B1"/>
      </a:accent2>
      <a:accent3>
        <a:srgbClr val="548538"/>
      </a:accent3>
      <a:accent4>
        <a:srgbClr val="003A61"/>
      </a:accent4>
      <a:accent5>
        <a:srgbClr val="FFCA08"/>
      </a:accent5>
      <a:accent6>
        <a:srgbClr val="F8931D"/>
      </a:accent6>
      <a:hlink>
        <a:srgbClr val="000000"/>
      </a:hlink>
      <a:folHlink>
        <a:srgbClr val="0BD0D9"/>
      </a:folHlink>
    </a:clrScheme>
    <a:fontScheme name="Tes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  <a:effectLst/>
      </a:spPr>
      <a:bodyPr vert="horz" wrap="square" lIns="91440" tIns="45720" rIns="91440" bIns="45720" rtlCol="0" anchor="t" anchorCtr="0">
        <a:noAutofit/>
      </a:bodyPr>
      <a:lstStyle>
        <a:defPPr marL="11113" marR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defRPr sz="20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obal PowerPoint Template" id="{DE8A6B80-651B-B146-B042-B5D350B8B717}" vid="{65C2AC1F-64D6-6A47-83A6-A903BAC8F1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B851CF9B1F04E9BC9D7C62B67730D" ma:contentTypeVersion="15" ma:contentTypeDescription="Create a new document." ma:contentTypeScope="" ma:versionID="32b18b9524910524893a044a650a3dbd">
  <xsd:schema xmlns:xsd="http://www.w3.org/2001/XMLSchema" xmlns:xs="http://www.w3.org/2001/XMLSchema" xmlns:p="http://schemas.microsoft.com/office/2006/metadata/properties" xmlns:ns2="ff63ddb2-f201-4c06-bb94-fe515bf59590" xmlns:ns3="fc7689d8-0341-447f-a64f-897b9c9e931b" targetNamespace="http://schemas.microsoft.com/office/2006/metadata/properties" ma:root="true" ma:fieldsID="d67f6de40dc86c8da0f64a61a16b9983" ns2:_="" ns3:_="">
    <xsd:import namespace="ff63ddb2-f201-4c06-bb94-fe515bf59590"/>
    <xsd:import namespace="fc7689d8-0341-447f-a64f-897b9c9e93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3ddb2-f201-4c06-bb94-fe515bf59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8ca830c-a034-4168-b956-d7763e68b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689d8-0341-447f-a64f-897b9c9e931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c2b5dec-73ae-46de-b4e0-2b657d3a5346}" ma:internalName="TaxCatchAll" ma:showField="CatchAllData" ma:web="fc7689d8-0341-447f-a64f-897b9c9e93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c7689d8-0341-447f-a64f-897b9c9e931b">
      <UserInfo>
        <DisplayName>Chelsea Samot</DisplayName>
        <AccountId>520</AccountId>
        <AccountType/>
      </UserInfo>
      <UserInfo>
        <DisplayName>Kevin Gauthier</DisplayName>
        <AccountId>290</AccountId>
        <AccountType/>
      </UserInfo>
      <UserInfo>
        <DisplayName>Suzanne Hopkins</DisplayName>
        <AccountId>95</AccountId>
        <AccountType/>
      </UserInfo>
      <UserInfo>
        <DisplayName>Tyler Van Kirk</DisplayName>
        <AccountId>581</AccountId>
        <AccountType/>
      </UserInfo>
      <UserInfo>
        <DisplayName>Glenn Hoffman</DisplayName>
        <AccountId>582</AccountId>
        <AccountType/>
      </UserInfo>
    </SharedWithUsers>
    <TaxCatchAll xmlns="fc7689d8-0341-447f-a64f-897b9c9e931b" xsi:nil="true"/>
    <lcf76f155ced4ddcb4097134ff3c332f xmlns="ff63ddb2-f201-4c06-bb94-fe515bf595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814C05-0803-4E98-BBD2-B3872F31F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63ddb2-f201-4c06-bb94-fe515bf59590"/>
    <ds:schemaRef ds:uri="fc7689d8-0341-447f-a64f-897b9c9e9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40650-A501-4621-B505-431228EC8F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B11561-B0A6-460D-8C9A-DD8C88FDDD9E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fc7689d8-0341-447f-a64f-897b9c9e931b"/>
    <ds:schemaRef ds:uri="http://schemas.microsoft.com/office/2006/metadata/properties"/>
    <ds:schemaRef ds:uri="http://schemas.openxmlformats.org/package/2006/metadata/core-properties"/>
    <ds:schemaRef ds:uri="ff63ddb2-f201-4c06-bb94-fe515bf5959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2734</TotalTime>
  <Words>367</Words>
  <Application>Microsoft Macintosh PowerPoint</Application>
  <PresentationFormat>Widescreen</PresentationFormat>
  <Paragraphs>25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Next</vt:lpstr>
      <vt:lpstr>Calibri</vt:lpstr>
      <vt:lpstr>Merriweather Sans</vt:lpstr>
      <vt:lpstr>Metropolis Semi Bold</vt:lpstr>
      <vt:lpstr>Roboto</vt:lpstr>
      <vt:lpstr>Office Theme</vt:lpstr>
      <vt:lpstr>think-cell Slide</vt:lpstr>
      <vt:lpstr>Consumer bills for transmission are  rising rapidly</vt:lpstr>
      <vt:lpstr>But the US has seen fewer dollars spent on high-voltage transmission</vt:lpstr>
      <vt:lpstr>Local transmission investments are becoming increasingly frequent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Wayner</dc:creator>
  <cp:lastModifiedBy>Claire Wayner</cp:lastModifiedBy>
  <cp:revision>8</cp:revision>
  <dcterms:created xsi:type="dcterms:W3CDTF">2024-10-09T18:36:40Z</dcterms:created>
  <dcterms:modified xsi:type="dcterms:W3CDTF">2025-05-30T21:49:17Z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0x01010011FB851CF9B1F04E9BC9D7C62B67730D</vt:lpwstr>
  </property>
</Properties>
</file>