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74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7AB2159-7FEB-E334-7EC2-408BA341524A}" name="Gilbert, Carrie" initials="GC" userId="S::Carrie.Gilbert@maine.gov::d57c8720-01bb-4a0d-8e3c-70c3fb2352cf" providerId="AD"/>
  <p188:author id="{CC2B41C0-994A-9D49-DF22-E686A8BC1722}" name="Faloon, Susan" initials="FS" userId="S::Susan.Faloon@maine.gov::963169ca-a5e4-4c29-bedf-fcda870be8c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rtlett, Phil" initials="BP" lastIdx="1" clrIdx="0">
    <p:extLst>
      <p:ext uri="{19B8F6BF-5375-455C-9EA6-DF929625EA0E}">
        <p15:presenceInfo xmlns:p15="http://schemas.microsoft.com/office/powerpoint/2012/main" userId="S::Phil.Bartlett@maine.gov::4d594fba-f609-45cd-8837-a121cb1ad5d9" providerId="AD"/>
      </p:ext>
    </p:extLst>
  </p:cmAuthor>
  <p:cmAuthor id="2" name="Lanphear, Harry A" initials="LHA" lastIdx="2" clrIdx="1">
    <p:extLst>
      <p:ext uri="{19B8F6BF-5375-455C-9EA6-DF929625EA0E}">
        <p15:presenceInfo xmlns:p15="http://schemas.microsoft.com/office/powerpoint/2012/main" userId="S::harry.lanphear@maine.gov::2a4f3a36-9c70-47db-998d-a80d5aa9a1cd" providerId="AD"/>
      </p:ext>
    </p:extLst>
  </p:cmAuthor>
  <p:cmAuthor id="3" name="Schneider, Deirdre" initials="SD" lastIdx="5" clrIdx="2">
    <p:extLst>
      <p:ext uri="{19B8F6BF-5375-455C-9EA6-DF929625EA0E}">
        <p15:presenceInfo xmlns:p15="http://schemas.microsoft.com/office/powerpoint/2012/main" userId="S::Deirdre.Schneider@maine.gov::71f9d127-cc1b-41da-8b6d-f51047cee8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loon, Susan" userId="963169ca-a5e4-4c29-bedf-fcda870be8cd" providerId="ADAL" clId="{CFBDA6B3-B92F-4DBE-8BDA-A454B8CB3880}"/>
    <pc:docChg chg="undo custSel modSld">
      <pc:chgData name="Faloon, Susan" userId="963169ca-a5e4-4c29-bedf-fcda870be8cd" providerId="ADAL" clId="{CFBDA6B3-B92F-4DBE-8BDA-A454B8CB3880}" dt="2026-05-11T15:59:31.190" v="90" actId="14100"/>
      <pc:docMkLst>
        <pc:docMk/>
      </pc:docMkLst>
      <pc:sldChg chg="modSp mod">
        <pc:chgData name="Faloon, Susan" userId="963169ca-a5e4-4c29-bedf-fcda870be8cd" providerId="ADAL" clId="{CFBDA6B3-B92F-4DBE-8BDA-A454B8CB3880}" dt="2026-05-11T15:59:31.190" v="90" actId="14100"/>
        <pc:sldMkLst>
          <pc:docMk/>
          <pc:sldMk cId="3006322140" sldId="274"/>
        </pc:sldMkLst>
        <pc:graphicFrameChg chg="mod">
          <ac:chgData name="Faloon, Susan" userId="963169ca-a5e4-4c29-bedf-fcda870be8cd" providerId="ADAL" clId="{CFBDA6B3-B92F-4DBE-8BDA-A454B8CB3880}" dt="2026-05-11T15:59:31.190" v="90" actId="14100"/>
          <ac:graphicFrameMkLst>
            <pc:docMk/>
            <pc:sldMk cId="3006322140" sldId="274"/>
            <ac:graphicFrameMk id="6" creationId="{AC355A49-03B5-447D-9F9C-AE3E4587927C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som.w2k.state.me.us\data\mpuc-common\PUC-%20Annual%20Reports\2025%20-%20Annual%20Report\Historic%20Res%20Rate%20A%20Charts_updated%2020260109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921451781950658E-2"/>
          <c:y val="8.8962078334232822E-2"/>
          <c:w val="0.89500077196232819"/>
          <c:h val="0.690334861988405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'CMP Rates by Component'!$C$3</c:f>
              <c:strCache>
                <c:ptCount val="1"/>
                <c:pt idx="0">
                  <c:v>Stranded Costs / Other Costs</c:v>
                </c:pt>
              </c:strCache>
            </c:strRef>
          </c:tx>
          <c:spPr>
            <a:solidFill>
              <a:srgbClr val="D06C0A"/>
            </a:solidFill>
            <a:ln w="3175">
              <a:solidFill>
                <a:sysClr val="window" lastClr="FFFFFF"/>
              </a:solidFill>
            </a:ln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4C5-46BE-9ED2-04BCB9E206E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5-46BE-9ED2-04BCB9E206E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4C5-46BE-9ED2-04BCB9E206E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4C5-46BE-9ED2-04BCB9E206E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4C5-46BE-9ED2-04BCB9E206E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4C5-46BE-9ED2-04BCB9E206E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4C5-46BE-9ED2-04BCB9E206E2}"/>
                </c:ext>
              </c:extLst>
            </c:dLbl>
            <c:dLbl>
              <c:idx val="7"/>
              <c:layout>
                <c:manualLayout>
                  <c:x val="-1.1972650806562474E-16"/>
                  <c:y val="-1.1857706771796372E-2"/>
                </c:manualLayout>
              </c:layout>
              <c:tx>
                <c:rich>
                  <a:bodyPr/>
                  <a:lstStyle/>
                  <a:p>
                    <a:fld id="{77E9561B-B625-40C0-B417-5DEBC0D5115C}" type="CELLRANGE">
                      <a:rPr lang="en-US">
                        <a:solidFill>
                          <a:schemeClr val="bg1"/>
                        </a:solidFill>
                      </a:rPr>
                      <a:pPr/>
                      <a:t>[CELLRANGE]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  <a:p>
                    <a:fld id="{C89CCC3D-7071-435D-A8B8-6193C5057693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74C5-46BE-9ED2-04BCB9E206E2}"/>
                </c:ext>
              </c:extLst>
            </c:dLbl>
            <c:dLbl>
              <c:idx val="8"/>
              <c:layout>
                <c:manualLayout>
                  <c:x val="-1.1833122265290806E-16"/>
                  <c:y val="-1.3235294883933319E-2"/>
                </c:manualLayout>
              </c:layout>
              <c:tx>
                <c:rich>
                  <a:bodyPr/>
                  <a:lstStyle/>
                  <a:p>
                    <a:fld id="{F49FF21E-7AB8-4D65-ABD9-2D9DF4E9314D}" type="CELLRANGE">
                      <a:rPr lang="en-US" baseline="0">
                        <a:solidFill>
                          <a:schemeClr val="bg1"/>
                        </a:solidFill>
                      </a:rPr>
                      <a:pPr/>
                      <a:t>[CELLRANGE]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9F4B2C98-1744-42FE-B9F2-336AA7147DBA}" type="VALUE">
                      <a:rPr lang="en-US" baseline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74C5-46BE-9ED2-04BCB9E206E2}"/>
                </c:ext>
              </c:extLst>
            </c:dLbl>
            <c:dLbl>
              <c:idx val="9"/>
              <c:layout>
                <c:manualLayout>
                  <c:x val="-1.1833122265290806E-16"/>
                  <c:y val="-1.9239904268430991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baseline="0">
                        <a:solidFill>
                          <a:schemeClr val="bg1"/>
                        </a:solidFill>
                      </a:defRPr>
                    </a:pPr>
                    <a:fld id="{6E2101C4-4485-4E22-978B-117F58CAF172}" type="CELLRANGE">
                      <a:rPr lang="en-US" baseline="0"/>
                      <a:pPr>
                        <a:defRPr baseline="0"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
</a:t>
                    </a:r>
                    <a:fld id="{03CD4531-572F-492C-86FC-D6EC1B9E930F}" type="VALUE">
                      <a:rPr lang="en-US" baseline="0"/>
                      <a:pPr>
                        <a:defRPr baseline="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74C5-46BE-9ED2-04BCB9E206E2}"/>
                </c:ext>
              </c:extLst>
            </c:dLbl>
            <c:dLbl>
              <c:idx val="10"/>
              <c:layout>
                <c:manualLayout>
                  <c:x val="-1.1972650806562474E-16"/>
                  <c:y val="-1.6551722340296244E-2"/>
                </c:manualLayout>
              </c:layout>
              <c:tx>
                <c:rich>
                  <a:bodyPr/>
                  <a:lstStyle/>
                  <a:p>
                    <a:fld id="{5156B992-CCFC-4892-A391-E75226367E08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504433A2-14ED-48B0-B096-09B7016BA11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74C5-46BE-9ED2-04BCB9E206E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numRef>
              <c:f>'CMP Rates by Component'!$B$19:$B$29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  <c:extLst/>
            </c:numRef>
          </c:cat>
          <c:val>
            <c:numRef>
              <c:f>'CMP Rates by Component'!$C$19:$C$29</c:f>
              <c:numCache>
                <c:formatCode>0.00000</c:formatCode>
                <c:ptCount val="11"/>
                <c:pt idx="0">
                  <c:v>0.30997719584583289</c:v>
                </c:pt>
                <c:pt idx="1">
                  <c:v>-0.29840559831818719</c:v>
                </c:pt>
                <c:pt idx="2">
                  <c:v>-0.19164265709506401</c:v>
                </c:pt>
                <c:pt idx="3">
                  <c:v>0.11360000000000001</c:v>
                </c:pt>
                <c:pt idx="4">
                  <c:v>6.5087204705423701E-2</c:v>
                </c:pt>
                <c:pt idx="5">
                  <c:v>6.7900000000000002E-2</c:v>
                </c:pt>
                <c:pt idx="6">
                  <c:v>-0.51412078338016887</c:v>
                </c:pt>
                <c:pt idx="7">
                  <c:v>1.0037937717363097</c:v>
                </c:pt>
                <c:pt idx="8">
                  <c:v>1.0323007624474512</c:v>
                </c:pt>
                <c:pt idx="9">
                  <c:v>1.6983894433936437</c:v>
                </c:pt>
                <c:pt idx="10">
                  <c:v>1.5179712825476592</c:v>
                </c:pt>
              </c:numCache>
              <c:extLst/>
            </c:numRef>
          </c:val>
          <c:extLst>
            <c:ext xmlns:c15="http://schemas.microsoft.com/office/drawing/2012/chart" uri="{02D57815-91ED-43cb-92C2-25804820EDAC}">
              <c15:datalabelsRange>
                <c15:f>'CMP Rates by Component'!$M$15:$M$29</c15:f>
                <c15:dlblRangeCache>
                  <c:ptCount val="15"/>
                  <c:pt idx="0">
                    <c:v>2%</c:v>
                  </c:pt>
                  <c:pt idx="1">
                    <c:v>2%</c:v>
                  </c:pt>
                  <c:pt idx="2">
                    <c:v>-1%</c:v>
                  </c:pt>
                  <c:pt idx="3">
                    <c:v>-1%</c:v>
                  </c:pt>
                  <c:pt idx="4">
                    <c:v>2%</c:v>
                  </c:pt>
                  <c:pt idx="5">
                    <c:v>-2%</c:v>
                  </c:pt>
                  <c:pt idx="6">
                    <c:v>-1%</c:v>
                  </c:pt>
                  <c:pt idx="7">
                    <c:v>1%</c:v>
                  </c:pt>
                  <c:pt idx="8">
                    <c:v>0%</c:v>
                  </c:pt>
                  <c:pt idx="9">
                    <c:v>0%</c:v>
                  </c:pt>
                  <c:pt idx="10">
                    <c:v>-2%</c:v>
                  </c:pt>
                  <c:pt idx="11">
                    <c:v>4%</c:v>
                  </c:pt>
                  <c:pt idx="12">
                    <c:v>5%</c:v>
                  </c:pt>
                  <c:pt idx="13">
                    <c:v>6%</c:v>
                  </c:pt>
                  <c:pt idx="14">
                    <c:v>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74C5-46BE-9ED2-04BCB9E206E2}"/>
            </c:ext>
          </c:extLst>
        </c:ser>
        <c:ser>
          <c:idx val="1"/>
          <c:order val="1"/>
          <c:tx>
            <c:strRef>
              <c:f>'CMP Rates by Component'!$D$3</c:f>
              <c:strCache>
                <c:ptCount val="1"/>
                <c:pt idx="0">
                  <c:v>Distribution</c:v>
                </c:pt>
              </c:strCache>
            </c:strRef>
          </c:tx>
          <c:spPr>
            <a:solidFill>
              <a:srgbClr val="640000"/>
            </a:solidFill>
            <a:ln w="3175">
              <a:solidFill>
                <a:sysClr val="window" lastClr="FFFFFF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5752242-6162-46F6-92F5-BABCA76E94D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5B4AECB5-CB56-471C-BDDE-DDBE3E9BB59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74C5-46BE-9ED2-04BCB9E206E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31B8528-0454-44EC-8A77-092218A4C563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D5565EBE-E0B3-4640-BA4A-2DD570D2A0CA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74C5-46BE-9ED2-04BCB9E206E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08544BE-8434-4D63-B361-974EC4605EF2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D71D730F-EC52-4021-9E47-3E5580ABA9F7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74C5-46BE-9ED2-04BCB9E206E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00108D8-18C1-4EA6-806D-B102A5BA09C2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EC638F8-32C1-4BFC-B785-B022F89AF500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74C5-46BE-9ED2-04BCB9E206E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ED69576-6DEE-403E-9BA5-045C1F2C448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9F00848F-9A8F-4D22-8D42-36E73814823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74C5-46BE-9ED2-04BCB9E206E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9FBD41AB-8614-4290-8218-0407C0850C7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6584A97-3A0D-4DF5-8630-2195C7D79D1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74C5-46BE-9ED2-04BCB9E206E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6F22A55-2CED-4BEC-B322-9406587C5500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86CB543-CEFB-4E59-8511-CD3DB9149E0B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74C5-46BE-9ED2-04BCB9E206E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81A030B2-37A8-4E61-9C58-01A43848884A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0B85A2EF-A903-403C-9F1B-B61E71F72C1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74C5-46BE-9ED2-04BCB9E206E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EF80A7A0-BE0F-421C-A90C-B44D72666C52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3D808EE9-9922-4BDA-A652-59885F6E635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74C5-46BE-9ED2-04BCB9E206E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DED8B92F-9C4D-41D9-9B05-DA6F968B563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60307F5F-DEDA-4AF9-B92A-0FAB10875A1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74C5-46BE-9ED2-04BCB9E206E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539F0A26-F308-4797-82BD-5E4B8A3F94C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9B5AAFC2-3913-4A5E-88ED-AC88666F806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6-74C5-46BE-9ED2-04BCB9E206E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numRef>
              <c:f>'CMP Rates by Component'!$B$19:$B$29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  <c:extLst/>
            </c:numRef>
          </c:cat>
          <c:val>
            <c:numRef>
              <c:f>'CMP Rates by Component'!$D$19:$D$29</c:f>
              <c:numCache>
                <c:formatCode>0.00000</c:formatCode>
                <c:ptCount val="11"/>
                <c:pt idx="0">
                  <c:v>5.1929678493452567</c:v>
                </c:pt>
                <c:pt idx="1">
                  <c:v>5.3630950133030604</c:v>
                </c:pt>
                <c:pt idx="2">
                  <c:v>5.3954642469188094</c:v>
                </c:pt>
                <c:pt idx="3">
                  <c:v>4.6021999999999998</c:v>
                </c:pt>
                <c:pt idx="4">
                  <c:v>5.1870752973283096</c:v>
                </c:pt>
                <c:pt idx="5">
                  <c:v>5.86</c:v>
                </c:pt>
                <c:pt idx="6">
                  <c:v>6.2608197019594494</c:v>
                </c:pt>
                <c:pt idx="7">
                  <c:v>6.6048271033833652</c:v>
                </c:pt>
                <c:pt idx="8">
                  <c:v>7.0887943551201582</c:v>
                </c:pt>
                <c:pt idx="9">
                  <c:v>9.728024799638705</c:v>
                </c:pt>
                <c:pt idx="10">
                  <c:v>9.7008559279887887</c:v>
                </c:pt>
              </c:numCache>
              <c:extLst/>
            </c:numRef>
          </c:val>
          <c:extLst>
            <c:ext xmlns:c15="http://schemas.microsoft.com/office/drawing/2012/chart" uri="{02D57815-91ED-43cb-92C2-25804820EDAC}">
              <c15:datalabelsRange>
                <c15:f>'CMP Rates by Component'!$J$15:$J$29</c15:f>
                <c15:dlblRangeCache>
                  <c:ptCount val="15"/>
                  <c:pt idx="0">
                    <c:v>32%</c:v>
                  </c:pt>
                  <c:pt idx="1">
                    <c:v>35%</c:v>
                  </c:pt>
                  <c:pt idx="2">
                    <c:v>35%</c:v>
                  </c:pt>
                  <c:pt idx="3">
                    <c:v>38%</c:v>
                  </c:pt>
                  <c:pt idx="4">
                    <c:v>35%</c:v>
                  </c:pt>
                  <c:pt idx="5">
                    <c:v>36%</c:v>
                  </c:pt>
                  <c:pt idx="6">
                    <c:v>33%</c:v>
                  </c:pt>
                  <c:pt idx="7">
                    <c:v>27%</c:v>
                  </c:pt>
                  <c:pt idx="8">
                    <c:v>32%</c:v>
                  </c:pt>
                  <c:pt idx="9">
                    <c:v>34%</c:v>
                  </c:pt>
                  <c:pt idx="10">
                    <c:v>29%</c:v>
                  </c:pt>
                  <c:pt idx="11">
                    <c:v>24%</c:v>
                  </c:pt>
                  <c:pt idx="12">
                    <c:v>32%</c:v>
                  </c:pt>
                  <c:pt idx="13">
                    <c:v>36%</c:v>
                  </c:pt>
                  <c:pt idx="14">
                    <c:v>33%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7-74C5-46BE-9ED2-04BCB9E206E2}"/>
            </c:ext>
          </c:extLst>
        </c:ser>
        <c:ser>
          <c:idx val="2"/>
          <c:order val="2"/>
          <c:tx>
            <c:strRef>
              <c:f>'CMP Rates by Component'!$F$3</c:f>
              <c:strCache>
                <c:ptCount val="1"/>
                <c:pt idx="0">
                  <c:v>Transmission</c:v>
                </c:pt>
              </c:strCache>
            </c:strRef>
          </c:tx>
          <c:spPr>
            <a:solidFill>
              <a:srgbClr val="003760"/>
            </a:solidFill>
            <a:ln w="3175">
              <a:solidFill>
                <a:sysClr val="window" lastClr="FFFFFF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D85EA263-37A6-4B51-9A0B-E4E5A4F52798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D72DB3E5-4B60-43CE-9D7F-C57C718B2B3D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8-74C5-46BE-9ED2-04BCB9E206E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2D03516-EEA1-44BF-869C-6056C4E301CF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CFB19EC7-F740-4B75-A9EA-554856D360CA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9-74C5-46BE-9ED2-04BCB9E206E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0F57A99-8718-4FA8-8F7A-447FC4E2260E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EF11BD67-E2F7-4B9D-8F33-810F4C5AD63A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A-74C5-46BE-9ED2-04BCB9E206E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3DF615F-5126-41E5-B4C6-1F9FAF00BE6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6F72AD4D-86E4-4A53-AEBB-F112922DD822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B-74C5-46BE-9ED2-04BCB9E206E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47477AA-5BF1-4EF0-BE69-DD508FEF9E6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B5A620C-2808-4290-AC24-910FB754FEA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C-74C5-46BE-9ED2-04BCB9E206E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3EC3D7A9-4A3E-4E60-8B28-78FC94A41B1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71206DC-1692-4096-BBAB-92325847432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D-74C5-46BE-9ED2-04BCB9E206E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A2740706-F623-460D-85CE-6C3BA98BD0D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E55812B4-85C7-47FA-9E8C-3E4B89BA673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E-74C5-46BE-9ED2-04BCB9E206E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1B71A39-046E-4E5F-A3A1-86ECA203F7A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78B3252A-8EAC-430F-976C-EC3C9345025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F-74C5-46BE-9ED2-04BCB9E206E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024DD1D4-7C7B-4465-9DF6-250CC9D444C0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67E2790A-F8BD-487D-86EB-7095476C5698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0-74C5-46BE-9ED2-04BCB9E206E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4FB49CCD-C3A0-47FF-BF1B-EA694DA9557A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29161F62-BB0D-4CA5-B7BD-1E1DB0F8E42C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1-74C5-46BE-9ED2-04BCB9E206E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7DDB16D9-B9EE-415C-9BD8-92887C122465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8C5D1853-BCDC-4178-976A-668145606F5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2-74C5-46BE-9ED2-04BCB9E206E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numRef>
              <c:f>'CMP Rates by Component'!$B$19:$B$29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  <c:extLst/>
            </c:numRef>
          </c:cat>
          <c:val>
            <c:numRef>
              <c:f>'CMP Rates by Component'!$F$19:$F$29</c:f>
              <c:numCache>
                <c:formatCode>0.00000</c:formatCode>
                <c:ptCount val="11"/>
                <c:pt idx="0">
                  <c:v>2.71758622864267</c:v>
                </c:pt>
                <c:pt idx="1">
                  <c:v>3.3092407522554343</c:v>
                </c:pt>
                <c:pt idx="2">
                  <c:v>3.06</c:v>
                </c:pt>
                <c:pt idx="3">
                  <c:v>3.4435000000000002</c:v>
                </c:pt>
                <c:pt idx="4">
                  <c:v>3.6309539440310701</c:v>
                </c:pt>
                <c:pt idx="5">
                  <c:v>5.07</c:v>
                </c:pt>
                <c:pt idx="6">
                  <c:v>4.1404498576275</c:v>
                </c:pt>
                <c:pt idx="7">
                  <c:v>3.8317443982928081</c:v>
                </c:pt>
                <c:pt idx="8">
                  <c:v>3.1906712952409664</c:v>
                </c:pt>
                <c:pt idx="9">
                  <c:v>4.8017286679479714</c:v>
                </c:pt>
                <c:pt idx="10">
                  <c:v>5.3160882633429081</c:v>
                </c:pt>
              </c:numCache>
              <c:extLst/>
            </c:numRef>
          </c:val>
          <c:extLst>
            <c:ext xmlns:c15="http://schemas.microsoft.com/office/drawing/2012/chart" uri="{02D57815-91ED-43cb-92C2-25804820EDAC}">
              <c15:datalabelsRange>
                <c15:f>'CMP Rates by Component'!$K$15:$K$29</c15:f>
                <c15:dlblRangeCache>
                  <c:ptCount val="15"/>
                  <c:pt idx="0">
                    <c:v>15%</c:v>
                  </c:pt>
                  <c:pt idx="1">
                    <c:v>16%</c:v>
                  </c:pt>
                  <c:pt idx="2">
                    <c:v>16%</c:v>
                  </c:pt>
                  <c:pt idx="3">
                    <c:v>17%</c:v>
                  </c:pt>
                  <c:pt idx="4">
                    <c:v>18%</c:v>
                  </c:pt>
                  <c:pt idx="5">
                    <c:v>22%</c:v>
                  </c:pt>
                  <c:pt idx="6">
                    <c:v>19%</c:v>
                  </c:pt>
                  <c:pt idx="7">
                    <c:v>20%</c:v>
                  </c:pt>
                  <c:pt idx="8">
                    <c:v>22%</c:v>
                  </c:pt>
                  <c:pt idx="9">
                    <c:v>29%</c:v>
                  </c:pt>
                  <c:pt idx="10">
                    <c:v>19%</c:v>
                  </c:pt>
                  <c:pt idx="11">
                    <c:v>14%</c:v>
                  </c:pt>
                  <c:pt idx="12">
                    <c:v>15%</c:v>
                  </c:pt>
                  <c:pt idx="13">
                    <c:v>18%</c:v>
                  </c:pt>
                  <c:pt idx="14">
                    <c:v>18%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23-74C5-46BE-9ED2-04BCB9E206E2}"/>
            </c:ext>
          </c:extLst>
        </c:ser>
        <c:ser>
          <c:idx val="3"/>
          <c:order val="3"/>
          <c:tx>
            <c:strRef>
              <c:f>'CMP Rates by Component'!$G$3</c:f>
              <c:strCache>
                <c:ptCount val="1"/>
                <c:pt idx="0">
                  <c:v>Standard Offer Supply</c:v>
                </c:pt>
              </c:strCache>
            </c:strRef>
          </c:tx>
          <c:spPr>
            <a:solidFill>
              <a:srgbClr val="204200"/>
            </a:solidFill>
            <a:ln w="3175">
              <a:solidFill>
                <a:sysClr val="window" lastClr="FFFFFF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B3DB9C0-FDF3-4937-A2AA-51F5D6DF1892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4F77B08-EA97-42FC-BBF8-4158272B9E9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4-74C5-46BE-9ED2-04BCB9E206E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BCC5170-9E74-485E-828B-99DF23E6BA7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0CE6C7DB-FBE7-40F2-9FE8-F79B38321B5E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5-74C5-46BE-9ED2-04BCB9E206E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C3616FA-F518-4542-8B02-5226BB99063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77475100-1C41-42C2-BD08-B37811A184A5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6-74C5-46BE-9ED2-04BCB9E206E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D696A93-2111-4EF3-91EB-D060F1B58737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BBE9921-6308-4713-83A9-C488A88ECDAF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7-74C5-46BE-9ED2-04BCB9E206E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CE22037-4CD2-4731-B0BC-47818AED0B0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A48966B-A626-4983-B7E5-AB9E31D2A15E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8-74C5-46BE-9ED2-04BCB9E206E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DFB5D99-023C-456F-BA43-80714EF595E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BBFF527-65E4-423B-BF18-60236312B72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9-74C5-46BE-9ED2-04BCB9E206E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CEB0A9AE-9417-4ADD-BAA2-6C3EDB446AD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BFAE27A-9E68-4AE5-B5BE-FFFE9B70C85F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A-74C5-46BE-9ED2-04BCB9E206E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85E66323-18F4-446E-AADF-8FF5072A4DA5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44342DD1-87DB-46A5-BDA0-6905FF82EC9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B-74C5-46BE-9ED2-04BCB9E206E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C50C2FF7-895B-429B-90F0-FE527A272DE5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B72D0803-5414-4B9F-98C4-B5BA46C65738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C-74C5-46BE-9ED2-04BCB9E206E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D1F6102F-8207-4D3C-A857-E23D03E9FAB6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E6DCC280-0A1C-492C-A69D-48CEA8D87B64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D-74C5-46BE-9ED2-04BCB9E206E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FA22FC90-0C2C-49BA-8B7D-9120E2FE579C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1DB168D6-3CFF-4DD5-92AB-A19DCF5CC6DD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E-74C5-46BE-9ED2-04BCB9E206E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numRef>
              <c:f>'CMP Rates by Component'!$B$19:$B$29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  <c:extLst/>
            </c:numRef>
          </c:cat>
          <c:val>
            <c:numRef>
              <c:f>'CMP Rates by Component'!$G$19:$G$29</c:f>
              <c:numCache>
                <c:formatCode>0.00000</c:formatCode>
                <c:ptCount val="11"/>
                <c:pt idx="0">
                  <c:v>6.5</c:v>
                </c:pt>
                <c:pt idx="1">
                  <c:v>6.7</c:v>
                </c:pt>
                <c:pt idx="2">
                  <c:v>7.9</c:v>
                </c:pt>
                <c:pt idx="3">
                  <c:v>9.0029000000000003</c:v>
                </c:pt>
                <c:pt idx="4">
                  <c:v>7.3037000000000001</c:v>
                </c:pt>
                <c:pt idx="5">
                  <c:v>6.4493999999999998</c:v>
                </c:pt>
                <c:pt idx="6">
                  <c:v>11.8161</c:v>
                </c:pt>
                <c:pt idx="7">
                  <c:v>16.630960000000002</c:v>
                </c:pt>
                <c:pt idx="8">
                  <c:v>10.6363</c:v>
                </c:pt>
                <c:pt idx="9">
                  <c:v>10.6128</c:v>
                </c:pt>
                <c:pt idx="10" formatCode="General">
                  <c:v>12.721</c:v>
                </c:pt>
              </c:numCache>
              <c:extLst/>
            </c:numRef>
          </c:val>
          <c:extLst>
            <c:ext xmlns:c15="http://schemas.microsoft.com/office/drawing/2012/chart" uri="{02D57815-91ED-43cb-92C2-25804820EDAC}">
              <c15:datalabelsRange>
                <c15:f>'CMP Rates by Component'!$L$15:$L$29</c15:f>
                <c15:dlblRangeCache>
                  <c:ptCount val="15"/>
                  <c:pt idx="0">
                    <c:v>51%</c:v>
                  </c:pt>
                  <c:pt idx="1">
                    <c:v>48%</c:v>
                  </c:pt>
                  <c:pt idx="2">
                    <c:v>50%</c:v>
                  </c:pt>
                  <c:pt idx="3">
                    <c:v>46%</c:v>
                  </c:pt>
                  <c:pt idx="4">
                    <c:v>44%</c:v>
                  </c:pt>
                  <c:pt idx="5">
                    <c:v>44%</c:v>
                  </c:pt>
                  <c:pt idx="6">
                    <c:v>49%</c:v>
                  </c:pt>
                  <c:pt idx="7">
                    <c:v>52%</c:v>
                  </c:pt>
                  <c:pt idx="8">
                    <c:v>45%</c:v>
                  </c:pt>
                  <c:pt idx="9">
                    <c:v>37%</c:v>
                  </c:pt>
                  <c:pt idx="10">
                    <c:v>54%</c:v>
                  </c:pt>
                  <c:pt idx="11">
                    <c:v>59%</c:v>
                  </c:pt>
                  <c:pt idx="12">
                    <c:v>48%</c:v>
                  </c:pt>
                  <c:pt idx="13">
                    <c:v>40%</c:v>
                  </c:pt>
                  <c:pt idx="14">
                    <c:v>43%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2F-74C5-46BE-9ED2-04BCB9E206E2}"/>
            </c:ext>
          </c:extLst>
        </c:ser>
        <c:ser>
          <c:idx val="4"/>
          <c:order val="4"/>
          <c:tx>
            <c:strRef>
              <c:f>'CMP Rates by Component'!$H$3</c:f>
              <c:strCache>
                <c:ptCount val="1"/>
                <c:pt idx="0">
                  <c:v>Total</c:v>
                </c:pt>
              </c:strCache>
            </c:strRef>
          </c:tx>
          <c:spPr>
            <a:noFill/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'CMP Rates by Component'!$B$19:$B$29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  <c:extLst/>
            </c:numRef>
          </c:cat>
          <c:val>
            <c:numRef>
              <c:f>'CMP Rates by Component'!$H$19:$H$29</c:f>
              <c:numCache>
                <c:formatCode>0.00000</c:formatCode>
                <c:ptCount val="11"/>
                <c:pt idx="0">
                  <c:v>14.72053127383376</c:v>
                </c:pt>
                <c:pt idx="1">
                  <c:v>15.073930167240309</c:v>
                </c:pt>
                <c:pt idx="2">
                  <c:v>16.163821589823748</c:v>
                </c:pt>
                <c:pt idx="3">
                  <c:v>17.162199999999999</c:v>
                </c:pt>
                <c:pt idx="4">
                  <c:v>16.186816446064803</c:v>
                </c:pt>
                <c:pt idx="5">
                  <c:v>17.447300000000002</c:v>
                </c:pt>
                <c:pt idx="6">
                  <c:v>21.703248776206781</c:v>
                </c:pt>
                <c:pt idx="7">
                  <c:v>28.071325273412484</c:v>
                </c:pt>
                <c:pt idx="8">
                  <c:v>21.948066412808576</c:v>
                </c:pt>
                <c:pt idx="9">
                  <c:v>26.840942910980321</c:v>
                </c:pt>
                <c:pt idx="10" formatCode="General">
                  <c:v>29.255915473879355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30-74C5-46BE-9ED2-04BCB9E20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425962728"/>
        <c:axId val="1"/>
      </c:barChart>
      <c:lineChart>
        <c:grouping val="standard"/>
        <c:varyColors val="0"/>
        <c:ser>
          <c:idx val="5"/>
          <c:order val="5"/>
          <c:tx>
            <c:strRef>
              <c:f>'CMP Rates by Component'!$I$3</c:f>
              <c:strCache>
                <c:ptCount val="1"/>
                <c:pt idx="0">
                  <c:v>Average Total</c:v>
                </c:pt>
              </c:strCache>
            </c:strRef>
          </c:tx>
          <c:spPr>
            <a:ln>
              <a:solidFill>
                <a:srgbClr val="FF0000"/>
              </a:solidFill>
              <a:prstDash val="sysDash"/>
            </a:ln>
          </c:spPr>
          <c:marker>
            <c:symbol val="none"/>
          </c:marker>
          <c:dLbls>
            <c:dLbl>
              <c:idx val="6"/>
              <c:layout>
                <c:manualLayout>
                  <c:x val="0.33981320906315282"/>
                  <c:y val="6.00130263358099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74C5-46BE-9ED2-04BCB9E206E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'CMP Rates by Component'!$B$19:$B$28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  <c:extLst/>
            </c:numRef>
          </c:cat>
          <c:val>
            <c:numRef>
              <c:f>'CMP Rates by Component'!$I$19:$I$29</c:f>
              <c:numCache>
                <c:formatCode>0.00000</c:formatCode>
                <c:ptCount val="11"/>
                <c:pt idx="0">
                  <c:v>20.415827120386375</c:v>
                </c:pt>
                <c:pt idx="1">
                  <c:v>20.415827120386375</c:v>
                </c:pt>
                <c:pt idx="2">
                  <c:v>20.415827120386375</c:v>
                </c:pt>
                <c:pt idx="3">
                  <c:v>20.415827120386375</c:v>
                </c:pt>
                <c:pt idx="4">
                  <c:v>20.415827120386375</c:v>
                </c:pt>
                <c:pt idx="5">
                  <c:v>20.415827120386375</c:v>
                </c:pt>
                <c:pt idx="6">
                  <c:v>20.415827120386375</c:v>
                </c:pt>
                <c:pt idx="7">
                  <c:v>20.415827120386375</c:v>
                </c:pt>
                <c:pt idx="8">
                  <c:v>20.415827120386375</c:v>
                </c:pt>
                <c:pt idx="9">
                  <c:v>20.415827120386375</c:v>
                </c:pt>
                <c:pt idx="10">
                  <c:v>20.415827120386375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32-74C5-46BE-9ED2-04BCB9E20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3356288"/>
        <c:axId val="633362848"/>
      </c:lineChart>
      <c:catAx>
        <c:axId val="425962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"/>
        <c:crossesAt val="0"/>
        <c:auto val="1"/>
        <c:lblAlgn val="ctr"/>
        <c:lblOffset val="200"/>
        <c:noMultiLvlLbl val="0"/>
      </c:catAx>
      <c:valAx>
        <c:axId val="1"/>
        <c:scaling>
          <c:orientation val="minMax"/>
          <c:max val="31"/>
          <c:min val="-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000" b="1" i="0" u="none" strike="noStrike" baseline="0">
                    <a:effectLst/>
                  </a:rPr>
                  <a:t>¢</a:t>
                </a:r>
                <a:r>
                  <a:rPr lang="en-US" b="1"/>
                  <a:t>/kWh</a:t>
                </a:r>
              </a:p>
            </c:rich>
          </c:tx>
          <c:overlay val="0"/>
        </c:title>
        <c:numFmt formatCode="#,##0" sourceLinked="0"/>
        <c:majorTickMark val="in"/>
        <c:minorTickMark val="none"/>
        <c:tickLblPos val="nextTo"/>
        <c:spPr>
          <a:ln/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25962728"/>
        <c:crosses val="autoZero"/>
        <c:crossBetween val="between"/>
        <c:majorUnit val="2"/>
      </c:valAx>
      <c:valAx>
        <c:axId val="633362848"/>
        <c:scaling>
          <c:orientation val="minMax"/>
        </c:scaling>
        <c:delete val="1"/>
        <c:axPos val="r"/>
        <c:numFmt formatCode="0.00000" sourceLinked="1"/>
        <c:majorTickMark val="out"/>
        <c:minorTickMark val="none"/>
        <c:tickLblPos val="nextTo"/>
        <c:crossAx val="633356288"/>
        <c:crosses val="max"/>
        <c:crossBetween val="between"/>
      </c:valAx>
      <c:catAx>
        <c:axId val="6333562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33362848"/>
        <c:crosses val="autoZero"/>
        <c:auto val="1"/>
        <c:lblAlgn val="ctr"/>
        <c:lblOffset val="100"/>
        <c:noMultiLvlLbl val="0"/>
      </c:catAx>
    </c:plotArea>
    <c:legend>
      <c:legendPos val="b"/>
      <c:legendEntry>
        <c:idx val="4"/>
        <c:delete val="1"/>
      </c:legendEntry>
      <c:layout>
        <c:manualLayout>
          <c:xMode val="edge"/>
          <c:yMode val="edge"/>
          <c:x val="3.0250747228025069E-2"/>
          <c:y val="0.83070173920567625"/>
          <c:w val="0.96974928006121996"/>
          <c:h val="3.9635838203151433E-2"/>
        </c:manualLayout>
      </c:layout>
      <c:overlay val="0"/>
      <c:txPr>
        <a:bodyPr/>
        <a:lstStyle/>
        <a:p>
          <a:pPr>
            <a:defRPr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0.03102</cdr:x>
      <cdr:y>0.88846</cdr:y>
    </cdr:from>
    <cdr:to>
      <cdr:x>0.99361</cdr:x>
      <cdr:y>0.98663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290B3C1-77CC-450A-A376-47E39ADBB5B4}"/>
            </a:ext>
          </a:extLst>
        </cdr:cNvPr>
        <cdr:cNvSpPr txBox="1"/>
      </cdr:nvSpPr>
      <cdr:spPr>
        <a:xfrm xmlns:a="http://schemas.openxmlformats.org/drawingml/2006/main">
          <a:off x="241314" y="5133966"/>
          <a:ext cx="7487747" cy="5672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/>
            <a:t>Note:</a:t>
          </a:r>
          <a:r>
            <a:rPr lang="en-US" sz="900" baseline="0"/>
            <a:t> 2026 rates reflect stranded cost rates in effect on October 1, 2025, and distribution, transmission and supply rates as of January 1, 2026.</a:t>
          </a:r>
        </a:p>
        <a:p xmlns:a="http://schemas.openxmlformats.org/drawingml/2006/main">
          <a:r>
            <a:rPr lang="en-US" sz="900" baseline="0"/>
            <a:t>          Rates calculated using component revenue divided by total kWh (assumes no minimum charge).</a:t>
          </a:r>
        </a:p>
        <a:p xmlns:a="http://schemas.openxmlformats.org/drawingml/2006/main">
          <a:r>
            <a:rPr lang="en-US" sz="900" baseline="0"/>
            <a:t>          Does not include Efficiency Maine Trust or Low Income Assistance program charges</a:t>
          </a:r>
          <a:endParaRPr lang="en-US" sz="9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E13EB-DB53-4B18-96AD-05A16E7A41F0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91B03-2CDC-4E04-BE16-67E7B5CF9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39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102A6B-D92B-4BD5-A164-BAE14200836D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7A20C4-A58F-4C4B-82DC-C5D992A02F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6592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BA7E39-6A08-4F2D-B297-05B5C1B2F9BE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847DF-FB45-491F-A433-2D4AD132AC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25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pPr>
              <a:defRPr/>
            </a:pPr>
            <a:fld id="{2D6540B3-CF7C-4583-810D-7063B350ED52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pPr>
              <a:defRPr/>
            </a:pPr>
            <a:fld id="{B69D43BE-843E-4733-8FDA-6E21CC0C46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136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C746A8-9EC5-435E-8FDD-9A36A3464305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25ED7-057D-4793-B659-5BDB98CC09D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91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CB4BC65-AEC9-4CD3-B850-C32D996D0D63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83A5281-CCB4-4180-8AB5-0D643D2E3A2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2618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DD1B86-C37B-4039-B494-08E9F772AE80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498F32-562F-4AF9-A161-3665F60096D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6040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506D5F-5D7F-4566-B971-21E83E18607C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A12963-9D51-49A9-81A2-5771F9D664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678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C08B08-7059-4765-8B1E-8C3A79A26D3E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B7EDD8-196A-4A97-ADDC-D2D5BF32DF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850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C69B71-75F4-4602-9115-3090AD85206C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2CD9D9-C2A3-4FCB-B204-4374D12888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91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347979" y="611294"/>
            <a:ext cx="9784080" cy="15087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5DBEDF-C44A-4279-B746-FE9429BBBA2D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B5862-2D67-416A-883C-AB2A572609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61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89FCF8-6CDA-4D04-9D34-C1186965BD9D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BF7F2C-E189-4413-B712-9DB1411F23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94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FC63B7C-9C45-4E7A-94BD-F803F5C2A34B}" type="datetime1">
              <a:rPr lang="en-US" altLang="en-US" smtClean="0"/>
              <a:t>5/11/2026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Maine Public Utilities Commission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D884FDD-A9B4-47A5-A08F-08F0DAA5B2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024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DAFC02-E3C4-4897-B3DA-DFC0BA9332FB}"/>
              </a:ext>
            </a:extLst>
          </p:cNvPr>
          <p:cNvSpPr txBox="1"/>
          <p:nvPr/>
        </p:nvSpPr>
        <p:spPr>
          <a:xfrm>
            <a:off x="643466" y="5304675"/>
            <a:ext cx="10905065" cy="6626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cap="all" spc="15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Residential Electricity Prices by Component (CMP)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1D4397-E258-C0F5-F5DC-F896CD0A0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96471" y="6422854"/>
            <a:ext cx="5044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  <a:defRPr/>
            </a:pPr>
            <a:r>
              <a:rPr lang="en-US">
                <a:solidFill>
                  <a:schemeClr val="bg1"/>
                </a:solidFill>
              </a:rPr>
              <a:t>Maine Public Utilities Commission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E2ED71-FE67-EDAC-BBD6-D7DE34C0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 vert="horz" lIns="4572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  <a:defRPr/>
            </a:pPr>
            <a:fld id="{082CD9D9-C2A3-4FCB-B204-4374D128883E}" type="slidenum">
              <a:rPr lang="en-US" altLang="en-US">
                <a:solidFill>
                  <a:schemeClr val="bg1"/>
                </a:solidFill>
              </a:rPr>
              <a:pPr defTabSz="914400">
                <a:spcAft>
                  <a:spcPts val="600"/>
                </a:spcAft>
                <a:defRPr/>
              </a:pPr>
              <a:t>1</a:t>
            </a:fld>
            <a:endParaRPr lang="en-US" altLang="en-US">
              <a:solidFill>
                <a:schemeClr val="bg1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C355A49-03B5-447D-9F9C-AE3E458792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7976054"/>
              </p:ext>
            </p:extLst>
          </p:nvPr>
        </p:nvGraphicFramePr>
        <p:xfrm>
          <a:off x="321734" y="494988"/>
          <a:ext cx="11786530" cy="4739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63221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Bande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Custom 4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003760"/>
    </a:accent1>
    <a:accent2>
      <a:srgbClr val="AD0101"/>
    </a:accent2>
    <a:accent3>
      <a:srgbClr val="264C00"/>
    </a:accent3>
    <a:accent4>
      <a:srgbClr val="D26900"/>
    </a:accent4>
    <a:accent5>
      <a:srgbClr val="AD0101"/>
    </a:accent5>
    <a:accent6>
      <a:srgbClr val="303030"/>
    </a:accent6>
    <a:hlink>
      <a:srgbClr val="0070C0"/>
    </a:hlink>
    <a:folHlink>
      <a:srgbClr val="D89243"/>
    </a:folHlink>
  </a:clrScheme>
  <a:fontScheme name="Custom 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3000"/>
            </a:schemeClr>
          </a:gs>
          <a:gs pos="100000">
            <a:schemeClr val="phClr">
              <a:shade val="55000"/>
            </a:schemeClr>
          </a:gs>
        </a:gsLst>
        <a:lin ang="5400000" scaled="1"/>
      </a:gradFill>
      <a:blipFill rotWithShape="1">
        <a:blip xmlns:r="http://schemas.openxmlformats.org/officeDocument/2006/relationships" r:embed="rId1">
          <a:duotone>
            <a:schemeClr val="phClr">
              <a:shade val="20000"/>
              <a:satMod val="350000"/>
              <a:lumMod val="125000"/>
            </a:schemeClr>
            <a:schemeClr val="phClr">
              <a:tint val="90000"/>
              <a:satMod val="250000"/>
            </a:schemeClr>
          </a:duotone>
        </a:blip>
        <a:stretch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77955</TotalTime>
  <Words>128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Corbel</vt:lpstr>
      <vt:lpstr>Wingdings</vt:lpstr>
      <vt:lpstr>Banded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Maine Public Utilities Commission</dc:title>
  <dc:creator>Bartlett, Phil</dc:creator>
  <cp:lastModifiedBy>Faloon, Susan</cp:lastModifiedBy>
  <cp:revision>78</cp:revision>
  <cp:lastPrinted>2024-03-12T17:47:06Z</cp:lastPrinted>
  <dcterms:created xsi:type="dcterms:W3CDTF">2021-03-26T20:05:00Z</dcterms:created>
  <dcterms:modified xsi:type="dcterms:W3CDTF">2026-05-11T15:59:39Z</dcterms:modified>
</cp:coreProperties>
</file>