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145710059" r:id="rId3"/>
    <p:sldId id="261" r:id="rId4"/>
    <p:sldId id="262" r:id="rId5"/>
    <p:sldId id="263" r:id="rId6"/>
    <p:sldId id="264" r:id="rId7"/>
    <p:sldId id="2145710652" r:id="rId8"/>
    <p:sldId id="2147479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822A0B-2C1B-E8E2-3457-C77CA25A17A7}" name="Cara Goldenberg" initials="CG" userId="S::cgoldenberg@RMI.org::8c5cc4cd-d865-4ad0-b8e8-3479ae6c86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9"/>
    <p:restoredTop sz="73692"/>
  </p:normalViewPr>
  <p:slideViewPr>
    <p:cSldViewPr snapToGrid="0">
      <p:cViewPr varScale="1">
        <p:scale>
          <a:sx n="89" d="100"/>
          <a:sy n="89" d="100"/>
        </p:scale>
        <p:origin x="2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rmi.org/wp-content/uploads/dlm_uploads/2024/07/RMI_how_to_restructure_utility_incentives.pdf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s://rmi.org/insight/fixing-multiyear-rate-plans/" TargetMode="External"/><Relationship Id="rId7" Type="http://schemas.openxmlformats.org/officeDocument/2006/relationships/hyperlink" Target="https://affordability-toolkit.rmi.org/" TargetMode="External"/><Relationship Id="rId12" Type="http://schemas.openxmlformats.org/officeDocument/2006/relationships/image" Target="../media/image9.jpg"/><Relationship Id="rId2" Type="http://schemas.openxmlformats.org/officeDocument/2006/relationships/hyperlink" Target="https://utilitytransitionhub.rmi.org/energy-poverty-policy-simulator/" TargetMode="External"/><Relationship Id="rId16" Type="http://schemas.openxmlformats.org/officeDocument/2006/relationships/image" Target="../media/image13.png"/><Relationship Id="rId1" Type="http://schemas.openxmlformats.org/officeDocument/2006/relationships/hyperlink" Target="https://rmi.org/insight/a-strategic-framework-for-utility-cost-control/" TargetMode="External"/><Relationship Id="rId6" Type="http://schemas.openxmlformats.org/officeDocument/2006/relationships/hyperlink" Target="https://rmi.org/insight/cost-trackers-to-support-affordability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rmi.org/insight/disconnections-handbook/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s://rmi.org/affordability-hub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rmi.org/wp-content/uploads/dlm_uploads/2024/07/RMI_how_to_restructure_utility_incentives.pdf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12" Type="http://schemas.openxmlformats.org/officeDocument/2006/relationships/hyperlink" Target="https://rmi.org/insight/fixing-multiyear-rate-plans/" TargetMode="External"/><Relationship Id="rId2" Type="http://schemas.openxmlformats.org/officeDocument/2006/relationships/hyperlink" Target="https://rmi.org/insight/a-strategic-framework-for-utility-cost-control/" TargetMode="External"/><Relationship Id="rId16" Type="http://schemas.openxmlformats.org/officeDocument/2006/relationships/hyperlink" Target="https://rmi.org/insight/cost-trackers-to-support-affordability/" TargetMode="External"/><Relationship Id="rId1" Type="http://schemas.openxmlformats.org/officeDocument/2006/relationships/image" Target="../media/image6.png"/><Relationship Id="rId6" Type="http://schemas.openxmlformats.org/officeDocument/2006/relationships/hyperlink" Target="https://affordability-toolkit.rmi.org/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hyperlink" Target="https://rmi.org/affordability-hub" TargetMode="External"/><Relationship Id="rId4" Type="http://schemas.openxmlformats.org/officeDocument/2006/relationships/hyperlink" Target="https://utilitytransitionhub.rmi.org/energy-poverty-policy-simulator/" TargetMode="External"/><Relationship Id="rId9" Type="http://schemas.openxmlformats.org/officeDocument/2006/relationships/image" Target="../media/image10.png"/><Relationship Id="rId14" Type="http://schemas.openxmlformats.org/officeDocument/2006/relationships/hyperlink" Target="https://rmi.org/insight/disconnections-handbook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02D02-683C-43C8-93F1-F4017D46B9B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419F054-64EE-4EF6-A214-DD7394FEBACD}">
      <dgm:prSet phldrT="[Text]" phldr="0" custT="1"/>
      <dgm:spPr/>
      <dgm:t>
        <a:bodyPr/>
        <a:lstStyle/>
        <a:p>
          <a:r>
            <a:rPr lang="en-US" sz="140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 Strategic Framework for Utility Cost Control</a:t>
          </a:r>
          <a:endParaRPr lang="en-US" sz="700">
            <a:solidFill>
              <a:schemeClr val="bg1"/>
            </a:solidFill>
          </a:endParaRPr>
        </a:p>
      </dgm:t>
    </dgm:pt>
    <dgm:pt modelId="{54334B5F-206B-44D9-83FD-F5910580CC44}" type="parTrans" cxnId="{9D34F184-046F-44A1-A109-FA33FF9D29D3}">
      <dgm:prSet/>
      <dgm:spPr/>
      <dgm:t>
        <a:bodyPr/>
        <a:lstStyle/>
        <a:p>
          <a:endParaRPr lang="en-US"/>
        </a:p>
      </dgm:t>
    </dgm:pt>
    <dgm:pt modelId="{F454BFD9-8DAC-4444-B0FD-C572804F5CFF}" type="sibTrans" cxnId="{9D34F184-046F-44A1-A109-FA33FF9D29D3}">
      <dgm:prSet/>
      <dgm:spPr/>
      <dgm:t>
        <a:bodyPr/>
        <a:lstStyle/>
        <a:p>
          <a:endParaRPr lang="en-US"/>
        </a:p>
      </dgm:t>
    </dgm:pt>
    <dgm:pt modelId="{377B369F-3A21-4545-995E-78CEF2AE9AC9}">
      <dgm:prSet phldrT="[Text]" phldr="0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Energy Poverty Policy Simulator</a:t>
          </a:r>
          <a:endParaRPr lang="en-US" sz="1400" dirty="0">
            <a:solidFill>
              <a:schemeClr val="bg1"/>
            </a:solidFill>
          </a:endParaRPr>
        </a:p>
      </dgm:t>
    </dgm:pt>
    <dgm:pt modelId="{A1E4E73C-366F-4B59-AE00-A1779B3B6E99}" type="parTrans" cxnId="{37447FEE-AC8B-43A2-AD40-E13251548F90}">
      <dgm:prSet/>
      <dgm:spPr/>
      <dgm:t>
        <a:bodyPr/>
        <a:lstStyle/>
        <a:p>
          <a:endParaRPr lang="en-US"/>
        </a:p>
      </dgm:t>
    </dgm:pt>
    <dgm:pt modelId="{488AD3F9-0BAC-4B95-8273-C42CBED64D5D}" type="sibTrans" cxnId="{37447FEE-AC8B-43A2-AD40-E13251548F90}">
      <dgm:prSet/>
      <dgm:spPr/>
      <dgm:t>
        <a:bodyPr/>
        <a:lstStyle/>
        <a:p>
          <a:endParaRPr lang="en-US"/>
        </a:p>
      </dgm:t>
    </dgm:pt>
    <dgm:pt modelId="{7A5B980B-CF1D-41A2-A136-9D63D27146A5}">
      <dgm:prSet phldrT="[Text]" custT="1"/>
      <dgm:spPr/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Fixing Multiyear Rate Plans</a:t>
          </a:r>
        </a:p>
      </dgm:t>
    </dgm:pt>
    <dgm:pt modelId="{C2AD5B9D-8114-4A7B-BB87-FADE397CE99D}" type="parTrans" cxnId="{907357AE-5991-4A5B-97B5-79845773C33E}">
      <dgm:prSet/>
      <dgm:spPr/>
      <dgm:t>
        <a:bodyPr/>
        <a:lstStyle/>
        <a:p>
          <a:endParaRPr lang="en-US"/>
        </a:p>
      </dgm:t>
    </dgm:pt>
    <dgm:pt modelId="{B9FA4DC7-6CD8-43DE-A421-F65444AE7252}" type="sibTrans" cxnId="{907357AE-5991-4A5B-97B5-79845773C33E}">
      <dgm:prSet/>
      <dgm:spPr/>
      <dgm:t>
        <a:bodyPr/>
        <a:lstStyle/>
        <a:p>
          <a:endParaRPr lang="en-US"/>
        </a:p>
      </dgm:t>
    </dgm:pt>
    <dgm:pt modelId="{3297060E-E643-4863-A31F-32E24D15D3B5}">
      <dgm:prSet phldrT="[Text]" custT="1"/>
      <dgm:spPr/>
      <dgm:t>
        <a:bodyPr/>
        <a:lstStyle/>
        <a:p>
          <a:r>
            <a:rPr lang="en-US" sz="140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RMI Affordability Hub</a:t>
          </a:r>
          <a:endParaRPr lang="en-US" sz="1400">
            <a:solidFill>
              <a:schemeClr val="bg1"/>
            </a:solidFill>
          </a:endParaRPr>
        </a:p>
      </dgm:t>
    </dgm:pt>
    <dgm:pt modelId="{D6E2C851-778A-4F56-ACE6-748EAF152B94}" type="parTrans" cxnId="{535193A0-4F20-4DC3-9EFE-341341D42AB9}">
      <dgm:prSet/>
      <dgm:spPr/>
      <dgm:t>
        <a:bodyPr/>
        <a:lstStyle/>
        <a:p>
          <a:endParaRPr lang="en-US"/>
        </a:p>
      </dgm:t>
    </dgm:pt>
    <dgm:pt modelId="{FDD97CA8-A1A9-4C1A-929A-78C0F2B679E4}" type="sibTrans" cxnId="{535193A0-4F20-4DC3-9EFE-341341D42AB9}">
      <dgm:prSet/>
      <dgm:spPr/>
      <dgm:t>
        <a:bodyPr/>
        <a:lstStyle/>
        <a:p>
          <a:endParaRPr lang="en-US"/>
        </a:p>
      </dgm:t>
    </dgm:pt>
    <dgm:pt modelId="{0BC386AD-699D-4646-B840-5C7DB85068B2}">
      <dgm:prSet phldrT="[Text]" custT="1"/>
      <dgm:spPr/>
      <dgm:t>
        <a:bodyPr/>
        <a:lstStyle/>
        <a:p>
          <a:pPr rtl="0"/>
          <a:r>
            <a:rPr lang="en-US" sz="1400" kern="120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Utility Disconnections Handbook</a:t>
          </a:r>
          <a:endParaRPr lang="en-US" sz="1400" kern="1200">
            <a:solidFill>
              <a:schemeClr val="bg1"/>
            </a:solidFill>
          </a:endParaRPr>
        </a:p>
      </dgm:t>
    </dgm:pt>
    <dgm:pt modelId="{6A418C98-BBDE-402A-89D8-745DA882609E}" type="parTrans" cxnId="{3A579F13-4C36-4693-B3F8-2783F47E8AF5}">
      <dgm:prSet/>
      <dgm:spPr/>
      <dgm:t>
        <a:bodyPr/>
        <a:lstStyle/>
        <a:p>
          <a:endParaRPr lang="en-US"/>
        </a:p>
      </dgm:t>
    </dgm:pt>
    <dgm:pt modelId="{64FDDAD6-F717-4D7D-BF54-CA7BCEC09798}" type="sibTrans" cxnId="{3A579F13-4C36-4693-B3F8-2783F47E8AF5}">
      <dgm:prSet/>
      <dgm:spPr/>
      <dgm:t>
        <a:bodyPr/>
        <a:lstStyle/>
        <a:p>
          <a:endParaRPr lang="en-US"/>
        </a:p>
      </dgm:t>
    </dgm:pt>
    <dgm:pt modelId="{54D7BED3-57A7-4934-B49D-0028D0482C14}">
      <dgm:prSet phldrT="[Text]" custT="1"/>
      <dgm:spPr/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 Smarter Approach to Cost Trackers</a:t>
          </a:r>
          <a:endParaRPr lang="en-US" sz="1400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5D6992ED-02F3-4084-BFD0-DB95B7084035}" type="parTrans" cxnId="{3F45E3FA-DC30-4A23-BDFF-00FCDF285D01}">
      <dgm:prSet/>
      <dgm:spPr/>
      <dgm:t>
        <a:bodyPr/>
        <a:lstStyle/>
        <a:p>
          <a:endParaRPr lang="en-US"/>
        </a:p>
      </dgm:t>
    </dgm:pt>
    <dgm:pt modelId="{4A71A23A-5D42-4267-80F6-410B2B3CFC3D}" type="sibTrans" cxnId="{3F45E3FA-DC30-4A23-BDFF-00FCDF285D01}">
      <dgm:prSet/>
      <dgm:spPr/>
      <dgm:t>
        <a:bodyPr/>
        <a:lstStyle/>
        <a:p>
          <a:endParaRPr lang="en-US"/>
        </a:p>
      </dgm:t>
    </dgm:pt>
    <dgm:pt modelId="{1F0988EC-6FFA-5048-A191-FF3AB37955D6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Electricity Affordability Toolkit</a:t>
          </a:r>
          <a:endParaRPr lang="en-US" sz="1400" dirty="0">
            <a:solidFill>
              <a:schemeClr val="bg1"/>
            </a:solidFill>
          </a:endParaRPr>
        </a:p>
      </dgm:t>
    </dgm:pt>
    <dgm:pt modelId="{0775E922-B57C-104F-9814-AB3E966F2C38}" type="parTrans" cxnId="{4BFCB730-D1F0-2D46-AF85-D4822946591D}">
      <dgm:prSet/>
      <dgm:spPr/>
      <dgm:t>
        <a:bodyPr/>
        <a:lstStyle/>
        <a:p>
          <a:endParaRPr lang="en-US"/>
        </a:p>
      </dgm:t>
    </dgm:pt>
    <dgm:pt modelId="{54CE7B8C-D2D3-7F4D-92D4-3CCDEBD2999B}" type="sibTrans" cxnId="{4BFCB730-D1F0-2D46-AF85-D4822946591D}">
      <dgm:prSet/>
      <dgm:spPr/>
      <dgm:t>
        <a:bodyPr/>
        <a:lstStyle/>
        <a:p>
          <a:endParaRPr lang="en-US"/>
        </a:p>
      </dgm:t>
    </dgm:pt>
    <dgm:pt modelId="{84AABA4B-C7FC-4D48-B6EF-1B43A1195B85}">
      <dgm:prSet phldrT="[Text]" custT="1"/>
      <dgm:spPr/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How to Restructure Utility Incentives</a:t>
          </a:r>
          <a:endParaRPr lang="en-US" sz="1400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105EB308-B4A6-E34C-82E4-352443384F6A}" type="parTrans" cxnId="{85B69845-B4E9-C444-8B36-B312179DFC2F}">
      <dgm:prSet/>
      <dgm:spPr/>
      <dgm:t>
        <a:bodyPr/>
        <a:lstStyle/>
        <a:p>
          <a:endParaRPr lang="en-US"/>
        </a:p>
      </dgm:t>
    </dgm:pt>
    <dgm:pt modelId="{8F75758D-FC55-C14D-8B0C-5A43ABB8FCB3}" type="sibTrans" cxnId="{85B69845-B4E9-C444-8B36-B312179DFC2F}">
      <dgm:prSet/>
      <dgm:spPr/>
      <dgm:t>
        <a:bodyPr/>
        <a:lstStyle/>
        <a:p>
          <a:endParaRPr lang="en-US"/>
        </a:p>
      </dgm:t>
    </dgm:pt>
    <dgm:pt modelId="{0A30B6A9-C9F3-4886-922C-D8C57657E1C0}" type="pres">
      <dgm:prSet presAssocID="{07902D02-683C-43C8-93F1-F4017D46B9B3}" presName="diagram" presStyleCnt="0">
        <dgm:presLayoutVars>
          <dgm:dir/>
        </dgm:presLayoutVars>
      </dgm:prSet>
      <dgm:spPr/>
    </dgm:pt>
    <dgm:pt modelId="{24262453-C32D-4AAC-A191-9F412B88BBF0}" type="pres">
      <dgm:prSet presAssocID="{0419F054-64EE-4EF6-A214-DD7394FEBACD}" presName="composite" presStyleCnt="0"/>
      <dgm:spPr/>
    </dgm:pt>
    <dgm:pt modelId="{027F3D67-322C-47E5-BB69-F9175B6566A9}" type="pres">
      <dgm:prSet presAssocID="{0419F054-64EE-4EF6-A214-DD7394FEBACD}" presName="Image" presStyleLbl="bgShp" presStyleIdx="0" presStyleCnt="8"/>
      <dgm:spPr>
        <a:blipFill>
          <a:blip xmlns:r="http://schemas.openxmlformats.org/officeDocument/2006/relationships" r:embed="rId9"/>
          <a:srcRect/>
          <a:stretch>
            <a:fillRect t="-10000" b="-10000"/>
          </a:stretch>
        </a:blipFill>
      </dgm:spPr>
    </dgm:pt>
    <dgm:pt modelId="{338CCA5F-2252-43D8-A1FC-5374C15D9075}" type="pres">
      <dgm:prSet presAssocID="{0419F054-64EE-4EF6-A214-DD7394FEBACD}" presName="Parent" presStyleLbl="node0" presStyleIdx="0" presStyleCnt="8" custScaleY="189399">
        <dgm:presLayoutVars>
          <dgm:bulletEnabled val="1"/>
        </dgm:presLayoutVars>
      </dgm:prSet>
      <dgm:spPr/>
    </dgm:pt>
    <dgm:pt modelId="{ECB37FBB-0BBE-483A-8D99-9B8E8E099CD3}" type="pres">
      <dgm:prSet presAssocID="{F454BFD9-8DAC-4444-B0FD-C572804F5CFF}" presName="sibTrans" presStyleCnt="0"/>
      <dgm:spPr/>
    </dgm:pt>
    <dgm:pt modelId="{FCD2DBB1-8ED8-4CF0-9EF1-3A2357280831}" type="pres">
      <dgm:prSet presAssocID="{377B369F-3A21-4545-995E-78CEF2AE9AC9}" presName="composite" presStyleCnt="0"/>
      <dgm:spPr/>
    </dgm:pt>
    <dgm:pt modelId="{8C3FB2EC-6803-48E0-AF84-5272196CEEFF}" type="pres">
      <dgm:prSet presAssocID="{377B369F-3A21-4545-995E-78CEF2AE9AC9}" presName="Image" presStyleLbl="bgShp" presStyleIdx="1" presStyleCnt="8"/>
      <dgm:spPr>
        <a:blipFill>
          <a:blip xmlns:r="http://schemas.openxmlformats.org/officeDocument/2006/relationships" r:embed="rId10"/>
          <a:srcRect/>
          <a:stretch>
            <a:fillRect l="-15000" r="-15000"/>
          </a:stretch>
        </a:blipFill>
      </dgm:spPr>
    </dgm:pt>
    <dgm:pt modelId="{019F59E3-E94F-4DBA-BFA9-B6704749245D}" type="pres">
      <dgm:prSet presAssocID="{377B369F-3A21-4545-995E-78CEF2AE9AC9}" presName="Parent" presStyleLbl="node0" presStyleIdx="1" presStyleCnt="8" custScaleY="189399">
        <dgm:presLayoutVars>
          <dgm:bulletEnabled val="1"/>
        </dgm:presLayoutVars>
      </dgm:prSet>
      <dgm:spPr/>
    </dgm:pt>
    <dgm:pt modelId="{87A8A8D3-FA31-4170-96CD-AD4EBF88AD78}" type="pres">
      <dgm:prSet presAssocID="{488AD3F9-0BAC-4B95-8273-C42CBED64D5D}" presName="sibTrans" presStyleCnt="0"/>
      <dgm:spPr/>
    </dgm:pt>
    <dgm:pt modelId="{C8297A47-676D-D644-A985-BE183B2A1BEB}" type="pres">
      <dgm:prSet presAssocID="{1F0988EC-6FFA-5048-A191-FF3AB37955D6}" presName="composite" presStyleCnt="0"/>
      <dgm:spPr/>
    </dgm:pt>
    <dgm:pt modelId="{3CBAB874-BE82-C24E-BB3F-6919B41929D7}" type="pres">
      <dgm:prSet presAssocID="{1F0988EC-6FFA-5048-A191-FF3AB37955D6}" presName="Image" presStyleLbl="bgShp" presStyleIdx="2" presStyleCnt="8"/>
      <dgm:spPr>
        <a:blipFill rotWithShape="1">
          <a:blip xmlns:r="http://schemas.openxmlformats.org/officeDocument/2006/relationships" r:embed="rId11"/>
          <a:srcRect/>
          <a:stretch>
            <a:fillRect t="-5000" b="-5000"/>
          </a:stretch>
        </a:blipFill>
      </dgm:spPr>
    </dgm:pt>
    <dgm:pt modelId="{79E3341C-6DFA-4041-9E94-B5A567B55CD3}" type="pres">
      <dgm:prSet presAssocID="{1F0988EC-6FFA-5048-A191-FF3AB37955D6}" presName="Parent" presStyleLbl="node0" presStyleIdx="2" presStyleCnt="8" custScaleY="176990">
        <dgm:presLayoutVars>
          <dgm:bulletEnabled val="1"/>
        </dgm:presLayoutVars>
      </dgm:prSet>
      <dgm:spPr/>
    </dgm:pt>
    <dgm:pt modelId="{312770B0-DD86-B048-BB5D-1AA6653C686E}" type="pres">
      <dgm:prSet presAssocID="{54CE7B8C-D2D3-7F4D-92D4-3CCDEBD2999B}" presName="sibTrans" presStyleCnt="0"/>
      <dgm:spPr/>
    </dgm:pt>
    <dgm:pt modelId="{BD48910F-7B68-474A-B70D-67B1FBB38465}" type="pres">
      <dgm:prSet presAssocID="{84AABA4B-C7FC-4D48-B6EF-1B43A1195B85}" presName="composite" presStyleCnt="0"/>
      <dgm:spPr/>
    </dgm:pt>
    <dgm:pt modelId="{BC1B7CBB-76A9-764E-B8CF-7F432C1F52AB}" type="pres">
      <dgm:prSet presAssocID="{84AABA4B-C7FC-4D48-B6EF-1B43A1195B85}" presName="Image" presStyleLbl="bgShp" presStyleIdx="3" presStyleCnt="8"/>
      <dgm:spPr>
        <a:blipFill>
          <a:blip xmlns:r="http://schemas.openxmlformats.org/officeDocument/2006/relationships" r:embed="rId12"/>
          <a:srcRect/>
          <a:stretch>
            <a:fillRect l="-21000" r="-21000"/>
          </a:stretch>
        </a:blipFill>
      </dgm:spPr>
    </dgm:pt>
    <dgm:pt modelId="{F799DD99-9162-C445-BBA9-88D173CEDA6B}" type="pres">
      <dgm:prSet presAssocID="{84AABA4B-C7FC-4D48-B6EF-1B43A1195B85}" presName="Parent" presStyleLbl="node0" presStyleIdx="3" presStyleCnt="8" custScaleY="189399">
        <dgm:presLayoutVars>
          <dgm:bulletEnabled val="1"/>
        </dgm:presLayoutVars>
      </dgm:prSet>
      <dgm:spPr/>
    </dgm:pt>
    <dgm:pt modelId="{ABEC6936-9F39-0744-86EB-2784AAC9B9A4}" type="pres">
      <dgm:prSet presAssocID="{8F75758D-FC55-C14D-8B0C-5A43ABB8FCB3}" presName="sibTrans" presStyleCnt="0"/>
      <dgm:spPr/>
    </dgm:pt>
    <dgm:pt modelId="{310696FD-7C9E-4266-ABC7-7B4F22F1B98F}" type="pres">
      <dgm:prSet presAssocID="{3297060E-E643-4863-A31F-32E24D15D3B5}" presName="composite" presStyleCnt="0"/>
      <dgm:spPr/>
    </dgm:pt>
    <dgm:pt modelId="{0A002486-029C-462E-9144-7DCA7699B0A2}" type="pres">
      <dgm:prSet presAssocID="{3297060E-E643-4863-A31F-32E24D15D3B5}" presName="Image" presStyleLbl="bgShp" presStyleIdx="4" presStyleCnt="8"/>
      <dgm:spPr>
        <a:blipFill>
          <a:blip xmlns:r="http://schemas.openxmlformats.org/officeDocument/2006/relationships" r:embed="rId13"/>
          <a:srcRect/>
          <a:stretch>
            <a:fillRect t="-6000" b="-6000"/>
          </a:stretch>
        </a:blipFill>
      </dgm:spPr>
    </dgm:pt>
    <dgm:pt modelId="{7D93EC82-FBA4-40C4-BE8D-87B131F59BA8}" type="pres">
      <dgm:prSet presAssocID="{3297060E-E643-4863-A31F-32E24D15D3B5}" presName="Parent" presStyleLbl="node0" presStyleIdx="4" presStyleCnt="8" custScaleY="189399">
        <dgm:presLayoutVars>
          <dgm:bulletEnabled val="1"/>
        </dgm:presLayoutVars>
      </dgm:prSet>
      <dgm:spPr/>
    </dgm:pt>
    <dgm:pt modelId="{1D6F3EAB-9928-47E6-8B67-B2F149906EF7}" type="pres">
      <dgm:prSet presAssocID="{FDD97CA8-A1A9-4C1A-929A-78C0F2B679E4}" presName="sibTrans" presStyleCnt="0"/>
      <dgm:spPr/>
    </dgm:pt>
    <dgm:pt modelId="{C7A4EF48-7030-4AD3-A6F7-00F996C393D5}" type="pres">
      <dgm:prSet presAssocID="{7A5B980B-CF1D-41A2-A136-9D63D27146A5}" presName="composite" presStyleCnt="0"/>
      <dgm:spPr/>
    </dgm:pt>
    <dgm:pt modelId="{AA0FCD1A-EF2F-4506-A313-8F96EEA3E871}" type="pres">
      <dgm:prSet presAssocID="{7A5B980B-CF1D-41A2-A136-9D63D27146A5}" presName="Image" presStyleLbl="bgShp" presStyleIdx="5" presStyleCnt="8"/>
      <dgm:spPr>
        <a:blipFill>
          <a:blip xmlns:r="http://schemas.openxmlformats.org/officeDocument/2006/relationships" r:embed="rId14"/>
          <a:srcRect/>
          <a:stretch>
            <a:fillRect l="-2000" r="-2000"/>
          </a:stretch>
        </a:blipFill>
      </dgm:spPr>
    </dgm:pt>
    <dgm:pt modelId="{BADE54CA-9681-4D68-9D7B-AA4B5DC1284D}" type="pres">
      <dgm:prSet presAssocID="{7A5B980B-CF1D-41A2-A136-9D63D27146A5}" presName="Parent" presStyleLbl="node0" presStyleIdx="5" presStyleCnt="8" custScaleY="189399">
        <dgm:presLayoutVars>
          <dgm:bulletEnabled val="1"/>
        </dgm:presLayoutVars>
      </dgm:prSet>
      <dgm:spPr/>
    </dgm:pt>
    <dgm:pt modelId="{AE7203AE-E712-46C3-BBF9-36A12ABE87E2}" type="pres">
      <dgm:prSet presAssocID="{B9FA4DC7-6CD8-43DE-A421-F65444AE7252}" presName="sibTrans" presStyleCnt="0"/>
      <dgm:spPr/>
    </dgm:pt>
    <dgm:pt modelId="{7641C4CA-A4B9-42EA-A146-D20FE4B1B6A4}" type="pres">
      <dgm:prSet presAssocID="{0BC386AD-699D-4646-B840-5C7DB85068B2}" presName="composite" presStyleCnt="0"/>
      <dgm:spPr/>
    </dgm:pt>
    <dgm:pt modelId="{C3952F1A-AAE9-4F02-B99D-C26EDF7B6920}" type="pres">
      <dgm:prSet presAssocID="{0BC386AD-699D-4646-B840-5C7DB85068B2}" presName="Image" presStyleLbl="bgShp" presStyleIdx="6" presStyleCnt="8"/>
      <dgm:spPr>
        <a:blipFill>
          <a:blip xmlns:r="http://schemas.openxmlformats.org/officeDocument/2006/relationships" r:embed="rId15"/>
          <a:srcRect/>
          <a:stretch>
            <a:fillRect t="-21000" b="-21000"/>
          </a:stretch>
        </a:blipFill>
      </dgm:spPr>
    </dgm:pt>
    <dgm:pt modelId="{18385ABF-52F6-435C-AA7D-9E3F42A301F5}" type="pres">
      <dgm:prSet presAssocID="{0BC386AD-699D-4646-B840-5C7DB85068B2}" presName="Parent" presStyleLbl="node0" presStyleIdx="6" presStyleCnt="8" custScaleY="189399">
        <dgm:presLayoutVars>
          <dgm:bulletEnabled val="1"/>
        </dgm:presLayoutVars>
      </dgm:prSet>
      <dgm:spPr/>
    </dgm:pt>
    <dgm:pt modelId="{89D00317-3962-4847-AB61-A846955F09B6}" type="pres">
      <dgm:prSet presAssocID="{64FDDAD6-F717-4D7D-BF54-CA7BCEC09798}" presName="sibTrans" presStyleCnt="0"/>
      <dgm:spPr/>
    </dgm:pt>
    <dgm:pt modelId="{57A2645C-F1BE-4655-99AC-7816075CC5CB}" type="pres">
      <dgm:prSet presAssocID="{54D7BED3-57A7-4934-B49D-0028D0482C14}" presName="composite" presStyleCnt="0"/>
      <dgm:spPr/>
    </dgm:pt>
    <dgm:pt modelId="{4A32C192-8978-42C7-A8EA-F349C0F268DF}" type="pres">
      <dgm:prSet presAssocID="{54D7BED3-57A7-4934-B49D-0028D0482C14}" presName="Image" presStyleLbl="bgShp" presStyleIdx="7" presStyleCnt="8"/>
      <dgm:spPr>
        <a:blipFill>
          <a:blip xmlns:r="http://schemas.openxmlformats.org/officeDocument/2006/relationships" r:embed="rId16"/>
          <a:srcRect/>
          <a:stretch>
            <a:fillRect t="-17000" b="-17000"/>
          </a:stretch>
        </a:blipFill>
      </dgm:spPr>
    </dgm:pt>
    <dgm:pt modelId="{4DB00D9F-40B2-4479-831A-5C48862A9B58}" type="pres">
      <dgm:prSet presAssocID="{54D7BED3-57A7-4934-B49D-0028D0482C14}" presName="Parent" presStyleLbl="node0" presStyleIdx="7" presStyleCnt="8" custScaleY="189399">
        <dgm:presLayoutVars>
          <dgm:bulletEnabled val="1"/>
        </dgm:presLayoutVars>
      </dgm:prSet>
      <dgm:spPr/>
    </dgm:pt>
  </dgm:ptLst>
  <dgm:cxnLst>
    <dgm:cxn modelId="{D62B3E0A-98AC-4445-8AD7-A58EB4889C4C}" type="presOf" srcId="{3297060E-E643-4863-A31F-32E24D15D3B5}" destId="{7D93EC82-FBA4-40C4-BE8D-87B131F59BA8}" srcOrd="0" destOrd="0" presId="urn:microsoft.com/office/officeart/2008/layout/BendingPictureCaption"/>
    <dgm:cxn modelId="{3A579F13-4C36-4693-B3F8-2783F47E8AF5}" srcId="{07902D02-683C-43C8-93F1-F4017D46B9B3}" destId="{0BC386AD-699D-4646-B840-5C7DB85068B2}" srcOrd="6" destOrd="0" parTransId="{6A418C98-BBDE-402A-89D8-745DA882609E}" sibTransId="{64FDDAD6-F717-4D7D-BF54-CA7BCEC09798}"/>
    <dgm:cxn modelId="{6FBE0B17-0958-4E99-8962-5AA086833600}" type="presOf" srcId="{0419F054-64EE-4EF6-A214-DD7394FEBACD}" destId="{338CCA5F-2252-43D8-A1FC-5374C15D9075}" srcOrd="0" destOrd="0" presId="urn:microsoft.com/office/officeart/2008/layout/BendingPictureCaption"/>
    <dgm:cxn modelId="{4BFCB730-D1F0-2D46-AF85-D4822946591D}" srcId="{07902D02-683C-43C8-93F1-F4017D46B9B3}" destId="{1F0988EC-6FFA-5048-A191-FF3AB37955D6}" srcOrd="2" destOrd="0" parTransId="{0775E922-B57C-104F-9814-AB3E966F2C38}" sibTransId="{54CE7B8C-D2D3-7F4D-92D4-3CCDEBD2999B}"/>
    <dgm:cxn modelId="{85B69845-B4E9-C444-8B36-B312179DFC2F}" srcId="{07902D02-683C-43C8-93F1-F4017D46B9B3}" destId="{84AABA4B-C7FC-4D48-B6EF-1B43A1195B85}" srcOrd="3" destOrd="0" parTransId="{105EB308-B4A6-E34C-82E4-352443384F6A}" sibTransId="{8F75758D-FC55-C14D-8B0C-5A43ABB8FCB3}"/>
    <dgm:cxn modelId="{1E935F6E-FC75-42D7-B349-2F0A525885B0}" type="presOf" srcId="{377B369F-3A21-4545-995E-78CEF2AE9AC9}" destId="{019F59E3-E94F-4DBA-BFA9-B6704749245D}" srcOrd="0" destOrd="0" presId="urn:microsoft.com/office/officeart/2008/layout/BendingPictureCaption"/>
    <dgm:cxn modelId="{9D34F184-046F-44A1-A109-FA33FF9D29D3}" srcId="{07902D02-683C-43C8-93F1-F4017D46B9B3}" destId="{0419F054-64EE-4EF6-A214-DD7394FEBACD}" srcOrd="0" destOrd="0" parTransId="{54334B5F-206B-44D9-83FD-F5910580CC44}" sibTransId="{F454BFD9-8DAC-4444-B0FD-C572804F5CFF}"/>
    <dgm:cxn modelId="{CA882BA0-961A-4C8D-8032-B68C80E307C5}" type="presOf" srcId="{7A5B980B-CF1D-41A2-A136-9D63D27146A5}" destId="{BADE54CA-9681-4D68-9D7B-AA4B5DC1284D}" srcOrd="0" destOrd="0" presId="urn:microsoft.com/office/officeart/2008/layout/BendingPictureCaption"/>
    <dgm:cxn modelId="{535193A0-4F20-4DC3-9EFE-341341D42AB9}" srcId="{07902D02-683C-43C8-93F1-F4017D46B9B3}" destId="{3297060E-E643-4863-A31F-32E24D15D3B5}" srcOrd="4" destOrd="0" parTransId="{D6E2C851-778A-4F56-ACE6-748EAF152B94}" sibTransId="{FDD97CA8-A1A9-4C1A-929A-78C0F2B679E4}"/>
    <dgm:cxn modelId="{90F601A4-5CEB-744E-B576-92B6775FBE07}" type="presOf" srcId="{84AABA4B-C7FC-4D48-B6EF-1B43A1195B85}" destId="{F799DD99-9162-C445-BBA9-88D173CEDA6B}" srcOrd="0" destOrd="0" presId="urn:microsoft.com/office/officeart/2008/layout/BendingPictureCaption"/>
    <dgm:cxn modelId="{F704ABA8-9533-4600-9B3A-B9E89D3C0BCF}" type="presOf" srcId="{0BC386AD-699D-4646-B840-5C7DB85068B2}" destId="{18385ABF-52F6-435C-AA7D-9E3F42A301F5}" srcOrd="0" destOrd="0" presId="urn:microsoft.com/office/officeart/2008/layout/BendingPictureCaption"/>
    <dgm:cxn modelId="{907357AE-5991-4A5B-97B5-79845773C33E}" srcId="{07902D02-683C-43C8-93F1-F4017D46B9B3}" destId="{7A5B980B-CF1D-41A2-A136-9D63D27146A5}" srcOrd="5" destOrd="0" parTransId="{C2AD5B9D-8114-4A7B-BB87-FADE397CE99D}" sibTransId="{B9FA4DC7-6CD8-43DE-A421-F65444AE7252}"/>
    <dgm:cxn modelId="{33BB6DBF-EEFB-480E-897E-2F39103B725A}" type="presOf" srcId="{54D7BED3-57A7-4934-B49D-0028D0482C14}" destId="{4DB00D9F-40B2-4479-831A-5C48862A9B58}" srcOrd="0" destOrd="0" presId="urn:microsoft.com/office/officeart/2008/layout/BendingPictureCaption"/>
    <dgm:cxn modelId="{951464CF-9257-4156-AB31-649C93C3F206}" type="presOf" srcId="{07902D02-683C-43C8-93F1-F4017D46B9B3}" destId="{0A30B6A9-C9F3-4886-922C-D8C57657E1C0}" srcOrd="0" destOrd="0" presId="urn:microsoft.com/office/officeart/2008/layout/BendingPictureCaption"/>
    <dgm:cxn modelId="{37447FEE-AC8B-43A2-AD40-E13251548F90}" srcId="{07902D02-683C-43C8-93F1-F4017D46B9B3}" destId="{377B369F-3A21-4545-995E-78CEF2AE9AC9}" srcOrd="1" destOrd="0" parTransId="{A1E4E73C-366F-4B59-AE00-A1779B3B6E99}" sibTransId="{488AD3F9-0BAC-4B95-8273-C42CBED64D5D}"/>
    <dgm:cxn modelId="{3F45E3FA-DC30-4A23-BDFF-00FCDF285D01}" srcId="{07902D02-683C-43C8-93F1-F4017D46B9B3}" destId="{54D7BED3-57A7-4934-B49D-0028D0482C14}" srcOrd="7" destOrd="0" parTransId="{5D6992ED-02F3-4084-BFD0-DB95B7084035}" sibTransId="{4A71A23A-5D42-4267-80F6-410B2B3CFC3D}"/>
    <dgm:cxn modelId="{64D40FFF-93F7-425B-82C1-FD63CA47CC28}" type="presOf" srcId="{1F0988EC-6FFA-5048-A191-FF3AB37955D6}" destId="{79E3341C-6DFA-4041-9E94-B5A567B55CD3}" srcOrd="0" destOrd="0" presId="urn:microsoft.com/office/officeart/2008/layout/BendingPictureCaption"/>
    <dgm:cxn modelId="{E90AD752-1D99-47C4-B3DF-1F3F0F267256}" type="presParOf" srcId="{0A30B6A9-C9F3-4886-922C-D8C57657E1C0}" destId="{24262453-C32D-4AAC-A191-9F412B88BBF0}" srcOrd="0" destOrd="0" presId="urn:microsoft.com/office/officeart/2008/layout/BendingPictureCaption"/>
    <dgm:cxn modelId="{54869EE2-3F3A-436F-A5D8-A7C7DF5FD960}" type="presParOf" srcId="{24262453-C32D-4AAC-A191-9F412B88BBF0}" destId="{027F3D67-322C-47E5-BB69-F9175B6566A9}" srcOrd="0" destOrd="0" presId="urn:microsoft.com/office/officeart/2008/layout/BendingPictureCaption"/>
    <dgm:cxn modelId="{7ADFA026-3A2C-46DF-A27C-8680C107A270}" type="presParOf" srcId="{24262453-C32D-4AAC-A191-9F412B88BBF0}" destId="{338CCA5F-2252-43D8-A1FC-5374C15D9075}" srcOrd="1" destOrd="0" presId="urn:microsoft.com/office/officeart/2008/layout/BendingPictureCaption"/>
    <dgm:cxn modelId="{ED0B8616-8A10-41CB-B0B7-DF30DFF67FF9}" type="presParOf" srcId="{0A30B6A9-C9F3-4886-922C-D8C57657E1C0}" destId="{ECB37FBB-0BBE-483A-8D99-9B8E8E099CD3}" srcOrd="1" destOrd="0" presId="urn:microsoft.com/office/officeart/2008/layout/BendingPictureCaption"/>
    <dgm:cxn modelId="{B972710B-7CC2-4C2D-9757-A25DDE9CD265}" type="presParOf" srcId="{0A30B6A9-C9F3-4886-922C-D8C57657E1C0}" destId="{FCD2DBB1-8ED8-4CF0-9EF1-3A2357280831}" srcOrd="2" destOrd="0" presId="urn:microsoft.com/office/officeart/2008/layout/BendingPictureCaption"/>
    <dgm:cxn modelId="{7DA8A828-515E-4CEE-8622-CF9E0A0DAA9D}" type="presParOf" srcId="{FCD2DBB1-8ED8-4CF0-9EF1-3A2357280831}" destId="{8C3FB2EC-6803-48E0-AF84-5272196CEEFF}" srcOrd="0" destOrd="0" presId="urn:microsoft.com/office/officeart/2008/layout/BendingPictureCaption"/>
    <dgm:cxn modelId="{86743170-B272-4F30-8E44-3E3C5227BCBA}" type="presParOf" srcId="{FCD2DBB1-8ED8-4CF0-9EF1-3A2357280831}" destId="{019F59E3-E94F-4DBA-BFA9-B6704749245D}" srcOrd="1" destOrd="0" presId="urn:microsoft.com/office/officeart/2008/layout/BendingPictureCaption"/>
    <dgm:cxn modelId="{35545AB7-66AA-4EDD-BB5B-76DF7ACE29E9}" type="presParOf" srcId="{0A30B6A9-C9F3-4886-922C-D8C57657E1C0}" destId="{87A8A8D3-FA31-4170-96CD-AD4EBF88AD78}" srcOrd="3" destOrd="0" presId="urn:microsoft.com/office/officeart/2008/layout/BendingPictureCaption"/>
    <dgm:cxn modelId="{B50DEC50-931D-43AF-966E-A332791B4386}" type="presParOf" srcId="{0A30B6A9-C9F3-4886-922C-D8C57657E1C0}" destId="{C8297A47-676D-D644-A985-BE183B2A1BEB}" srcOrd="4" destOrd="0" presId="urn:microsoft.com/office/officeart/2008/layout/BendingPictureCaption"/>
    <dgm:cxn modelId="{A9A0945A-D72D-4101-90C7-5F604AA12448}" type="presParOf" srcId="{C8297A47-676D-D644-A985-BE183B2A1BEB}" destId="{3CBAB874-BE82-C24E-BB3F-6919B41929D7}" srcOrd="0" destOrd="0" presId="urn:microsoft.com/office/officeart/2008/layout/BendingPictureCaption"/>
    <dgm:cxn modelId="{B25769E3-324D-4D11-9D13-EB504F46D8B5}" type="presParOf" srcId="{C8297A47-676D-D644-A985-BE183B2A1BEB}" destId="{79E3341C-6DFA-4041-9E94-B5A567B55CD3}" srcOrd="1" destOrd="0" presId="urn:microsoft.com/office/officeart/2008/layout/BendingPictureCaption"/>
    <dgm:cxn modelId="{24FA9E7C-6464-42D8-B557-87D8A8F2D6C1}" type="presParOf" srcId="{0A30B6A9-C9F3-4886-922C-D8C57657E1C0}" destId="{312770B0-DD86-B048-BB5D-1AA6653C686E}" srcOrd="5" destOrd="0" presId="urn:microsoft.com/office/officeart/2008/layout/BendingPictureCaption"/>
    <dgm:cxn modelId="{D9EAFA42-53BF-8A48-A121-E999EB6B21AF}" type="presParOf" srcId="{0A30B6A9-C9F3-4886-922C-D8C57657E1C0}" destId="{BD48910F-7B68-474A-B70D-67B1FBB38465}" srcOrd="6" destOrd="0" presId="urn:microsoft.com/office/officeart/2008/layout/BendingPictureCaption"/>
    <dgm:cxn modelId="{41AEE586-5962-E449-BF5E-F5C9F77BED27}" type="presParOf" srcId="{BD48910F-7B68-474A-B70D-67B1FBB38465}" destId="{BC1B7CBB-76A9-764E-B8CF-7F432C1F52AB}" srcOrd="0" destOrd="0" presId="urn:microsoft.com/office/officeart/2008/layout/BendingPictureCaption"/>
    <dgm:cxn modelId="{3CD58609-CC78-AB43-B4F0-C08576521F36}" type="presParOf" srcId="{BD48910F-7B68-474A-B70D-67B1FBB38465}" destId="{F799DD99-9162-C445-BBA9-88D173CEDA6B}" srcOrd="1" destOrd="0" presId="urn:microsoft.com/office/officeart/2008/layout/BendingPictureCaption"/>
    <dgm:cxn modelId="{8E3DBDC7-7E3D-F744-B93B-1A3DE40CF4BD}" type="presParOf" srcId="{0A30B6A9-C9F3-4886-922C-D8C57657E1C0}" destId="{ABEC6936-9F39-0744-86EB-2784AAC9B9A4}" srcOrd="7" destOrd="0" presId="urn:microsoft.com/office/officeart/2008/layout/BendingPictureCaption"/>
    <dgm:cxn modelId="{DE59BF5B-DF33-42BF-8004-FF05A8542307}" type="presParOf" srcId="{0A30B6A9-C9F3-4886-922C-D8C57657E1C0}" destId="{310696FD-7C9E-4266-ABC7-7B4F22F1B98F}" srcOrd="8" destOrd="0" presId="urn:microsoft.com/office/officeart/2008/layout/BendingPictureCaption"/>
    <dgm:cxn modelId="{4E31DFF8-9092-4CA3-968D-8C0AE597862C}" type="presParOf" srcId="{310696FD-7C9E-4266-ABC7-7B4F22F1B98F}" destId="{0A002486-029C-462E-9144-7DCA7699B0A2}" srcOrd="0" destOrd="0" presId="urn:microsoft.com/office/officeart/2008/layout/BendingPictureCaption"/>
    <dgm:cxn modelId="{C47591A6-A774-41C6-A4CD-E18987F9BE17}" type="presParOf" srcId="{310696FD-7C9E-4266-ABC7-7B4F22F1B98F}" destId="{7D93EC82-FBA4-40C4-BE8D-87B131F59BA8}" srcOrd="1" destOrd="0" presId="urn:microsoft.com/office/officeart/2008/layout/BendingPictureCaption"/>
    <dgm:cxn modelId="{EBFC675E-EF82-4711-84FB-2DB18277DD8C}" type="presParOf" srcId="{0A30B6A9-C9F3-4886-922C-D8C57657E1C0}" destId="{1D6F3EAB-9928-47E6-8B67-B2F149906EF7}" srcOrd="9" destOrd="0" presId="urn:microsoft.com/office/officeart/2008/layout/BendingPictureCaption"/>
    <dgm:cxn modelId="{995BA334-FFBE-4B15-90CD-2D3642D03880}" type="presParOf" srcId="{0A30B6A9-C9F3-4886-922C-D8C57657E1C0}" destId="{C7A4EF48-7030-4AD3-A6F7-00F996C393D5}" srcOrd="10" destOrd="0" presId="urn:microsoft.com/office/officeart/2008/layout/BendingPictureCaption"/>
    <dgm:cxn modelId="{09E0A6F5-C095-4206-8553-2020DBBCA514}" type="presParOf" srcId="{C7A4EF48-7030-4AD3-A6F7-00F996C393D5}" destId="{AA0FCD1A-EF2F-4506-A313-8F96EEA3E871}" srcOrd="0" destOrd="0" presId="urn:microsoft.com/office/officeart/2008/layout/BendingPictureCaption"/>
    <dgm:cxn modelId="{51FFD9A9-A4D9-408B-87E8-28384075D016}" type="presParOf" srcId="{C7A4EF48-7030-4AD3-A6F7-00F996C393D5}" destId="{BADE54CA-9681-4D68-9D7B-AA4B5DC1284D}" srcOrd="1" destOrd="0" presId="urn:microsoft.com/office/officeart/2008/layout/BendingPictureCaption"/>
    <dgm:cxn modelId="{0C8D26C8-16DD-4149-8EE5-14A9646F8F04}" type="presParOf" srcId="{0A30B6A9-C9F3-4886-922C-D8C57657E1C0}" destId="{AE7203AE-E712-46C3-BBF9-36A12ABE87E2}" srcOrd="11" destOrd="0" presId="urn:microsoft.com/office/officeart/2008/layout/BendingPictureCaption"/>
    <dgm:cxn modelId="{F3BFA54F-E7BF-41AA-8848-45F986467551}" type="presParOf" srcId="{0A30B6A9-C9F3-4886-922C-D8C57657E1C0}" destId="{7641C4CA-A4B9-42EA-A146-D20FE4B1B6A4}" srcOrd="12" destOrd="0" presId="urn:microsoft.com/office/officeart/2008/layout/BendingPictureCaption"/>
    <dgm:cxn modelId="{D52B5F67-B72F-4BCC-B294-0B7D14BDD07C}" type="presParOf" srcId="{7641C4CA-A4B9-42EA-A146-D20FE4B1B6A4}" destId="{C3952F1A-AAE9-4F02-B99D-C26EDF7B6920}" srcOrd="0" destOrd="0" presId="urn:microsoft.com/office/officeart/2008/layout/BendingPictureCaption"/>
    <dgm:cxn modelId="{DB2B2C7E-4E89-4ABA-A6F9-F9365B0E0F3C}" type="presParOf" srcId="{7641C4CA-A4B9-42EA-A146-D20FE4B1B6A4}" destId="{18385ABF-52F6-435C-AA7D-9E3F42A301F5}" srcOrd="1" destOrd="0" presId="urn:microsoft.com/office/officeart/2008/layout/BendingPictureCaption"/>
    <dgm:cxn modelId="{49F64A40-5DB5-4304-BAF0-5821062D302A}" type="presParOf" srcId="{0A30B6A9-C9F3-4886-922C-D8C57657E1C0}" destId="{89D00317-3962-4847-AB61-A846955F09B6}" srcOrd="13" destOrd="0" presId="urn:microsoft.com/office/officeart/2008/layout/BendingPictureCaption"/>
    <dgm:cxn modelId="{B5EFF1D8-CBE6-48EE-A41A-264BDA3B8CCE}" type="presParOf" srcId="{0A30B6A9-C9F3-4886-922C-D8C57657E1C0}" destId="{57A2645C-F1BE-4655-99AC-7816075CC5CB}" srcOrd="14" destOrd="0" presId="urn:microsoft.com/office/officeart/2008/layout/BendingPictureCaption"/>
    <dgm:cxn modelId="{493A7E2A-1E5E-41B4-A8AF-1F51C855EF98}" type="presParOf" srcId="{57A2645C-F1BE-4655-99AC-7816075CC5CB}" destId="{4A32C192-8978-42C7-A8EA-F349C0F268DF}" srcOrd="0" destOrd="0" presId="urn:microsoft.com/office/officeart/2008/layout/BendingPictureCaption"/>
    <dgm:cxn modelId="{9C8C1FD5-5B26-4DDE-B2D6-3CA25B7AE59E}" type="presParOf" srcId="{57A2645C-F1BE-4655-99AC-7816075CC5CB}" destId="{4DB00D9F-40B2-4479-831A-5C48862A9B5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F3D67-322C-47E5-BB69-F9175B6566A9}">
      <dsp:nvSpPr>
        <dsp:cNvPr id="0" name=""/>
        <dsp:cNvSpPr/>
      </dsp:nvSpPr>
      <dsp:spPr>
        <a:xfrm>
          <a:off x="228" y="288334"/>
          <a:ext cx="2360955" cy="174473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10000" b="-1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CCA5F-2252-43D8-A1FC-5374C15D9075}">
      <dsp:nvSpPr>
        <dsp:cNvPr id="0" name=""/>
        <dsp:cNvSpPr/>
      </dsp:nvSpPr>
      <dsp:spPr>
        <a:xfrm>
          <a:off x="477443" y="1498178"/>
          <a:ext cx="2034440" cy="9259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 Strategic Framework for Utility Cost Control</a:t>
          </a:r>
          <a:endParaRPr lang="en-US" sz="700" kern="1200">
            <a:solidFill>
              <a:schemeClr val="bg1"/>
            </a:solidFill>
          </a:endParaRPr>
        </a:p>
      </dsp:txBody>
      <dsp:txXfrm>
        <a:off x="477443" y="1498178"/>
        <a:ext cx="2034440" cy="925990"/>
      </dsp:txXfrm>
    </dsp:sp>
    <dsp:sp modelId="{8C3FB2EC-6803-48E0-AF84-5272196CEEFF}">
      <dsp:nvSpPr>
        <dsp:cNvPr id="0" name=""/>
        <dsp:cNvSpPr/>
      </dsp:nvSpPr>
      <dsp:spPr>
        <a:xfrm>
          <a:off x="2937654" y="288334"/>
          <a:ext cx="2360955" cy="1744737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5000" r="-1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F59E3-E94F-4DBA-BFA9-B6704749245D}">
      <dsp:nvSpPr>
        <dsp:cNvPr id="0" name=""/>
        <dsp:cNvSpPr/>
      </dsp:nvSpPr>
      <dsp:spPr>
        <a:xfrm>
          <a:off x="3414869" y="1498178"/>
          <a:ext cx="2034440" cy="9259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Energy Poverty Policy Simulator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414869" y="1498178"/>
        <a:ext cx="2034440" cy="925990"/>
      </dsp:txXfrm>
    </dsp:sp>
    <dsp:sp modelId="{3CBAB874-BE82-C24E-BB3F-6919B41929D7}">
      <dsp:nvSpPr>
        <dsp:cNvPr id="0" name=""/>
        <dsp:cNvSpPr/>
      </dsp:nvSpPr>
      <dsp:spPr>
        <a:xfrm>
          <a:off x="5875080" y="303502"/>
          <a:ext cx="2360955" cy="1744737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t="-5000" b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3341C-6DFA-4041-9E94-B5A567B55CD3}">
      <dsp:nvSpPr>
        <dsp:cNvPr id="0" name=""/>
        <dsp:cNvSpPr/>
      </dsp:nvSpPr>
      <dsp:spPr>
        <a:xfrm>
          <a:off x="6352294" y="1543680"/>
          <a:ext cx="2034440" cy="8653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solidFill>
                <a:schemeClr val="bg1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Electricity Affordability Toolkit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352294" y="1543680"/>
        <a:ext cx="2034440" cy="865321"/>
      </dsp:txXfrm>
    </dsp:sp>
    <dsp:sp modelId="{BC1B7CBB-76A9-764E-B8CF-7F432C1F52AB}">
      <dsp:nvSpPr>
        <dsp:cNvPr id="0" name=""/>
        <dsp:cNvSpPr/>
      </dsp:nvSpPr>
      <dsp:spPr>
        <a:xfrm>
          <a:off x="8812505" y="288334"/>
          <a:ext cx="2360955" cy="1744737"/>
        </a:xfrm>
        <a:prstGeom prst="rect">
          <a:avLst/>
        </a:prstGeom>
        <a:blipFill>
          <a:blip xmlns:r="http://schemas.openxmlformats.org/officeDocument/2006/relationships" r:embed="rId7"/>
          <a:srcRect/>
          <a:stretch>
            <a:fillRect l="-21000" r="-2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9DD99-9162-C445-BBA9-88D173CEDA6B}">
      <dsp:nvSpPr>
        <dsp:cNvPr id="0" name=""/>
        <dsp:cNvSpPr/>
      </dsp:nvSpPr>
      <dsp:spPr>
        <a:xfrm>
          <a:off x="9289720" y="1498178"/>
          <a:ext cx="2034440" cy="9259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How to Restructure Utility Incentives</a:t>
          </a:r>
          <a:endParaRPr lang="en-US" sz="1400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>
        <a:off x="9289720" y="1498178"/>
        <a:ext cx="2034440" cy="925990"/>
      </dsp:txXfrm>
    </dsp:sp>
    <dsp:sp modelId="{0A002486-029C-462E-9144-7DCA7699B0A2}">
      <dsp:nvSpPr>
        <dsp:cNvPr id="0" name=""/>
        <dsp:cNvSpPr/>
      </dsp:nvSpPr>
      <dsp:spPr>
        <a:xfrm>
          <a:off x="228" y="2675334"/>
          <a:ext cx="2360955" cy="1744737"/>
        </a:xfrm>
        <a:prstGeom prst="rect">
          <a:avLst/>
        </a:prstGeom>
        <a:blipFill>
          <a:blip xmlns:r="http://schemas.openxmlformats.org/officeDocument/2006/relationships" r:embed="rId9"/>
          <a:srcRect/>
          <a:stretch>
            <a:fillRect t="-6000" b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3EC82-FBA4-40C4-BE8D-87B131F59BA8}">
      <dsp:nvSpPr>
        <dsp:cNvPr id="0" name=""/>
        <dsp:cNvSpPr/>
      </dsp:nvSpPr>
      <dsp:spPr>
        <a:xfrm>
          <a:off x="477443" y="3885178"/>
          <a:ext cx="2034440" cy="9259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>
              <a:solidFill>
                <a:schemeClr val="bg1"/>
              </a:solidFill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RMI Affordability Hub</a:t>
          </a:r>
          <a:endParaRPr lang="en-US" sz="1400" kern="1200">
            <a:solidFill>
              <a:schemeClr val="bg1"/>
            </a:solidFill>
          </a:endParaRPr>
        </a:p>
      </dsp:txBody>
      <dsp:txXfrm>
        <a:off x="477443" y="3885178"/>
        <a:ext cx="2034440" cy="925990"/>
      </dsp:txXfrm>
    </dsp:sp>
    <dsp:sp modelId="{AA0FCD1A-EF2F-4506-A313-8F96EEA3E871}">
      <dsp:nvSpPr>
        <dsp:cNvPr id="0" name=""/>
        <dsp:cNvSpPr/>
      </dsp:nvSpPr>
      <dsp:spPr>
        <a:xfrm>
          <a:off x="2937654" y="2675334"/>
          <a:ext cx="2360955" cy="1744737"/>
        </a:xfrm>
        <a:prstGeom prst="rect">
          <a:avLst/>
        </a:prstGeom>
        <a:blipFill>
          <a:blip xmlns:r="http://schemas.openxmlformats.org/officeDocument/2006/relationships" r:embed="rId11"/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E54CA-9681-4D68-9D7B-AA4B5DC1284D}">
      <dsp:nvSpPr>
        <dsp:cNvPr id="0" name=""/>
        <dsp:cNvSpPr/>
      </dsp:nvSpPr>
      <dsp:spPr>
        <a:xfrm>
          <a:off x="3414869" y="3885178"/>
          <a:ext cx="2034440" cy="9259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Fixing Multiyear Rate Plans</a:t>
          </a:r>
        </a:p>
      </dsp:txBody>
      <dsp:txXfrm>
        <a:off x="3414869" y="3885178"/>
        <a:ext cx="2034440" cy="925990"/>
      </dsp:txXfrm>
    </dsp:sp>
    <dsp:sp modelId="{C3952F1A-AAE9-4F02-B99D-C26EDF7B6920}">
      <dsp:nvSpPr>
        <dsp:cNvPr id="0" name=""/>
        <dsp:cNvSpPr/>
      </dsp:nvSpPr>
      <dsp:spPr>
        <a:xfrm>
          <a:off x="5875080" y="2675334"/>
          <a:ext cx="2360955" cy="1744737"/>
        </a:xfrm>
        <a:prstGeom prst="rect">
          <a:avLst/>
        </a:prstGeom>
        <a:blipFill>
          <a:blip xmlns:r="http://schemas.openxmlformats.org/officeDocument/2006/relationships" r:embed="rId13"/>
          <a:srcRect/>
          <a:stretch>
            <a:fillRect t="-21000" b="-2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85ABF-52F6-435C-AA7D-9E3F42A301F5}">
      <dsp:nvSpPr>
        <dsp:cNvPr id="0" name=""/>
        <dsp:cNvSpPr/>
      </dsp:nvSpPr>
      <dsp:spPr>
        <a:xfrm>
          <a:off x="6352294" y="3885178"/>
          <a:ext cx="2034440" cy="9259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>
              <a:solidFill>
                <a:schemeClr val="bg1"/>
              </a:solidFill>
              <a:hlinkClick xmlns:r="http://schemas.openxmlformats.org/officeDocument/2006/relationships"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Utility Disconnections Handbook</a:t>
          </a:r>
          <a:endParaRPr lang="en-US" sz="1400" kern="1200">
            <a:solidFill>
              <a:schemeClr val="bg1"/>
            </a:solidFill>
          </a:endParaRPr>
        </a:p>
      </dsp:txBody>
      <dsp:txXfrm>
        <a:off x="6352294" y="3885178"/>
        <a:ext cx="2034440" cy="925990"/>
      </dsp:txXfrm>
    </dsp:sp>
    <dsp:sp modelId="{4A32C192-8978-42C7-A8EA-F349C0F268DF}">
      <dsp:nvSpPr>
        <dsp:cNvPr id="0" name=""/>
        <dsp:cNvSpPr/>
      </dsp:nvSpPr>
      <dsp:spPr>
        <a:xfrm>
          <a:off x="8812505" y="2675334"/>
          <a:ext cx="2360955" cy="1744737"/>
        </a:xfrm>
        <a:prstGeom prst="rect">
          <a:avLst/>
        </a:prstGeom>
        <a:blipFill>
          <a:blip xmlns:r="http://schemas.openxmlformats.org/officeDocument/2006/relationships" r:embed="rId15"/>
          <a:srcRect/>
          <a:stretch>
            <a:fillRect t="-17000" b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00D9F-40B2-4479-831A-5C48862A9B58}">
      <dsp:nvSpPr>
        <dsp:cNvPr id="0" name=""/>
        <dsp:cNvSpPr/>
      </dsp:nvSpPr>
      <dsp:spPr>
        <a:xfrm>
          <a:off x="9289720" y="3885178"/>
          <a:ext cx="2034440" cy="9259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  <a:hlinkClick xmlns:r="http://schemas.openxmlformats.org/officeDocument/2006/relationships"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 Smarter Approach to Cost Trackers</a:t>
          </a:r>
          <a:endParaRPr lang="en-US" sz="1400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>
        <a:off x="9289720" y="3885178"/>
        <a:ext cx="2034440" cy="925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DD9DF-7239-C749-B8DA-0CC7360BBE96}" type="datetimeFigureOut">
              <a:rPr lang="en-US" smtClean="0"/>
              <a:t>5/17/26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9F3C-30B3-D849-83E2-C9C4175A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5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EA12B-C0A5-F12B-354F-1234E24BE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C37073-3014-131B-48B2-37033ACD7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A5DEB2-10CC-1266-C156-E07D99D67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76111-E52C-BBAB-1DA6-FA0570360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9762E-F4DB-4D0B-9795-9402FF5C0A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68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40D24-DB4F-4C05-92E0-2C87BF82D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4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9F3C-30B3-D849-83E2-C9C4175AE5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39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9F3C-30B3-D849-83E2-C9C4175AE5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6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2C666-65A7-4DC0-B7D7-9457902D99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52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675F1-4627-4C1F-88B0-6C4346BE7C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0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1628-A02A-57AB-6444-CFDD01B38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46854-9FA2-7CBD-AEE3-E862E7EE7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B4D61-BA4C-BC09-7145-8EFF6614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4796-0DD9-9A4D-AFED-292D51295EEE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665C7-4EA2-06CA-2566-B2945942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76EBA-A2AC-E113-4D94-279B2FD2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27B5-5FB5-7F44-897D-8718108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2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A18C-BBAF-C4E7-9A28-9D704F9A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20D0B-657C-5AD1-3479-A8A2DF24A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B94B0-AC5F-01AD-E525-33C051A7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4796-0DD9-9A4D-AFED-292D51295EEE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248D1-1A8A-1A04-F69D-5A551B51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E6047-BDAB-3D44-2305-0CA95EE9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27B5-5FB5-7F44-897D-8718108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7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B727DB-0187-9AE0-CE59-9109B0E22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174D1-B51E-D850-808B-419A1AF3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63193-85C8-D63A-D8D2-D469BFE1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4796-0DD9-9A4D-AFED-292D51295EEE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0E7A9-3CA5-B10A-C4FD-E20D8324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B585-1C1C-78A2-3B92-51E08595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27B5-5FB5-7F44-897D-8718108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4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1A41971-7696-CF32-29E2-84CFBF4904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175814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1A41971-7696-CF32-29E2-84CFBF4904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2CE59C-1D55-EBF4-7B2A-8920347B19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level one (Title Case)</a:t>
            </a:r>
          </a:p>
          <a:p>
            <a:pPr lvl="1"/>
            <a:r>
              <a:rPr lang="en-US"/>
              <a:t>Second level (Sentence case)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736A87-6555-B356-39AB-56D5B289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D0630D-7918-BC95-ECF0-972ABEA16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365125"/>
            <a:ext cx="11456894" cy="1325563"/>
          </a:xfrm>
        </p:spPr>
        <p:txBody>
          <a:bodyPr vert="horz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 (Title Case)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41E17C2-1A8A-C08B-86A3-E421D950F0B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5pPr>
          </a:lstStyle>
          <a:p>
            <a:pPr lvl="0"/>
            <a:r>
              <a:rPr lang="en-US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281633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5A2EDB-CAC0-414A-8119-28CFDD34A0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263" r="-308"/>
          <a:stretch/>
        </p:blipFill>
        <p:spPr>
          <a:xfrm>
            <a:off x="0" y="-3408"/>
            <a:ext cx="10049435" cy="6861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695D8-0B27-B545-8EC7-8AB48C41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00" y="1400663"/>
            <a:ext cx="5918201" cy="238760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4B8C1-616E-3945-8E16-8BDC75B3C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3880337"/>
            <a:ext cx="591820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3DD1D73-8118-DC4E-8C65-AD2EDE048E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912" y="351678"/>
            <a:ext cx="2331570" cy="651346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7343826-4A90-404E-8457-B6B5248D4090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7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096B063B-9652-6E54-CE3A-C878E54DCEC4}"/>
              </a:ext>
            </a:extLst>
          </p:cNvPr>
          <p:cNvSpPr/>
          <p:nvPr userDrawn="1"/>
        </p:nvSpPr>
        <p:spPr>
          <a:xfrm rot="5400000">
            <a:off x="-4864" y="4865"/>
            <a:ext cx="6858000" cy="6848272"/>
          </a:xfrm>
          <a:prstGeom prst="snip2SameRect">
            <a:avLst>
              <a:gd name="adj1" fmla="val 14119"/>
              <a:gd name="adj2" fmla="val 0"/>
            </a:avLst>
          </a:prstGeom>
          <a:solidFill>
            <a:srgbClr val="013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695D8-0B27-B545-8EC7-8AB48C41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00" y="1400663"/>
            <a:ext cx="5918201" cy="238760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4B8C1-616E-3945-8E16-8BDC75B3C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3880337"/>
            <a:ext cx="591820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3DD1D73-8118-DC4E-8C65-AD2EDE048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912" y="351678"/>
            <a:ext cx="2331570" cy="651346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7343826-4A90-404E-8457-B6B5248D4090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096B063B-9652-6E54-CE3A-C878E54DCEC4}"/>
              </a:ext>
            </a:extLst>
          </p:cNvPr>
          <p:cNvSpPr/>
          <p:nvPr userDrawn="1"/>
        </p:nvSpPr>
        <p:spPr>
          <a:xfrm rot="5400000">
            <a:off x="-381000" y="381000"/>
            <a:ext cx="6858000" cy="6096000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013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695D8-0B27-B545-8EC7-8AB48C41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00" y="1400663"/>
            <a:ext cx="5128492" cy="238760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4B8C1-616E-3945-8E16-8BDC75B3C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3880337"/>
            <a:ext cx="512849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3DD1D73-8118-DC4E-8C65-AD2EDE048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912" y="351678"/>
            <a:ext cx="2331570" cy="651346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7343826-4A90-404E-8457-B6B5248D4090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65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BE71BE-04C3-3448-874F-CB70EE37AFB6}"/>
              </a:ext>
            </a:extLst>
          </p:cNvPr>
          <p:cNvSpPr/>
          <p:nvPr userDrawn="1"/>
        </p:nvSpPr>
        <p:spPr>
          <a:xfrm>
            <a:off x="0" y="0"/>
            <a:ext cx="4367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3774B3-F843-0F44-97FD-948E79D92BA5}"/>
              </a:ext>
            </a:extLst>
          </p:cNvPr>
          <p:cNvSpPr/>
          <p:nvPr userDrawn="1"/>
        </p:nvSpPr>
        <p:spPr>
          <a:xfrm>
            <a:off x="0" y="2112591"/>
            <a:ext cx="7340600" cy="267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428AAE8-B6AA-A849-BE29-DD26D6A89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900" y="2485054"/>
            <a:ext cx="5596199" cy="193437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 lorem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1C5C4EF-1EF3-1049-93FF-820E10615924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99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&amp; Conten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900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2582-2309-1B45-AC78-B799DE12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67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&amp; Content (Med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900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2582-2309-1B45-AC78-B799DE12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bg2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2"/>
                </a:solidFill>
              </a:rPr>
              <a:pPr algn="ctr"/>
              <a:t>‹#›</a:t>
            </a:fld>
            <a:endParaRPr 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64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&amp; Content (Light 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900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2582-2309-1B45-AC78-B799DE12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tx2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1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9208-1469-E828-7078-6952FCCC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C7305-FAD3-654D-3ABE-42A299219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78F00-B13B-E187-6DA2-E1C69C26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4796-0DD9-9A4D-AFED-292D51295EEE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34530-0C26-E549-0E60-A052A820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CA938-41F7-A0B1-AD17-775A1B25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27B5-5FB5-7F44-897D-8718108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5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&amp; Content (Light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900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2582-2309-1B45-AC78-B799DE12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bg2">
                    <a:lumMod val="75000"/>
                  </a:schemeClr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 algn="ctr"/>
              <a:t>‹#›</a:t>
            </a:fld>
            <a:endParaRPr lang="en-US" sz="140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25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EA6-3BA0-7947-AE25-4654A2EB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A8DC7-36C2-5141-9B49-6C2AC6EE8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117975"/>
          </a:xfrm>
        </p:spPr>
        <p:txBody>
          <a:bodyPr/>
          <a:lstStyle>
            <a:lvl1pPr>
              <a:defRPr>
                <a:solidFill>
                  <a:srgbClr val="1E3B63"/>
                </a:solidFill>
              </a:defRPr>
            </a:lvl1pPr>
            <a:lvl2pPr>
              <a:defRPr>
                <a:solidFill>
                  <a:srgbClr val="1E3B63"/>
                </a:solidFill>
              </a:defRPr>
            </a:lvl2pPr>
            <a:lvl3pPr>
              <a:defRPr>
                <a:solidFill>
                  <a:srgbClr val="1E3B63"/>
                </a:solidFill>
              </a:defRPr>
            </a:lvl3pPr>
            <a:lvl4pPr>
              <a:defRPr>
                <a:solidFill>
                  <a:srgbClr val="1E3B63"/>
                </a:solidFill>
              </a:defRPr>
            </a:lvl4pPr>
            <a:lvl5pPr>
              <a:defRPr>
                <a:solidFill>
                  <a:srgbClr val="1E3B6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935A0-3A7F-0848-9F2B-AF5F78CBC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117975"/>
          </a:xfrm>
        </p:spPr>
        <p:txBody>
          <a:bodyPr/>
          <a:lstStyle>
            <a:lvl1pPr>
              <a:defRPr>
                <a:solidFill>
                  <a:srgbClr val="1E3B63"/>
                </a:solidFill>
              </a:defRPr>
            </a:lvl1pPr>
            <a:lvl2pPr>
              <a:defRPr>
                <a:solidFill>
                  <a:srgbClr val="1E3B63"/>
                </a:solidFill>
              </a:defRPr>
            </a:lvl2pPr>
            <a:lvl3pPr>
              <a:defRPr>
                <a:solidFill>
                  <a:srgbClr val="1E3B63"/>
                </a:solidFill>
              </a:defRPr>
            </a:lvl3pPr>
            <a:lvl4pPr>
              <a:defRPr>
                <a:solidFill>
                  <a:srgbClr val="1E3B63"/>
                </a:solidFill>
              </a:defRPr>
            </a:lvl4pPr>
            <a:lvl5pPr>
              <a:defRPr>
                <a:solidFill>
                  <a:srgbClr val="1E3B6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CE586-8F42-6F48-9E68-619A981DB2BB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tx2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64C55-B7B8-694B-91BF-575040D2F3FC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00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&amp; Content (Dark)">
    <p:bg>
      <p:bgPr>
        <a:solidFill>
          <a:srgbClr val="BCB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716DCE-F5DC-5A0B-3A15-BEAB59E39371}"/>
              </a:ext>
            </a:extLst>
          </p:cNvPr>
          <p:cNvSpPr/>
          <p:nvPr userDrawn="1"/>
        </p:nvSpPr>
        <p:spPr>
          <a:xfrm>
            <a:off x="-1" y="0"/>
            <a:ext cx="6599584" cy="6858000"/>
          </a:xfrm>
          <a:prstGeom prst="rect">
            <a:avLst/>
          </a:prstGeom>
          <a:solidFill>
            <a:schemeClr val="tx2"/>
          </a:solidFill>
          <a:ln w="539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900"/>
            <a:ext cx="5257800" cy="1220789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2582-2309-1B45-AC78-B799DE124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5257800" cy="4080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4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&amp; Content (Dark)">
    <p:bg>
      <p:bgPr>
        <a:solidFill>
          <a:srgbClr val="BCB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716DCE-F5DC-5A0B-3A15-BEAB59E39371}"/>
              </a:ext>
            </a:extLst>
          </p:cNvPr>
          <p:cNvSpPr/>
          <p:nvPr userDrawn="1"/>
        </p:nvSpPr>
        <p:spPr>
          <a:xfrm>
            <a:off x="-1" y="0"/>
            <a:ext cx="10217427" cy="6858000"/>
          </a:xfrm>
          <a:prstGeom prst="rect">
            <a:avLst/>
          </a:prstGeom>
          <a:solidFill>
            <a:schemeClr val="tx2"/>
          </a:solidFill>
          <a:ln w="539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900"/>
            <a:ext cx="8961782" cy="1220789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2582-2309-1B45-AC78-B799DE124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8961783" cy="4080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29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&amp; Content (Dark)">
    <p:bg>
      <p:bgPr>
        <a:solidFill>
          <a:srgbClr val="BCB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716DCE-F5DC-5A0B-3A15-BEAB59E39371}"/>
              </a:ext>
            </a:extLst>
          </p:cNvPr>
          <p:cNvSpPr/>
          <p:nvPr userDrawn="1"/>
        </p:nvSpPr>
        <p:spPr>
          <a:xfrm>
            <a:off x="-1" y="0"/>
            <a:ext cx="10217427" cy="6858000"/>
          </a:xfrm>
          <a:prstGeom prst="rect">
            <a:avLst/>
          </a:prstGeom>
          <a:solidFill>
            <a:schemeClr val="bg1"/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900"/>
            <a:ext cx="8961782" cy="1220789"/>
          </a:xfrm>
        </p:spPr>
        <p:txBody>
          <a:bodyPr anchor="ctr" anchorCtr="0"/>
          <a:lstStyle>
            <a:lvl1pPr>
              <a:defRPr>
                <a:solidFill>
                  <a:srgbClr val="013B6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2582-2309-1B45-AC78-B799DE124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8961783" cy="408090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46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&amp; Content (Dark)">
    <p:bg>
      <p:bgPr>
        <a:solidFill>
          <a:srgbClr val="BCB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716DCE-F5DC-5A0B-3A15-BEAB59E39371}"/>
              </a:ext>
            </a:extLst>
          </p:cNvPr>
          <p:cNvSpPr/>
          <p:nvPr userDrawn="1"/>
        </p:nvSpPr>
        <p:spPr>
          <a:xfrm>
            <a:off x="-1" y="0"/>
            <a:ext cx="10217427" cy="6858000"/>
          </a:xfrm>
          <a:prstGeom prst="rect">
            <a:avLst/>
          </a:prstGeom>
          <a:solidFill>
            <a:srgbClr val="47CFCD"/>
          </a:solidFill>
          <a:ln w="53975">
            <a:solidFill>
              <a:srgbClr val="47C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900"/>
            <a:ext cx="8961782" cy="1220789"/>
          </a:xfrm>
        </p:spPr>
        <p:txBody>
          <a:bodyPr anchor="ctr" anchorCtr="0"/>
          <a:lstStyle>
            <a:lvl1pPr>
              <a:defRPr>
                <a:solidFill>
                  <a:srgbClr val="013B6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2582-2309-1B45-AC78-B799DE124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8961783" cy="408090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10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Content (Dark)">
    <p:bg>
      <p:bgPr>
        <a:solidFill>
          <a:srgbClr val="BCB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716DCE-F5DC-5A0B-3A15-BEAB59E39371}"/>
              </a:ext>
            </a:extLst>
          </p:cNvPr>
          <p:cNvSpPr/>
          <p:nvPr userDrawn="1"/>
        </p:nvSpPr>
        <p:spPr>
          <a:xfrm>
            <a:off x="5592416" y="0"/>
            <a:ext cx="6599584" cy="6858000"/>
          </a:xfrm>
          <a:prstGeom prst="rect">
            <a:avLst/>
          </a:prstGeom>
          <a:solidFill>
            <a:schemeClr val="tx2"/>
          </a:solidFill>
          <a:ln w="539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26C73A-713B-EC5A-B281-EE80895CC7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9877" y="1815586"/>
            <a:ext cx="5257800" cy="4080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2E02DD-15C3-C524-FB85-152F5E5A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308" y="520057"/>
            <a:ext cx="5257800" cy="1220789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796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EA6-3BA0-7947-AE25-4654A2EB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A8DC7-36C2-5141-9B49-6C2AC6EE8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11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935A0-3A7F-0848-9F2B-AF5F78CBC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11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CE586-8F42-6F48-9E68-619A981DB2BB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64C55-B7B8-694B-91BF-575040D2F3FC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54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Blank (Light 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900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bg2">
                    <a:lumMod val="75000"/>
                  </a:schemeClr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 algn="ctr"/>
              <a:t>‹#›</a:t>
            </a:fld>
            <a:endParaRPr lang="en-US" sz="140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8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Blank (Light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900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tx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9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4031-57A0-70D8-586D-B3A7E62C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7436C-10F0-24BA-5B0F-05BD04DD6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C256-AEE5-A480-DF2C-D8C32269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4796-0DD9-9A4D-AFED-292D51295EEE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9FE65-F5D6-273E-F8EA-8ED9BAF2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14BB0-0B24-25B6-2F2E-9F5D658C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27B5-5FB5-7F44-897D-8718108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75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Blank (Light 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900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tx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tx1"/>
                </a:solidFill>
              </a:rPr>
              <a:pPr algn="ctr"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4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Blank (Light 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900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tx2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40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00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rgbClr val="1E3B63"/>
                </a:solidFill>
              </a:rPr>
              <a:pPr algn="ctr"/>
              <a:t>‹#›</a:t>
            </a:fld>
            <a:endParaRPr lang="en-US" sz="1400">
              <a:solidFill>
                <a:srgbClr val="1E3B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75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Point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EA6-3BA0-7947-AE25-4654A2EB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CE586-8F42-6F48-9E68-619A981DB2BB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64C55-B7B8-694B-91BF-575040D2F3FC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6E18611-E45F-B845-ABE7-BAB51824B0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2333218"/>
            <a:ext cx="1522412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BF0AEA-1566-224E-9014-441012198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81771"/>
            <a:ext cx="4991367" cy="23208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7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5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3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15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0F051D0-AE9B-054C-80F0-9EA62FF5E20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50000" y="2333218"/>
            <a:ext cx="1522412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27A20EC-CFF1-A141-920B-5DA475CAB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0001" y="3281771"/>
            <a:ext cx="5015948" cy="23208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7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5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3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15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9300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ree Point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EA6-3BA0-7947-AE25-4654A2EB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CE586-8F42-6F48-9E68-619A981DB2BB}"/>
              </a:ext>
            </a:extLst>
          </p:cNvPr>
          <p:cNvSpPr txBox="1">
            <a:spLocks/>
          </p:cNvSpPr>
          <p:nvPr userDrawn="1"/>
        </p:nvSpPr>
        <p:spPr>
          <a:xfrm>
            <a:off x="376518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64C55-B7B8-694B-91BF-575040D2F3FC}"/>
              </a:ext>
            </a:extLst>
          </p:cNvPr>
          <p:cNvSpPr txBox="1">
            <a:spLocks/>
          </p:cNvSpPr>
          <p:nvPr userDrawn="1"/>
        </p:nvSpPr>
        <p:spPr>
          <a:xfrm>
            <a:off x="11408530" y="6356349"/>
            <a:ext cx="688735" cy="426911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9F324C0-37E9-5341-8CA1-D63EFF28F4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2536418"/>
            <a:ext cx="1522412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6161458-8809-6B44-8078-18CFB69A5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484970"/>
            <a:ext cx="3034642" cy="23208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7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5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3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15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718028F-AF65-F642-94C3-929876E99DE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84700" y="2536418"/>
            <a:ext cx="1522412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D94A637-9EDB-0F44-A2DA-E2C2A510F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4700" y="3484970"/>
            <a:ext cx="3049587" cy="23208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7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5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3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15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2A8EEE0-2B22-CE48-B710-3F8F9096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9614" y="3484970"/>
            <a:ext cx="3049587" cy="23208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7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5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3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15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84412B6-8B3C-CB49-9844-9FC416552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1994" y="2536418"/>
            <a:ext cx="1522412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888649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5C9D37-0734-D042-BB66-1AF769989550}"/>
              </a:ext>
            </a:extLst>
          </p:cNvPr>
          <p:cNvSpPr/>
          <p:nvPr userDrawn="1"/>
        </p:nvSpPr>
        <p:spPr>
          <a:xfrm>
            <a:off x="838200" y="838201"/>
            <a:ext cx="10515600" cy="51640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1051" y="1591408"/>
            <a:ext cx="9049899" cy="3657599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411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1D79-F89E-6D3B-7651-8AD6D5DF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CEF0A-3F19-AC2E-1492-766373170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5A70B-FD87-B47E-6261-D2D340F2A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D1F1D-D337-50C3-1E33-D849EA61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4796-0DD9-9A4D-AFED-292D51295EEE}" type="datetimeFigureOut">
              <a:rPr lang="en-US" smtClean="0"/>
              <a:t>5/17/26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09223-010C-2441-1AC3-13495600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63ECC-9D51-E07B-A132-20762C3F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27B5-5FB5-7F44-897D-8718108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1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CBB8-108D-2A80-021C-096B57FD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49074-456D-0A5A-81C1-B64F8A500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8DC22-EB3D-D962-2A6F-1CE3B8061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89B11-78D9-6E81-6E45-FB270D46C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9477D-67F2-77B8-CE96-AC1AD96BA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92D336-9183-BD95-E098-FF665B8E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4796-0DD9-9A4D-AFED-292D51295EEE}" type="datetimeFigureOut">
              <a:rPr lang="en-US" smtClean="0"/>
              <a:t>5/17/26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832F0-0302-F4C3-40BB-C5CC43F7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180E43-0C17-9D6F-47AF-9B38AFD3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27B5-5FB5-7F44-897D-8718108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6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CD4F-EC7D-B535-4F1C-0167478B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58BE7-6EE4-5845-E615-BAD4FB5A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4796-0DD9-9A4D-AFED-292D51295EEE}" type="datetimeFigureOut">
              <a:rPr lang="en-US" smtClean="0"/>
              <a:t>5/17/26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55669-FCEE-57D1-6EFC-A13CD64D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269E4-5335-B01D-2D13-60833157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27B5-5FB5-7F44-897D-8718108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8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BC1AC-0AE3-6C55-1A7C-F2420258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4796-0DD9-9A4D-AFED-292D51295EEE}" type="datetimeFigureOut">
              <a:rPr lang="en-US" smtClean="0"/>
              <a:t>5/17/26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6062F-B64A-E368-CF25-ABE227B5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BB7C8-96BC-7440-0DAC-61654DDC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27B5-5FB5-7F44-897D-8718108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4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F092-2706-1931-DA7D-49D80AAA3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9C6E-3B0E-45FB-BCD5-C0386CACA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4269E-78E4-3F5F-AA01-6C9C60DBA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D7C4D-304E-90EC-D28E-26E465CA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4796-0DD9-9A4D-AFED-292D51295EEE}" type="datetimeFigureOut">
              <a:rPr lang="en-US" smtClean="0"/>
              <a:t>5/17/26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E2C43-DE60-DDE6-680E-C4EB9447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85728-82EB-C54E-F23B-9C1FD2BF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27B5-5FB5-7F44-897D-8718108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C2D8-F8E0-C05C-3CF6-3065E41F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CA8E6-E472-EC62-12CC-5A964D010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F3CEE-C987-539F-D16A-4DA0BF41A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761D4-5B01-BA81-FD21-9993C5F9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4796-0DD9-9A4D-AFED-292D51295EEE}" type="datetimeFigureOut">
              <a:rPr lang="en-US" smtClean="0"/>
              <a:t>5/17/26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DD5D0-2A3A-64A5-C175-BBE313F2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72438-5601-AA76-7F85-3AADFD4A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27B5-5FB5-7F44-897D-8718108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4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B9A0F-0524-ECFA-318D-13A09E76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C798-180D-378A-DE79-F1CEE7593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E6A20-C53C-9139-6E3E-ED2B781E3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414796-0DD9-9A4D-AFED-292D51295EEE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41299-EEBB-C6FF-A0EC-DF1650B64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AF487-DC19-E4E1-D625-2AB0A38B0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3927B5-5FB5-7F44-897D-8718108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5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E49DF-93EB-A547-AB5F-C3D56E4B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900"/>
            <a:ext cx="10515600" cy="1220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3DF90-260C-1649-B82C-B5F125424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08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9AFB-A5FF-9D41-BCAB-A6263CC64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7856" y="6262152"/>
            <a:ext cx="5015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F3B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cap="all" spc="100"/>
              <a:t>Program/Event Title	                                               </a:t>
            </a:r>
            <a:r>
              <a:rPr lang="en-US"/>
              <a:t>event date/details</a:t>
            </a:r>
          </a:p>
        </p:txBody>
      </p:sp>
    </p:spTree>
    <p:extLst>
      <p:ext uri="{BB962C8B-B14F-4D97-AF65-F5344CB8AC3E}">
        <p14:creationId xmlns:p14="http://schemas.microsoft.com/office/powerpoint/2010/main" val="104915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B6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100000"/>
        </a:lnSpc>
        <a:spcBef>
          <a:spcPts val="1000"/>
        </a:spcBef>
        <a:buSzPct val="75000"/>
        <a:buFont typeface="Wingdings" pitchFamily="2" charset="2"/>
        <a:buChar char="§"/>
        <a:defRPr sz="2800" kern="1200">
          <a:solidFill>
            <a:srgbClr val="1F3B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8" indent="-228589" algn="l" defTabSz="914358" rtl="0" eaLnBrk="1" latinLnBrk="0" hangingPunct="1">
        <a:lnSpc>
          <a:spcPct val="100000"/>
        </a:lnSpc>
        <a:spcBef>
          <a:spcPts val="500"/>
        </a:spcBef>
        <a:buSzPct val="75000"/>
        <a:buFont typeface="Wingdings" pitchFamily="2" charset="2"/>
        <a:buChar char="§"/>
        <a:defRPr sz="2400" kern="1200">
          <a:solidFill>
            <a:srgbClr val="1F3B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7" indent="-228589" algn="l" defTabSz="914358" rtl="0" eaLnBrk="1" latinLnBrk="0" hangingPunct="1">
        <a:lnSpc>
          <a:spcPct val="100000"/>
        </a:lnSpc>
        <a:spcBef>
          <a:spcPts val="500"/>
        </a:spcBef>
        <a:buSzPct val="75000"/>
        <a:buFont typeface="Wingdings" pitchFamily="2" charset="2"/>
        <a:buChar char="§"/>
        <a:defRPr sz="2000" kern="1200">
          <a:solidFill>
            <a:srgbClr val="1F3B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6" indent="-228589" algn="l" defTabSz="914358" rtl="0" eaLnBrk="1" latinLnBrk="0" hangingPunct="1">
        <a:lnSpc>
          <a:spcPct val="100000"/>
        </a:lnSpc>
        <a:spcBef>
          <a:spcPts val="500"/>
        </a:spcBef>
        <a:buSzPct val="75000"/>
        <a:buFont typeface="Wingdings" pitchFamily="2" charset="2"/>
        <a:buChar char="§"/>
        <a:defRPr sz="1800" kern="1200">
          <a:solidFill>
            <a:srgbClr val="1F3B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05" indent="-228589" algn="l" defTabSz="914358" rtl="0" eaLnBrk="1" latinLnBrk="0" hangingPunct="1">
        <a:lnSpc>
          <a:spcPct val="100000"/>
        </a:lnSpc>
        <a:spcBef>
          <a:spcPts val="500"/>
        </a:spcBef>
        <a:buSzPct val="75000"/>
        <a:buFont typeface="Wingdings" pitchFamily="2" charset="2"/>
        <a:buChar char="§"/>
        <a:defRPr sz="1800" kern="1200">
          <a:solidFill>
            <a:srgbClr val="1F3B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mi.org/insight/a-strategic-framework-for-utility-cost-contro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3FDCBC-36C6-2961-C6C9-B85319A4E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1C5E39-5CD6-E313-2DD1-57C6EC33F1AE}"/>
              </a:ext>
            </a:extLst>
          </p:cNvPr>
          <p:cNvSpPr txBox="1">
            <a:spLocks/>
          </p:cNvSpPr>
          <p:nvPr/>
        </p:nvSpPr>
        <p:spPr>
          <a:xfrm>
            <a:off x="484007" y="1435908"/>
            <a:ext cx="5140972" cy="3195113"/>
          </a:xfrm>
          <a:prstGeom prst="rect">
            <a:avLst/>
          </a:prstGeom>
        </p:spPr>
        <p:txBody>
          <a:bodyPr vert="horz" lIns="91434" tIns="45717" rIns="91434" bIns="45717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58">
              <a:lnSpc>
                <a:spcPct val="120000"/>
              </a:lnSpc>
              <a:defRPr/>
            </a:pPr>
            <a:r>
              <a:rPr lang="en-US" sz="4366" dirty="0">
                <a:solidFill>
                  <a:srgbClr val="45CFCC"/>
                </a:solidFill>
                <a:latin typeface="Tw Cen MT" panose="020B0602020104020603" pitchFamily="34" charset="77"/>
              </a:rPr>
              <a:t>Reforming Utility Incentives to Build a More Affordable Distribution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52DA3-ECFB-0132-D177-25706102E18A}"/>
              </a:ext>
            </a:extLst>
          </p:cNvPr>
          <p:cNvSpPr txBox="1"/>
          <p:nvPr/>
        </p:nvSpPr>
        <p:spPr>
          <a:xfrm>
            <a:off x="484007" y="5046271"/>
            <a:ext cx="5315545" cy="1116197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914358">
              <a:spcAft>
                <a:spcPts val="500"/>
              </a:spcAft>
              <a:defRPr/>
            </a:pPr>
            <a:r>
              <a:rPr lang="en-US" sz="1940" dirty="0">
                <a:solidFill>
                  <a:srgbClr val="FFFFFF"/>
                </a:solidFill>
                <a:latin typeface="Tw Cen MT" panose="020B0602020104020603" pitchFamily="34" charset="77"/>
              </a:rPr>
              <a:t>NECPUC</a:t>
            </a:r>
          </a:p>
          <a:p>
            <a:pPr defTabSz="914358">
              <a:spcAft>
                <a:spcPts val="500"/>
              </a:spcAft>
              <a:defRPr/>
            </a:pPr>
            <a:r>
              <a:rPr lang="en-US" sz="1940" dirty="0">
                <a:solidFill>
                  <a:srgbClr val="FFFFFF"/>
                </a:solidFill>
                <a:latin typeface="Tw Cen MT" panose="020B0602020104020603" pitchFamily="34" charset="77"/>
              </a:rPr>
              <a:t>Cara Goldenberg, Principal, RMI </a:t>
            </a:r>
          </a:p>
          <a:p>
            <a:pPr defTabSz="914358">
              <a:spcAft>
                <a:spcPts val="500"/>
              </a:spcAft>
              <a:defRPr/>
            </a:pPr>
            <a:r>
              <a:rPr lang="en-US" sz="1940" dirty="0">
                <a:solidFill>
                  <a:srgbClr val="FFFFFF"/>
                </a:solidFill>
                <a:latin typeface="Tw Cen MT" panose="020B0602020104020603" pitchFamily="34" charset="77"/>
              </a:rPr>
              <a:t>May 19, 2026</a:t>
            </a:r>
            <a:endParaRPr lang="en-US" sz="1940" dirty="0">
              <a:solidFill>
                <a:srgbClr val="FFFFFF"/>
              </a:solidFill>
              <a:latin typeface="Tw Cen MT" panose="020B0602020104020603" pitchFamily="34" charset="77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84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EEDB-4354-E6A3-6C15-0352736D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68" y="-29422"/>
            <a:ext cx="7122461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Containing costs on the distribution system requires a range of reforms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65302-3575-6244-8C37-802CDEBD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C0E6-FB41-4C21-A1E7-BFD13A025CC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2B5F87-9400-E920-5BD3-972800A97DE7}"/>
              </a:ext>
            </a:extLst>
          </p:cNvPr>
          <p:cNvSpPr txBox="1"/>
          <p:nvPr/>
        </p:nvSpPr>
        <p:spPr>
          <a:xfrm>
            <a:off x="243416" y="1296141"/>
            <a:ext cx="4439338" cy="502794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wrap="square" lIns="0" tIns="0" rIns="0" bIns="0" anchor="t"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Regulatory reforms across utility </a:t>
            </a:r>
            <a:r>
              <a:rPr lang="en-US" b="1" dirty="0">
                <a:solidFill>
                  <a:schemeClr val="tx2"/>
                </a:solidFill>
              </a:rPr>
              <a:t>planning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b="1" dirty="0">
                <a:solidFill>
                  <a:schemeClr val="tx2"/>
                </a:solidFill>
              </a:rPr>
              <a:t>investment</a:t>
            </a:r>
            <a:r>
              <a:rPr lang="en-US" dirty="0">
                <a:solidFill>
                  <a:schemeClr val="tx2"/>
                </a:solidFill>
              </a:rPr>
              <a:t>, and </a:t>
            </a:r>
            <a:r>
              <a:rPr lang="en-US" b="1" dirty="0">
                <a:solidFill>
                  <a:schemeClr val="tx2"/>
                </a:solidFill>
              </a:rPr>
              <a:t>operations</a:t>
            </a:r>
            <a:r>
              <a:rPr lang="en-US" dirty="0">
                <a:solidFill>
                  <a:schemeClr val="tx2"/>
                </a:solidFill>
              </a:rPr>
              <a:t> are necessary to effectively support cost containment on the distribution (Dx) system.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However, without </a:t>
            </a:r>
            <a:r>
              <a:rPr lang="en-US" b="1" dirty="0">
                <a:solidFill>
                  <a:schemeClr val="tx2"/>
                </a:solidFill>
              </a:rPr>
              <a:t>changes to utility financial incentives</a:t>
            </a:r>
            <a:r>
              <a:rPr lang="en-US" dirty="0">
                <a:solidFill>
                  <a:schemeClr val="tx2"/>
                </a:solidFill>
              </a:rPr>
              <a:t>, other reforms are likely to have a more limited impact on rates than they otherwise could.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Incentive reform </a:t>
            </a:r>
            <a:r>
              <a:rPr lang="en-US" dirty="0">
                <a:solidFill>
                  <a:schemeClr val="tx2"/>
                </a:solidFill>
              </a:rPr>
              <a:t>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Improve cost efficiency,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Level the playing field between capex and opex solutions,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Direct utility attention to targeted outcomes.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F20E9A3-41C3-B003-1611-B0A2FF99AA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7651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b="1">
                <a:solidFill>
                  <a:srgbClr val="003B63"/>
                </a:solidFill>
                <a:latin typeface="Metropolis Semi Bold" pitchFamily="2" charset="77"/>
              </a:rPr>
              <a:t>RMI – Energy. Transformed.</a:t>
            </a:r>
          </a:p>
        </p:txBody>
      </p:sp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9C49CDA0-302F-7415-9585-D18655A6C0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8568" y="591015"/>
            <a:ext cx="6771464" cy="6014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31CE7-D63A-12B6-223A-5673D8D8AC9B}"/>
              </a:ext>
            </a:extLst>
          </p:cNvPr>
          <p:cNvSpPr txBox="1"/>
          <p:nvPr/>
        </p:nvSpPr>
        <p:spPr>
          <a:xfrm>
            <a:off x="7700685" y="6605715"/>
            <a:ext cx="4546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RMI</a:t>
            </a:r>
            <a:r>
              <a:rPr lang="en-US" sz="1200" dirty="0">
                <a:hlinkClick r:id="rId4"/>
              </a:rPr>
              <a:t>, A Strategic Framework for Utility Cost Control</a:t>
            </a:r>
            <a:r>
              <a:rPr lang="en-US" sz="1200" dirty="0"/>
              <a:t>, 2025.</a:t>
            </a:r>
          </a:p>
        </p:txBody>
      </p:sp>
    </p:spTree>
    <p:extLst>
      <p:ext uri="{BB962C8B-B14F-4D97-AF65-F5344CB8AC3E}">
        <p14:creationId xmlns:p14="http://schemas.microsoft.com/office/powerpoint/2010/main" val="290122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DF53-8F22-B401-3B10-6CD03ECF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204798"/>
            <a:ext cx="10515600" cy="1325563"/>
          </a:xfrm>
        </p:spPr>
        <p:txBody>
          <a:bodyPr/>
          <a:lstStyle/>
          <a:p>
            <a:r>
              <a:rPr lang="en-US" sz="4000" b="1" dirty="0">
                <a:solidFill>
                  <a:schemeClr val="accent2"/>
                </a:solidFill>
              </a:rPr>
              <a:t>Reforming utility incentives can </a:t>
            </a:r>
            <a:r>
              <a:rPr lang="en-US" sz="4000" b="1" u="sng" dirty="0">
                <a:solidFill>
                  <a:schemeClr val="accent2"/>
                </a:solidFill>
              </a:rPr>
              <a:t>improve cost efficiency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F767D7-7146-FDF2-F8C4-76A52C171CD9}"/>
              </a:ext>
            </a:extLst>
          </p:cNvPr>
          <p:cNvSpPr txBox="1"/>
          <p:nvPr/>
        </p:nvSpPr>
        <p:spPr>
          <a:xfrm>
            <a:off x="548125" y="1765123"/>
            <a:ext cx="5195049" cy="369332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Multi-year rate plans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E49D7-B597-D9DA-1AFD-822888D4CF03}"/>
              </a:ext>
            </a:extLst>
          </p:cNvPr>
          <p:cNvSpPr txBox="1"/>
          <p:nvPr/>
        </p:nvSpPr>
        <p:spPr>
          <a:xfrm>
            <a:off x="6204857" y="1765123"/>
            <a:ext cx="5195049" cy="369332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Smarter management of cost trackers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54577-D252-BDC7-86A9-9C69AF1F907D}"/>
              </a:ext>
            </a:extLst>
          </p:cNvPr>
          <p:cNvSpPr txBox="1">
            <a:spLocks/>
          </p:cNvSpPr>
          <p:nvPr/>
        </p:nvSpPr>
        <p:spPr>
          <a:xfrm>
            <a:off x="548125" y="2207745"/>
            <a:ext cx="5195050" cy="4093428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i="1" u="sng" dirty="0">
                <a:solidFill>
                  <a:schemeClr val="tx2"/>
                </a:solidFill>
              </a:rPr>
              <a:t>Well designed </a:t>
            </a:r>
            <a:r>
              <a:rPr lang="en-US" sz="2000" dirty="0">
                <a:solidFill>
                  <a:schemeClr val="tx2"/>
                </a:solidFill>
              </a:rPr>
              <a:t>multi-year rate plans can incentivize utilities to contain costs on the Dx system by: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Increasing utilization of existing Dx assets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Avoiding inefficient system expansion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Improving and better aligning Dx planning, programs, and operations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Prioritizing strategic investments to minimize unnecessary spending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AD61C-8649-3558-37BA-5E29DA196767}"/>
              </a:ext>
            </a:extLst>
          </p:cNvPr>
          <p:cNvSpPr txBox="1">
            <a:spLocks noChangeAspect="1"/>
          </p:cNvSpPr>
          <p:nvPr/>
        </p:nvSpPr>
        <p:spPr>
          <a:xfrm>
            <a:off x="6204857" y="2207745"/>
            <a:ext cx="5195049" cy="4093428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</a:rPr>
              <a:t>Cost trackers* run the risk of exacerbating Dx affordability challenges. Strategies to support cost containment include: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Understanding the size of the problem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Reintroducing the risk of disallowance when appropriate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Introducing incentives to reduce costs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Strengthening the burden of proof in authorizing new trackers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16A7A-62C3-C341-F07B-3BFD0344F3E4}"/>
              </a:ext>
            </a:extLst>
          </p:cNvPr>
          <p:cNvSpPr txBox="1"/>
          <p:nvPr/>
        </p:nvSpPr>
        <p:spPr>
          <a:xfrm>
            <a:off x="6830789" y="6499313"/>
            <a:ext cx="5345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* Also known as riders, reconciliations mechanisms, balancing accounts, etc. </a:t>
            </a:r>
          </a:p>
        </p:txBody>
      </p:sp>
    </p:spTree>
    <p:extLst>
      <p:ext uri="{BB962C8B-B14F-4D97-AF65-F5344CB8AC3E}">
        <p14:creationId xmlns:p14="http://schemas.microsoft.com/office/powerpoint/2010/main" val="424964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239171-B9AF-AA96-5DDE-B176D759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6" y="317952"/>
            <a:ext cx="10727950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Reforming utility incentives can </a:t>
            </a:r>
            <a:r>
              <a:rPr lang="en-US" sz="4000" b="1" u="sng" dirty="0">
                <a:solidFill>
                  <a:schemeClr val="accent2"/>
                </a:solidFill>
              </a:rPr>
              <a:t>level the playing field between capex and opex solutions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7C75C4-DBBF-7A15-8F3A-2D431E156C72}"/>
              </a:ext>
            </a:extLst>
          </p:cNvPr>
          <p:cNvGrpSpPr/>
          <p:nvPr/>
        </p:nvGrpSpPr>
        <p:grpSpPr>
          <a:xfrm>
            <a:off x="117630" y="4326819"/>
            <a:ext cx="11956737" cy="1887894"/>
            <a:chOff x="119468" y="1822628"/>
            <a:chExt cx="12374355" cy="4219304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44F3B35-D1A9-4555-15F9-496DBF6E3CA4}"/>
                </a:ext>
              </a:extLst>
            </p:cNvPr>
            <p:cNvCxnSpPr>
              <a:cxnSpLocks/>
            </p:cNvCxnSpPr>
            <p:nvPr/>
          </p:nvCxnSpPr>
          <p:spPr>
            <a:xfrm>
              <a:off x="456436" y="2654490"/>
              <a:ext cx="11705296" cy="0"/>
            </a:xfrm>
            <a:prstGeom prst="straightConnector1">
              <a:avLst/>
            </a:prstGeom>
            <a:ln w="57150">
              <a:gradFill flip="none" rotWithShape="1">
                <a:gsLst>
                  <a:gs pos="31968">
                    <a:schemeClr val="accent4">
                      <a:lumMod val="40000"/>
                      <a:lumOff val="60000"/>
                    </a:schemeClr>
                  </a:gs>
                  <a:gs pos="72000">
                    <a:schemeClr val="accent4"/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8913"/>
                  </a:gs>
                </a:gsLst>
                <a:lin ang="0" scaled="1"/>
                <a:tileRect/>
              </a:gra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B40AE00-D059-650C-D2F0-130F313B6D37}"/>
                </a:ext>
              </a:extLst>
            </p:cNvPr>
            <p:cNvSpPr/>
            <p:nvPr/>
          </p:nvSpPr>
          <p:spPr>
            <a:xfrm>
              <a:off x="456438" y="3014874"/>
              <a:ext cx="3857661" cy="824011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r>
                <a:rPr lang="en-US" sz="1600" b="1" dirty="0">
                  <a:solidFill>
                    <a:srgbClr val="1E3B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Opex capitalization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AA7A31F7-1684-3B6F-445C-378DA60468A7}"/>
                </a:ext>
              </a:extLst>
            </p:cNvPr>
            <p:cNvSpPr/>
            <p:nvPr/>
          </p:nvSpPr>
          <p:spPr>
            <a:xfrm>
              <a:off x="456437" y="4116397"/>
              <a:ext cx="3857662" cy="824011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r>
                <a:rPr lang="en-US" sz="1600" b="1" dirty="0">
                  <a:solidFill>
                    <a:srgbClr val="1E3B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 incentive mechanisms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ADDCED9A-282E-D5D4-116D-DACF46ECC3FD}"/>
                </a:ext>
              </a:extLst>
            </p:cNvPr>
            <p:cNvSpPr/>
            <p:nvPr/>
          </p:nvSpPr>
          <p:spPr>
            <a:xfrm>
              <a:off x="456436" y="5217921"/>
              <a:ext cx="3857658" cy="824011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r>
                <a:rPr lang="en-US" sz="1600" b="1" dirty="0">
                  <a:solidFill>
                    <a:srgbClr val="1E3B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Shared savings mechanisms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26ACF43-E5FA-98B5-0550-53DB2BB06354}"/>
                </a:ext>
              </a:extLst>
            </p:cNvPr>
            <p:cNvSpPr/>
            <p:nvPr/>
          </p:nvSpPr>
          <p:spPr>
            <a:xfrm>
              <a:off x="4438648" y="4203542"/>
              <a:ext cx="3857658" cy="1014377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r>
                <a:rPr lang="en-US" sz="1600" b="1" dirty="0">
                  <a:solidFill>
                    <a:srgbClr val="1E3B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Modified clawback mechanisms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8659CCD-9105-34AE-FD6B-35FA5270D9DC}"/>
                </a:ext>
              </a:extLst>
            </p:cNvPr>
            <p:cNvSpPr/>
            <p:nvPr/>
          </p:nvSpPr>
          <p:spPr>
            <a:xfrm>
              <a:off x="8399581" y="4940408"/>
              <a:ext cx="3857658" cy="824011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rgbClr val="FF8913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r>
                <a:rPr lang="en-US" sz="1600" b="1">
                  <a:solidFill>
                    <a:srgbClr val="1E3B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Totex ratemaking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ED49EC9C-19C4-D5C0-C236-5AF54060ED01}"/>
                </a:ext>
              </a:extLst>
            </p:cNvPr>
            <p:cNvSpPr/>
            <p:nvPr/>
          </p:nvSpPr>
          <p:spPr>
            <a:xfrm>
              <a:off x="8399580" y="3522611"/>
              <a:ext cx="3857658" cy="1187573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rgbClr val="FF8913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r>
                <a:rPr lang="en-US" sz="1600" b="1" dirty="0">
                  <a:solidFill>
                    <a:srgbClr val="1E3B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Calibrated earnings carryover mechanisms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6F77066-A4D3-5436-94A1-96BF18890729}"/>
                </a:ext>
              </a:extLst>
            </p:cNvPr>
            <p:cNvSpPr txBox="1"/>
            <p:nvPr/>
          </p:nvSpPr>
          <p:spPr>
            <a:xfrm>
              <a:off x="119468" y="1822628"/>
              <a:ext cx="3154328" cy="756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8">
                <a:defRPr/>
              </a:pPr>
              <a:r>
                <a:rPr lang="en-US" sz="1600" dirty="0">
                  <a:solidFill>
                    <a:srgbClr val="828AA3">
                      <a:lumMod val="40000"/>
                      <a:lumOff val="6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Narrow in Scope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50C9FD-E091-F80C-DDC3-9F153D267E69}"/>
                </a:ext>
              </a:extLst>
            </p:cNvPr>
            <p:cNvSpPr txBox="1"/>
            <p:nvPr/>
          </p:nvSpPr>
          <p:spPr>
            <a:xfrm>
              <a:off x="9339495" y="1822628"/>
              <a:ext cx="3154328" cy="756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8">
                <a:defRPr/>
              </a:pPr>
              <a:r>
                <a:rPr lang="en-US" sz="1600" dirty="0">
                  <a:solidFill>
                    <a:srgbClr val="FF891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Broad in Scope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ACD1E3D-2ECE-704F-ADC5-9D18F324E394}"/>
              </a:ext>
            </a:extLst>
          </p:cNvPr>
          <p:cNvSpPr txBox="1"/>
          <p:nvPr/>
        </p:nvSpPr>
        <p:spPr>
          <a:xfrm>
            <a:off x="794758" y="1837005"/>
            <a:ext cx="106024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20904" algn="l"/>
              </a:tabLst>
              <a:defRPr/>
            </a:pPr>
            <a:r>
              <a:rPr lang="en-US" sz="2000" dirty="0">
                <a:solidFill>
                  <a:schemeClr val="tx2"/>
                </a:solidFill>
              </a:rPr>
              <a:t>Rapid growth of capex on Dx systems requires consideration of all available solutions to grid needs.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20904" algn="l"/>
              </a:tabLst>
              <a:defRPr/>
            </a:pPr>
            <a:r>
              <a:rPr lang="en-US" sz="2000" dirty="0">
                <a:solidFill>
                  <a:schemeClr val="tx2"/>
                </a:solidFill>
              </a:rPr>
              <a:t>Under the traditional utility business model, utilities have a financial incentive to invest in capex solutions</a:t>
            </a:r>
            <a:r>
              <a:rPr lang="en-US" sz="2000" dirty="0"/>
              <a:t> over opex-based alternatives.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20904" algn="l"/>
              </a:tabLst>
              <a:defRPr/>
            </a:pPr>
            <a:r>
              <a:rPr lang="en-US" sz="2000" dirty="0">
                <a:solidFill>
                  <a:schemeClr val="tx2"/>
                </a:solidFill>
              </a:rPr>
              <a:t>Capex-opex equalization strategies include a number of regulatory tools designed to reduce or eliminate capex bias. </a:t>
            </a:r>
          </a:p>
        </p:txBody>
      </p:sp>
    </p:spTree>
    <p:extLst>
      <p:ext uri="{BB962C8B-B14F-4D97-AF65-F5344CB8AC3E}">
        <p14:creationId xmlns:p14="http://schemas.microsoft.com/office/powerpoint/2010/main" val="312491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30CF19-DC47-EE7A-3E89-15DF77AC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47" y="254600"/>
            <a:ext cx="1093077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Reforming utility incentives can </a:t>
            </a:r>
            <a:r>
              <a:rPr lang="en-US" sz="4000" b="1" u="sng" dirty="0">
                <a:solidFill>
                  <a:schemeClr val="accent2"/>
                </a:solidFill>
              </a:rPr>
              <a:t>direct utility attention to targeted outcomes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DA401DC5-B0F0-7963-AEB9-F589B8EE54D0}"/>
              </a:ext>
            </a:extLst>
          </p:cNvPr>
          <p:cNvSpPr/>
          <p:nvPr/>
        </p:nvSpPr>
        <p:spPr>
          <a:xfrm>
            <a:off x="729712" y="1649058"/>
            <a:ext cx="4962004" cy="802049"/>
          </a:xfrm>
          <a:prstGeom prst="leftArrow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4"/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3B64"/>
                </a:solidFill>
                <a:latin typeface="Tw Cen MT" panose="020B0602020104020603" pitchFamily="34" charset="77"/>
              </a:rPr>
              <a:t>Traditional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8DF037E6-88A4-8805-467C-67F5963CA86D}"/>
              </a:ext>
            </a:extLst>
          </p:cNvPr>
          <p:cNvSpPr/>
          <p:nvPr/>
        </p:nvSpPr>
        <p:spPr>
          <a:xfrm flipH="1">
            <a:off x="5913579" y="1649058"/>
            <a:ext cx="5324979" cy="802049"/>
          </a:xfrm>
          <a:prstGeom prst="leftArrow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3"/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3B64"/>
                </a:solidFill>
                <a:latin typeface="Tw Cen MT" panose="020B0602020104020603" pitchFamily="34" charset="77"/>
              </a:rPr>
              <a:t>Emerging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E6AFD-EE41-B047-51F3-6AFD5FAFF971}"/>
              </a:ext>
            </a:extLst>
          </p:cNvPr>
          <p:cNvSpPr txBox="1"/>
          <p:nvPr/>
        </p:nvSpPr>
        <p:spPr>
          <a:xfrm>
            <a:off x="1602589" y="2855122"/>
            <a:ext cx="137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77"/>
              </a:rPr>
              <a:t>Line Losses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E23763-E10A-226F-B913-CAFB0A3D5FC7}"/>
              </a:ext>
            </a:extLst>
          </p:cNvPr>
          <p:cNvSpPr txBox="1"/>
          <p:nvPr/>
        </p:nvSpPr>
        <p:spPr>
          <a:xfrm>
            <a:off x="5650699" y="4952316"/>
            <a:ext cx="168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w Cen MT" panose="020B0602020104020603" pitchFamily="34" charset="77"/>
              </a:rPr>
              <a:t>Customer Engagement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392F3-1AFD-51EF-ED91-A6A1282BA249}"/>
              </a:ext>
            </a:extLst>
          </p:cNvPr>
          <p:cNvSpPr txBox="1"/>
          <p:nvPr/>
        </p:nvSpPr>
        <p:spPr>
          <a:xfrm>
            <a:off x="1533783" y="3854749"/>
            <a:ext cx="137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77"/>
              </a:rPr>
              <a:t>Energy Efficiency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133EC-2591-C5FD-1BE3-5F6B60CE704A}"/>
              </a:ext>
            </a:extLst>
          </p:cNvPr>
          <p:cNvSpPr txBox="1"/>
          <p:nvPr/>
        </p:nvSpPr>
        <p:spPr>
          <a:xfrm>
            <a:off x="465773" y="5258615"/>
            <a:ext cx="137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77"/>
              </a:rPr>
              <a:t>Reliability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463634-E39A-7E05-1CF6-F4E07A4DD702}"/>
              </a:ext>
            </a:extLst>
          </p:cNvPr>
          <p:cNvSpPr txBox="1"/>
          <p:nvPr/>
        </p:nvSpPr>
        <p:spPr>
          <a:xfrm>
            <a:off x="7399602" y="4183676"/>
            <a:ext cx="137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77"/>
              </a:rPr>
              <a:t>Resilience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D6F32A-4EB8-EAC2-7B6C-5A500E80BE23}"/>
              </a:ext>
            </a:extLst>
          </p:cNvPr>
          <p:cNvSpPr txBox="1"/>
          <p:nvPr/>
        </p:nvSpPr>
        <p:spPr>
          <a:xfrm>
            <a:off x="3672281" y="3203755"/>
            <a:ext cx="1879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77"/>
              </a:rPr>
              <a:t>Interconnection Times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3C70F6-A9E7-093D-2030-1380FABC64C5}"/>
              </a:ext>
            </a:extLst>
          </p:cNvPr>
          <p:cNvSpPr txBox="1"/>
          <p:nvPr/>
        </p:nvSpPr>
        <p:spPr>
          <a:xfrm>
            <a:off x="4165997" y="5600806"/>
            <a:ext cx="137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77"/>
              </a:rPr>
              <a:t>System Utilization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E82C3D-67EF-D881-9AC2-B5BA4725126D}"/>
              </a:ext>
            </a:extLst>
          </p:cNvPr>
          <p:cNvSpPr txBox="1"/>
          <p:nvPr/>
        </p:nvSpPr>
        <p:spPr>
          <a:xfrm>
            <a:off x="36603" y="4141407"/>
            <a:ext cx="137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w Cen MT" panose="020B0602020104020603" pitchFamily="34" charset="77"/>
              </a:rPr>
              <a:t>Safety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8C915-8629-ACF4-8369-053569533B96}"/>
              </a:ext>
            </a:extLst>
          </p:cNvPr>
          <p:cNvSpPr txBox="1"/>
          <p:nvPr/>
        </p:nvSpPr>
        <p:spPr>
          <a:xfrm>
            <a:off x="2324016" y="5355078"/>
            <a:ext cx="168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w Cen MT" panose="020B0602020104020603" pitchFamily="34" charset="77"/>
              </a:rPr>
              <a:t>Program Participation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04BBC6-E820-42CF-BCEA-9E28D0C97C5D}"/>
              </a:ext>
            </a:extLst>
          </p:cNvPr>
          <p:cNvSpPr txBox="1"/>
          <p:nvPr/>
        </p:nvSpPr>
        <p:spPr>
          <a:xfrm>
            <a:off x="6461163" y="6017661"/>
            <a:ext cx="188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77"/>
              </a:rPr>
              <a:t>Cost Control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BD1E0D-9DCD-B17D-FEF0-5F67A3626176}"/>
              </a:ext>
            </a:extLst>
          </p:cNvPr>
          <p:cNvSpPr txBox="1"/>
          <p:nvPr/>
        </p:nvSpPr>
        <p:spPr>
          <a:xfrm>
            <a:off x="9431956" y="3517680"/>
            <a:ext cx="1573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77"/>
              </a:rPr>
              <a:t>Demand Flex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C0C633-5BD5-88DE-6FC3-E00817B2A2BA}"/>
              </a:ext>
            </a:extLst>
          </p:cNvPr>
          <p:cNvSpPr txBox="1"/>
          <p:nvPr/>
        </p:nvSpPr>
        <p:spPr>
          <a:xfrm>
            <a:off x="7613996" y="5200696"/>
            <a:ext cx="157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w Cen MT" panose="020B0602020104020603" pitchFamily="34" charset="77"/>
              </a:rPr>
              <a:t>Equity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E92030-B142-9307-B2D2-26587B8DBFE2}"/>
              </a:ext>
            </a:extLst>
          </p:cNvPr>
          <p:cNvSpPr txBox="1"/>
          <p:nvPr/>
        </p:nvSpPr>
        <p:spPr>
          <a:xfrm>
            <a:off x="9321903" y="4483169"/>
            <a:ext cx="168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w Cen MT" panose="020B0602020104020603" pitchFamily="34" charset="77"/>
              </a:rPr>
              <a:t>Electrification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CD5AA4-FDED-D015-A27F-FF90EEC0A9CB}"/>
              </a:ext>
            </a:extLst>
          </p:cNvPr>
          <p:cNvSpPr txBox="1"/>
          <p:nvPr/>
        </p:nvSpPr>
        <p:spPr>
          <a:xfrm>
            <a:off x="5975530" y="3311104"/>
            <a:ext cx="169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77"/>
              </a:rPr>
              <a:t>Affordability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F47428-3929-357C-ED4F-04D9AA4B411F}"/>
              </a:ext>
            </a:extLst>
          </p:cNvPr>
          <p:cNvSpPr txBox="1"/>
          <p:nvPr/>
        </p:nvSpPr>
        <p:spPr>
          <a:xfrm>
            <a:off x="9386086" y="5426382"/>
            <a:ext cx="2086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w Cen MT" panose="020B0602020104020603" pitchFamily="34" charset="77"/>
              </a:rPr>
              <a:t>Electrification of Transportation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EC3E97-79D3-0C02-ED5A-584B8CD0B28B}"/>
              </a:ext>
            </a:extLst>
          </p:cNvPr>
          <p:cNvSpPr txBox="1"/>
          <p:nvPr/>
        </p:nvSpPr>
        <p:spPr>
          <a:xfrm>
            <a:off x="8245819" y="2749801"/>
            <a:ext cx="197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77"/>
              </a:rPr>
              <a:t>Grid Modernization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FDE723-7ABA-CE5F-44E0-4A35878F4373}"/>
              </a:ext>
            </a:extLst>
          </p:cNvPr>
          <p:cNvSpPr txBox="1"/>
          <p:nvPr/>
        </p:nvSpPr>
        <p:spPr>
          <a:xfrm>
            <a:off x="4863802" y="4049431"/>
            <a:ext cx="157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77"/>
              </a:rPr>
              <a:t>Reliability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027592-3D28-845D-89BF-CDAE3D82E0B5}"/>
              </a:ext>
            </a:extLst>
          </p:cNvPr>
          <p:cNvSpPr txBox="1"/>
          <p:nvPr/>
        </p:nvSpPr>
        <p:spPr>
          <a:xfrm>
            <a:off x="6492622" y="2573927"/>
            <a:ext cx="137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77"/>
              </a:rPr>
              <a:t>DERs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0D8091-35B6-2587-D402-3D0213811CB7}"/>
              </a:ext>
            </a:extLst>
          </p:cNvPr>
          <p:cNvSpPr txBox="1"/>
          <p:nvPr/>
        </p:nvSpPr>
        <p:spPr>
          <a:xfrm>
            <a:off x="3224072" y="4557780"/>
            <a:ext cx="1883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77"/>
              </a:rPr>
              <a:t>Peak Demand Reduction</a:t>
            </a:r>
          </a:p>
        </p:txBody>
      </p:sp>
    </p:spTree>
    <p:extLst>
      <p:ext uri="{BB962C8B-B14F-4D97-AF65-F5344CB8AC3E}">
        <p14:creationId xmlns:p14="http://schemas.microsoft.com/office/powerpoint/2010/main" val="332374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F8E0B-D8D1-0A63-AB6F-D79BD8433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en-US" sz="5000" dirty="0">
              <a:latin typeface="Tw Cen MT" panose="020B0602020104020603" pitchFamily="34" charset="77"/>
            </a:endParaRPr>
          </a:p>
          <a:p>
            <a:pPr marL="0" indent="0">
              <a:buNone/>
            </a:pPr>
            <a:r>
              <a:rPr lang="en-US" sz="5000" dirty="0">
                <a:solidFill>
                  <a:schemeClr val="tx2"/>
                </a:solidFill>
              </a:rPr>
              <a:t>Thank you!</a:t>
            </a:r>
          </a:p>
          <a:p>
            <a:pPr marL="0" indent="0">
              <a:buNone/>
            </a:pPr>
            <a:endParaRPr lang="en-US" sz="5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Cara Goldenberg			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Principal, RMI			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cgoldenberg@rmi.org</a:t>
            </a:r>
            <a:r>
              <a:rPr lang="en-US" sz="2000" dirty="0">
                <a:latin typeface="Tw Cen MT" panose="020B0602020104020603" pitchFamily="34" charset="77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30726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693671-1EBC-1563-21EB-51F1FDEE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67" y="67808"/>
            <a:ext cx="11456894" cy="1325563"/>
          </a:xfrm>
        </p:spPr>
        <p:txBody>
          <a:bodyPr>
            <a:normAutofit/>
          </a:bodyPr>
          <a:lstStyle/>
          <a:p>
            <a:r>
              <a:rPr lang="en-US" dirty="0"/>
              <a:t>RMI Resources on Cost Control and Affordability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257DCEF2-4F92-E96B-C0AC-9A34DBE1E8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103518"/>
              </p:ext>
            </p:extLst>
          </p:nvPr>
        </p:nvGraphicFramePr>
        <p:xfrm>
          <a:off x="376519" y="1393371"/>
          <a:ext cx="11324390" cy="509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4154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RMI 1">
      <a:dk1>
        <a:srgbClr val="000000"/>
      </a:dk1>
      <a:lt1>
        <a:srgbClr val="FFFFFF"/>
      </a:lt1>
      <a:dk2>
        <a:srgbClr val="003B63"/>
      </a:dk2>
      <a:lt2>
        <a:srgbClr val="58595B"/>
      </a:lt2>
      <a:accent1>
        <a:srgbClr val="45CFCC"/>
      </a:accent1>
      <a:accent2>
        <a:srgbClr val="003A61"/>
      </a:accent2>
      <a:accent3>
        <a:srgbClr val="00CC6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19329</TotalTime>
  <Words>454</Words>
  <Application>Microsoft Macintosh PowerPoint</Application>
  <PresentationFormat>Widescreen</PresentationFormat>
  <Paragraphs>85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Metropolis Semi Bold</vt:lpstr>
      <vt:lpstr>Roboto Medium</vt:lpstr>
      <vt:lpstr>Tw Cen MT</vt:lpstr>
      <vt:lpstr>Wingdings</vt:lpstr>
      <vt:lpstr>Office Theme</vt:lpstr>
      <vt:lpstr>1_Office Theme</vt:lpstr>
      <vt:lpstr>think-cell Slide</vt:lpstr>
      <vt:lpstr>PowerPoint Presentation</vt:lpstr>
      <vt:lpstr>Containing costs on the distribution system requires a range of reforms</vt:lpstr>
      <vt:lpstr>Reforming utility incentives can improve cost efficiency </vt:lpstr>
      <vt:lpstr>Reforming utility incentives can level the playing field between capex and opex solutions</vt:lpstr>
      <vt:lpstr>Reforming utility incentives can direct utility attention to targeted outcomes</vt:lpstr>
      <vt:lpstr>PowerPoint Presentation</vt:lpstr>
      <vt:lpstr>RMI Resources on Cost Control and Affordability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Cara Goldenberg</dc:creator>
  <cp:lastModifiedBy>Cara Goldenberg</cp:lastModifiedBy>
  <cp:revision>8</cp:revision>
  <dcterms:created xsi:type="dcterms:W3CDTF">2026-05-06T22:34:24Z</dcterms:created>
  <dcterms:modified xsi:type="dcterms:W3CDTF">2026-05-27T03:13:56Z</dcterms:modified>
</cp:coreProperties>
</file>