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84" r:id="rId5"/>
  </p:sldMasterIdLst>
  <p:notesMasterIdLst>
    <p:notesMasterId r:id="rId12"/>
  </p:notesMasterIdLst>
  <p:sldIdLst>
    <p:sldId id="1465" r:id="rId6"/>
    <p:sldId id="741" r:id="rId7"/>
    <p:sldId id="1464" r:id="rId8"/>
    <p:sldId id="292" r:id="rId9"/>
    <p:sldId id="1640" r:id="rId10"/>
    <p:sldId id="14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1C640"/>
    <a:srgbClr val="9FDBF0"/>
    <a:srgbClr val="313C40"/>
    <a:srgbClr val="D7EAF1"/>
    <a:srgbClr val="F9F4E5"/>
    <a:srgbClr val="FFFFFF"/>
    <a:srgbClr val="FFB948"/>
    <a:srgbClr val="5DB5E0"/>
    <a:srgbClr val="179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5EE3D-95B7-4719-9B11-F2D3AA3C545D}" v="5" dt="2026-05-13T15:15:32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7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14399617315395E-2"/>
          <c:y val="2.6619436380595059E-2"/>
          <c:w val="0.96557120076536918"/>
          <c:h val="0.97338053298802052"/>
        </c:manualLayout>
      </c:layout>
      <c:lineChart>
        <c:grouping val="stacked"/>
        <c:varyColors val="0"/>
        <c:ser>
          <c:idx val="0"/>
          <c:order val="0"/>
          <c:spPr>
            <a:ln w="57150" cap="rnd">
              <a:solidFill>
                <a:srgbClr val="1277A8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Sheet1!$B$1:$B$25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55-4C9E-9742-92D89E299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6977552"/>
        <c:axId val="1256956432"/>
      </c:lineChart>
      <c:catAx>
        <c:axId val="12569775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256956432"/>
        <c:crosses val="autoZero"/>
        <c:auto val="1"/>
        <c:lblAlgn val="ctr"/>
        <c:lblOffset val="100"/>
        <c:noMultiLvlLbl val="0"/>
      </c:catAx>
      <c:valAx>
        <c:axId val="1256956432"/>
        <c:scaling>
          <c:orientation val="minMax"/>
          <c:min val="-5"/>
        </c:scaling>
        <c:delete val="1"/>
        <c:axPos val="l"/>
        <c:numFmt formatCode="General" sourceLinked="1"/>
        <c:majorTickMark val="none"/>
        <c:minorTickMark val="none"/>
        <c:tickLblPos val="nextTo"/>
        <c:crossAx val="125697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D26FA-E06C-408E-B9A3-EB43B2A4E997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D3052E-C052-4F54-A48A-9DFCA4AF799B}">
      <dgm:prSet phldrT="[Text]"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b="1">
              <a:solidFill>
                <a:srgbClr val="313C40"/>
              </a:solidFill>
              <a:latin typeface="Aptos"/>
            </a:rPr>
            <a:t>Initial contact with Transmission Owner/ Distribution Company with high level discussion of feasibility</a:t>
          </a:r>
          <a:endParaRPr lang="en-US">
            <a:solidFill>
              <a:srgbClr val="313C40"/>
            </a:solidFill>
          </a:endParaRPr>
        </a:p>
      </dgm:t>
    </dgm:pt>
    <dgm:pt modelId="{69CE558C-9D90-41E8-A8B0-9C59CF0E9708}" type="parTrans" cxnId="{1376BB20-7AC3-4C19-AD5C-6CA8EFC342C1}">
      <dgm:prSet/>
      <dgm:spPr/>
      <dgm:t>
        <a:bodyPr/>
        <a:lstStyle/>
        <a:p>
          <a:endParaRPr lang="en-US"/>
        </a:p>
      </dgm:t>
    </dgm:pt>
    <dgm:pt modelId="{76642EFB-4AFC-47B6-9A86-DAE0E19E18E8}" type="sibTrans" cxnId="{1376BB20-7AC3-4C19-AD5C-6CA8EFC342C1}">
      <dgm:prSet/>
      <dgm:spPr/>
      <dgm:t>
        <a:bodyPr/>
        <a:lstStyle/>
        <a:p>
          <a:endParaRPr lang="en-US"/>
        </a:p>
      </dgm:t>
    </dgm:pt>
    <dgm:pt modelId="{1D7D4865-8BE7-42E5-B9FF-11EC32BF4F0E}">
      <dgm:prSet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b="1">
              <a:solidFill>
                <a:srgbClr val="313C40"/>
              </a:solidFill>
              <a:latin typeface="Aptos"/>
            </a:rPr>
            <a:t>Formal Service application and System Impact Study Agreement</a:t>
          </a:r>
        </a:p>
      </dgm:t>
    </dgm:pt>
    <dgm:pt modelId="{3F7D5803-9D1D-44C6-8295-CA7E540F30D6}" type="parTrans" cxnId="{554EF74A-4B3A-40E0-808E-AC6BAA897BB4}">
      <dgm:prSet/>
      <dgm:spPr/>
      <dgm:t>
        <a:bodyPr/>
        <a:lstStyle/>
        <a:p>
          <a:endParaRPr lang="en-US"/>
        </a:p>
      </dgm:t>
    </dgm:pt>
    <dgm:pt modelId="{D6DB2E30-518A-4A35-ACA4-AB6DF145E681}" type="sibTrans" cxnId="{554EF74A-4B3A-40E0-808E-AC6BAA897BB4}">
      <dgm:prSet/>
      <dgm:spPr/>
      <dgm:t>
        <a:bodyPr/>
        <a:lstStyle/>
        <a:p>
          <a:endParaRPr lang="en-US"/>
        </a:p>
      </dgm:t>
    </dgm:pt>
    <dgm:pt modelId="{97944A55-CC6C-46E4-903D-AD2FAD0D1C0F}">
      <dgm:prSet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b="1">
              <a:solidFill>
                <a:srgbClr val="313C40"/>
              </a:solidFill>
              <a:latin typeface="Aptos"/>
            </a:rPr>
            <a:t>Commitment to proceeding with construction with associated contracts and required construction payments</a:t>
          </a:r>
        </a:p>
      </dgm:t>
    </dgm:pt>
    <dgm:pt modelId="{143BE94D-D4E6-4918-B250-88291328F945}" type="parTrans" cxnId="{5D0FF95B-5C15-4C94-AB1E-A60C6253092C}">
      <dgm:prSet/>
      <dgm:spPr/>
      <dgm:t>
        <a:bodyPr/>
        <a:lstStyle/>
        <a:p>
          <a:endParaRPr lang="en-US"/>
        </a:p>
      </dgm:t>
    </dgm:pt>
    <dgm:pt modelId="{4CB8B424-A8ED-489B-80F0-B8C8D506700D}" type="sibTrans" cxnId="{5D0FF95B-5C15-4C94-AB1E-A60C6253092C}">
      <dgm:prSet/>
      <dgm:spPr/>
      <dgm:t>
        <a:bodyPr/>
        <a:lstStyle/>
        <a:p>
          <a:endParaRPr lang="en-US"/>
        </a:p>
      </dgm:t>
    </dgm:pt>
    <dgm:pt modelId="{AA51060A-52B0-4B3F-BB8E-BA92E0ED70DD}" type="pres">
      <dgm:prSet presAssocID="{40DD26FA-E06C-408E-B9A3-EB43B2A4E997}" presName="linearFlow" presStyleCnt="0">
        <dgm:presLayoutVars>
          <dgm:dir/>
          <dgm:resizeHandles val="exact"/>
        </dgm:presLayoutVars>
      </dgm:prSet>
      <dgm:spPr/>
    </dgm:pt>
    <dgm:pt modelId="{C413517B-B737-4073-AB85-019168F3F543}" type="pres">
      <dgm:prSet presAssocID="{82D3052E-C052-4F54-A48A-9DFCA4AF799B}" presName="comp" presStyleCnt="0"/>
      <dgm:spPr/>
    </dgm:pt>
    <dgm:pt modelId="{F926E0B8-961A-4930-AE60-D676DF9A5183}" type="pres">
      <dgm:prSet presAssocID="{82D3052E-C052-4F54-A48A-9DFCA4AF799B}" presName="rect2" presStyleLbl="node1" presStyleIdx="0" presStyleCnt="3" custLinFactNeighborX="-2905" custLinFactNeighborY="1740">
        <dgm:presLayoutVars>
          <dgm:bulletEnabled val="1"/>
        </dgm:presLayoutVars>
      </dgm:prSet>
      <dgm:spPr/>
    </dgm:pt>
    <dgm:pt modelId="{FF81F4ED-F99E-4E89-A375-F21CB85887F6}" type="pres">
      <dgm:prSet presAssocID="{82D3052E-C052-4F54-A48A-9DFCA4AF799B}" presName="rect1" presStyleLbl="ln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6982F347-2C6C-4ED5-94DD-45612C8D23DE}" type="pres">
      <dgm:prSet presAssocID="{76642EFB-4AFC-47B6-9A86-DAE0E19E18E8}" presName="sibTrans" presStyleCnt="0"/>
      <dgm:spPr/>
    </dgm:pt>
    <dgm:pt modelId="{64D570CF-215B-4CE8-933C-252F23A85E80}" type="pres">
      <dgm:prSet presAssocID="{1D7D4865-8BE7-42E5-B9FF-11EC32BF4F0E}" presName="comp" presStyleCnt="0"/>
      <dgm:spPr/>
    </dgm:pt>
    <dgm:pt modelId="{1547DB5D-ACD8-47DC-A501-ADB3E1418F44}" type="pres">
      <dgm:prSet presAssocID="{1D7D4865-8BE7-42E5-B9FF-11EC32BF4F0E}" presName="rect2" presStyleLbl="node1" presStyleIdx="1" presStyleCnt="3" custLinFactNeighborX="1162" custLinFactNeighborY="0">
        <dgm:presLayoutVars>
          <dgm:bulletEnabled val="1"/>
        </dgm:presLayoutVars>
      </dgm:prSet>
      <dgm:spPr/>
    </dgm:pt>
    <dgm:pt modelId="{FB8DD59F-10B6-4C2C-B0C3-D1433AE7C6D5}" type="pres">
      <dgm:prSet presAssocID="{1D7D4865-8BE7-42E5-B9FF-11EC32BF4F0E}" presName="rect1" presStyleLbl="ln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Partially Checked with solid fill"/>
        </a:ext>
      </dgm:extLst>
    </dgm:pt>
    <dgm:pt modelId="{67FD6476-7796-4B1E-87AC-D0DFC8FFD063}" type="pres">
      <dgm:prSet presAssocID="{D6DB2E30-518A-4A35-ACA4-AB6DF145E681}" presName="sibTrans" presStyleCnt="0"/>
      <dgm:spPr/>
    </dgm:pt>
    <dgm:pt modelId="{E994E04F-EC32-4872-9628-9F30687E2858}" type="pres">
      <dgm:prSet presAssocID="{97944A55-CC6C-46E4-903D-AD2FAD0D1C0F}" presName="comp" presStyleCnt="0"/>
      <dgm:spPr/>
    </dgm:pt>
    <dgm:pt modelId="{9655C769-902C-40BF-86CA-81B5C4CAB3F1}" type="pres">
      <dgm:prSet presAssocID="{97944A55-CC6C-46E4-903D-AD2FAD0D1C0F}" presName="rect2" presStyleLbl="node1" presStyleIdx="2" presStyleCnt="3">
        <dgm:presLayoutVars>
          <dgm:bulletEnabled val="1"/>
        </dgm:presLayoutVars>
      </dgm:prSet>
      <dgm:spPr/>
    </dgm:pt>
    <dgm:pt modelId="{85D0EFDB-BC82-4FCC-AD7F-DFF1D61F5EE6}" type="pres">
      <dgm:prSet presAssocID="{97944A55-CC6C-46E4-903D-AD2FAD0D1C0F}" presName="rect1" presStyleLbl="lnNod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od Inventory with solid fill"/>
        </a:ext>
      </dgm:extLst>
    </dgm:pt>
  </dgm:ptLst>
  <dgm:cxnLst>
    <dgm:cxn modelId="{1376BB20-7AC3-4C19-AD5C-6CA8EFC342C1}" srcId="{40DD26FA-E06C-408E-B9A3-EB43B2A4E997}" destId="{82D3052E-C052-4F54-A48A-9DFCA4AF799B}" srcOrd="0" destOrd="0" parTransId="{69CE558C-9D90-41E8-A8B0-9C59CF0E9708}" sibTransId="{76642EFB-4AFC-47B6-9A86-DAE0E19E18E8}"/>
    <dgm:cxn modelId="{EF51FA33-1563-471F-B5BD-5D5769F7672D}" type="presOf" srcId="{82D3052E-C052-4F54-A48A-9DFCA4AF799B}" destId="{F926E0B8-961A-4930-AE60-D676DF9A5183}" srcOrd="0" destOrd="0" presId="urn:microsoft.com/office/officeart/2008/layout/AlternatingPictureBlocks"/>
    <dgm:cxn modelId="{5D0FF95B-5C15-4C94-AB1E-A60C6253092C}" srcId="{40DD26FA-E06C-408E-B9A3-EB43B2A4E997}" destId="{97944A55-CC6C-46E4-903D-AD2FAD0D1C0F}" srcOrd="2" destOrd="0" parTransId="{143BE94D-D4E6-4918-B250-88291328F945}" sibTransId="{4CB8B424-A8ED-489B-80F0-B8C8D506700D}"/>
    <dgm:cxn modelId="{554EF74A-4B3A-40E0-808E-AC6BAA897BB4}" srcId="{40DD26FA-E06C-408E-B9A3-EB43B2A4E997}" destId="{1D7D4865-8BE7-42E5-B9FF-11EC32BF4F0E}" srcOrd="1" destOrd="0" parTransId="{3F7D5803-9D1D-44C6-8295-CA7E540F30D6}" sibTransId="{D6DB2E30-518A-4A35-ACA4-AB6DF145E681}"/>
    <dgm:cxn modelId="{879C25FF-340C-4833-9E13-02F954568403}" type="presOf" srcId="{40DD26FA-E06C-408E-B9A3-EB43B2A4E997}" destId="{AA51060A-52B0-4B3F-BB8E-BA92E0ED70DD}" srcOrd="0" destOrd="0" presId="urn:microsoft.com/office/officeart/2008/layout/AlternatingPictureBlocks"/>
    <dgm:cxn modelId="{E7FA67FF-8832-4434-913E-D326C675DCD6}" type="presOf" srcId="{97944A55-CC6C-46E4-903D-AD2FAD0D1C0F}" destId="{9655C769-902C-40BF-86CA-81B5C4CAB3F1}" srcOrd="0" destOrd="0" presId="urn:microsoft.com/office/officeart/2008/layout/AlternatingPictureBlocks"/>
    <dgm:cxn modelId="{A522E3FF-78E5-4BD0-B127-580005F48698}" type="presOf" srcId="{1D7D4865-8BE7-42E5-B9FF-11EC32BF4F0E}" destId="{1547DB5D-ACD8-47DC-A501-ADB3E1418F44}" srcOrd="0" destOrd="0" presId="urn:microsoft.com/office/officeart/2008/layout/AlternatingPictureBlocks"/>
    <dgm:cxn modelId="{722DC13F-889A-4FF5-80D4-FA2B22C190ED}" type="presParOf" srcId="{AA51060A-52B0-4B3F-BB8E-BA92E0ED70DD}" destId="{C413517B-B737-4073-AB85-019168F3F543}" srcOrd="0" destOrd="0" presId="urn:microsoft.com/office/officeart/2008/layout/AlternatingPictureBlocks"/>
    <dgm:cxn modelId="{4511300A-5046-4C7A-9BA6-424E61E73446}" type="presParOf" srcId="{C413517B-B737-4073-AB85-019168F3F543}" destId="{F926E0B8-961A-4930-AE60-D676DF9A5183}" srcOrd="0" destOrd="0" presId="urn:microsoft.com/office/officeart/2008/layout/AlternatingPictureBlocks"/>
    <dgm:cxn modelId="{C8B89CAD-D649-4EE1-BE0B-C76A7A62D298}" type="presParOf" srcId="{C413517B-B737-4073-AB85-019168F3F543}" destId="{FF81F4ED-F99E-4E89-A375-F21CB85887F6}" srcOrd="1" destOrd="0" presId="urn:microsoft.com/office/officeart/2008/layout/AlternatingPictureBlocks"/>
    <dgm:cxn modelId="{B4BF6413-8B0E-49C4-AB18-54148F665C3D}" type="presParOf" srcId="{AA51060A-52B0-4B3F-BB8E-BA92E0ED70DD}" destId="{6982F347-2C6C-4ED5-94DD-45612C8D23DE}" srcOrd="1" destOrd="0" presId="urn:microsoft.com/office/officeart/2008/layout/AlternatingPictureBlocks"/>
    <dgm:cxn modelId="{A9BE868E-60C8-4266-B93C-33445CCFBFC9}" type="presParOf" srcId="{AA51060A-52B0-4B3F-BB8E-BA92E0ED70DD}" destId="{64D570CF-215B-4CE8-933C-252F23A85E80}" srcOrd="2" destOrd="0" presId="urn:microsoft.com/office/officeart/2008/layout/AlternatingPictureBlocks"/>
    <dgm:cxn modelId="{CD63D3F5-0A4C-4B8F-A0C2-CFB621665B42}" type="presParOf" srcId="{64D570CF-215B-4CE8-933C-252F23A85E80}" destId="{1547DB5D-ACD8-47DC-A501-ADB3E1418F44}" srcOrd="0" destOrd="0" presId="urn:microsoft.com/office/officeart/2008/layout/AlternatingPictureBlocks"/>
    <dgm:cxn modelId="{C5CE5D0A-3279-49D3-BF9B-88F9701D5CAB}" type="presParOf" srcId="{64D570CF-215B-4CE8-933C-252F23A85E80}" destId="{FB8DD59F-10B6-4C2C-B0C3-D1433AE7C6D5}" srcOrd="1" destOrd="0" presId="urn:microsoft.com/office/officeart/2008/layout/AlternatingPictureBlocks"/>
    <dgm:cxn modelId="{ADAF40FA-02E5-4363-9F63-0EDE41EAB8A5}" type="presParOf" srcId="{AA51060A-52B0-4B3F-BB8E-BA92E0ED70DD}" destId="{67FD6476-7796-4B1E-87AC-D0DFC8FFD063}" srcOrd="3" destOrd="0" presId="urn:microsoft.com/office/officeart/2008/layout/AlternatingPictureBlocks"/>
    <dgm:cxn modelId="{7997D1FC-9412-42CA-970C-94D0D0B39AC6}" type="presParOf" srcId="{AA51060A-52B0-4B3F-BB8E-BA92E0ED70DD}" destId="{E994E04F-EC32-4872-9628-9F30687E2858}" srcOrd="4" destOrd="0" presId="urn:microsoft.com/office/officeart/2008/layout/AlternatingPictureBlocks"/>
    <dgm:cxn modelId="{1A56DA5B-7E66-4922-913E-4D4AB9F21A0E}" type="presParOf" srcId="{E994E04F-EC32-4872-9628-9F30687E2858}" destId="{9655C769-902C-40BF-86CA-81B5C4CAB3F1}" srcOrd="0" destOrd="0" presId="urn:microsoft.com/office/officeart/2008/layout/AlternatingPictureBlocks"/>
    <dgm:cxn modelId="{513D1491-352E-4B05-B348-0AECAC5A5C84}" type="presParOf" srcId="{E994E04F-EC32-4872-9628-9F30687E2858}" destId="{85D0EFDB-BC82-4FCC-AD7F-DFF1D61F5EE6}" srcOrd="1" destOrd="0" presId="urn:microsoft.com/office/officeart/2008/layout/AlternatingPictureBlock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4637F-EA5F-4081-A4FE-E9FC4C22CBC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20172-108C-423E-9FDD-E0B580939FEC}">
      <dgm:prSet phldrT="[Text]" custT="1"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2400" b="1" kern="1200">
              <a:latin typeface="Aptos" panose="020B0004020202020204" pitchFamily="34" charset="0"/>
            </a:rPr>
            <a:t>Proactively </a:t>
          </a:r>
          <a:r>
            <a:rPr lang="en-US" sz="2400" b="1" kern="1200">
              <a:solidFill>
                <a:srgbClr val="FFFFFF"/>
              </a:solidFill>
              <a:latin typeface="Aptos" panose="020B0004020202020204" pitchFamily="34" charset="0"/>
              <a:ea typeface="+mn-ea"/>
              <a:cs typeface="+mn-cs"/>
            </a:rPr>
            <a:t>gather information on prospective large loads in coordination with TOs</a:t>
          </a:r>
        </a:p>
      </dgm:t>
    </dgm:pt>
    <dgm:pt modelId="{2CC6384E-0948-4935-8CBA-FB26CF81D3AD}" type="parTrans" cxnId="{5880D556-9635-4064-B1C2-E023BC69787F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DA50126A-D3B6-4711-B1A0-077F31F2A83F}" type="sibTrans" cxnId="{5880D556-9635-4064-B1C2-E023BC69787F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9A4C115D-3C00-418D-83DB-4941B72BD707}">
      <dgm:prSet phldrT="[Text]" custT="1"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2400" b="1" kern="1200">
              <a:solidFill>
                <a:srgbClr val="FFFFFF"/>
              </a:solidFill>
              <a:latin typeface="Aptos" panose="020B0004020202020204" pitchFamily="34" charset="0"/>
              <a:ea typeface="+mn-ea"/>
              <a:cs typeface="+mn-cs"/>
            </a:rPr>
            <a:t>Determine derate factors and develop effective project nameplate values</a:t>
          </a:r>
          <a:endParaRPr lang="en-US" sz="2000" kern="1200">
            <a:latin typeface="Aptos" panose="020B0004020202020204" pitchFamily="34" charset="0"/>
          </a:endParaRPr>
        </a:p>
      </dgm:t>
    </dgm:pt>
    <dgm:pt modelId="{0E41BCB0-518A-4DE4-A66A-A10AE5D98CA1}" type="parTrans" cxnId="{CF231AA8-9729-4E29-8D4A-63ECC7FACA1E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148BBA05-8E6F-4156-B19C-AB9D9F21BCA6}" type="sibTrans" cxnId="{CF231AA8-9729-4E29-8D4A-63ECC7FACA1E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23AA525C-108E-447F-A5A3-9E630B0A4408}">
      <dgm:prSet phldrT="[Text]" custT="1"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2400" b="1">
              <a:latin typeface="Aptos" panose="020B0004020202020204" pitchFamily="34" charset="0"/>
            </a:rPr>
            <a:t>Develop nameplate forecast</a:t>
          </a:r>
          <a:endParaRPr lang="en-US" sz="2000">
            <a:latin typeface="Aptos" panose="020B0004020202020204" pitchFamily="34" charset="0"/>
          </a:endParaRPr>
        </a:p>
      </dgm:t>
    </dgm:pt>
    <dgm:pt modelId="{F551BB4D-538A-4EE0-BB8B-B472744DAAAD}" type="parTrans" cxnId="{EC01256B-76D6-469A-A832-502EF450EB57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246299CA-B888-4AB8-B2CD-3DDA1B195399}" type="sibTrans" cxnId="{EC01256B-76D6-469A-A832-502EF450EB57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76ACBD87-FFC5-4EDB-86C3-F27459FD4DA6}">
      <dgm:prSet phldrT="[Text]" custT="1"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2400" b="1">
              <a:latin typeface="Aptos" panose="020B0004020202020204" pitchFamily="34" charset="0"/>
            </a:rPr>
            <a:t>Develop hourly profiles based on high-level usage patterns, reflecting daily demand and calendar effects</a:t>
          </a:r>
        </a:p>
      </dgm:t>
    </dgm:pt>
    <dgm:pt modelId="{DEABF7C2-D5FE-4BD0-9FC1-390649DEA200}" type="parTrans" cxnId="{C8D31306-B5E9-4BA7-B7D8-2F55B8A9D215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9C65F045-969F-49C5-BFC8-51E060519828}" type="sibTrans" cxnId="{C8D31306-B5E9-4BA7-B7D8-2F55B8A9D215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53143091-82AA-43CE-98D8-D89DE7147B04}" type="pres">
      <dgm:prSet presAssocID="{FE54637F-EA5F-4081-A4FE-E9FC4C22CBCA}" presName="linearFlow" presStyleCnt="0">
        <dgm:presLayoutVars>
          <dgm:resizeHandles val="exact"/>
        </dgm:presLayoutVars>
      </dgm:prSet>
      <dgm:spPr/>
    </dgm:pt>
    <dgm:pt modelId="{A2E3BFBA-0D50-4FD1-8BA6-915A53C6D388}" type="pres">
      <dgm:prSet presAssocID="{A6820172-108C-423E-9FDD-E0B580939FEC}" presName="node" presStyleLbl="node1" presStyleIdx="0" presStyleCnt="4" custScaleX="259832" custScaleY="168682">
        <dgm:presLayoutVars>
          <dgm:bulletEnabled val="1"/>
        </dgm:presLayoutVars>
      </dgm:prSet>
      <dgm:spPr/>
    </dgm:pt>
    <dgm:pt modelId="{44D3B3DC-7BC0-4166-89B4-1851925E84A3}" type="pres">
      <dgm:prSet presAssocID="{DA50126A-D3B6-4711-B1A0-077F31F2A83F}" presName="sibTrans" presStyleLbl="sibTrans2D1" presStyleIdx="0" presStyleCnt="3"/>
      <dgm:spPr/>
    </dgm:pt>
    <dgm:pt modelId="{A29A5237-2928-4D81-B6EC-8FFDF102DE65}" type="pres">
      <dgm:prSet presAssocID="{DA50126A-D3B6-4711-B1A0-077F31F2A83F}" presName="connectorText" presStyleLbl="sibTrans2D1" presStyleIdx="0" presStyleCnt="3"/>
      <dgm:spPr/>
    </dgm:pt>
    <dgm:pt modelId="{B88D4B85-3A80-4371-A6BE-35D5C37CD461}" type="pres">
      <dgm:prSet presAssocID="{9A4C115D-3C00-418D-83DB-4941B72BD707}" presName="node" presStyleLbl="node1" presStyleIdx="1" presStyleCnt="4" custScaleX="259832" custScaleY="168682">
        <dgm:presLayoutVars>
          <dgm:bulletEnabled val="1"/>
        </dgm:presLayoutVars>
      </dgm:prSet>
      <dgm:spPr/>
    </dgm:pt>
    <dgm:pt modelId="{E845C623-7915-4A45-9EB1-4502BEC0DB4A}" type="pres">
      <dgm:prSet presAssocID="{148BBA05-8E6F-4156-B19C-AB9D9F21BCA6}" presName="sibTrans" presStyleLbl="sibTrans2D1" presStyleIdx="1" presStyleCnt="3"/>
      <dgm:spPr/>
    </dgm:pt>
    <dgm:pt modelId="{22319169-3C9F-4014-A702-94DB6EAE4BEF}" type="pres">
      <dgm:prSet presAssocID="{148BBA05-8E6F-4156-B19C-AB9D9F21BCA6}" presName="connectorText" presStyleLbl="sibTrans2D1" presStyleIdx="1" presStyleCnt="3"/>
      <dgm:spPr/>
    </dgm:pt>
    <dgm:pt modelId="{6A3A4C76-7B31-4FE9-81A2-1580DA2244D5}" type="pres">
      <dgm:prSet presAssocID="{23AA525C-108E-447F-A5A3-9E630B0A4408}" presName="node" presStyleLbl="node1" presStyleIdx="2" presStyleCnt="4" custScaleX="259832" custScaleY="77901">
        <dgm:presLayoutVars>
          <dgm:bulletEnabled val="1"/>
        </dgm:presLayoutVars>
      </dgm:prSet>
      <dgm:spPr/>
    </dgm:pt>
    <dgm:pt modelId="{41256F8F-F42A-4197-823C-AA8B0FD541C7}" type="pres">
      <dgm:prSet presAssocID="{246299CA-B888-4AB8-B2CD-3DDA1B195399}" presName="sibTrans" presStyleLbl="sibTrans2D1" presStyleIdx="2" presStyleCnt="3"/>
      <dgm:spPr/>
    </dgm:pt>
    <dgm:pt modelId="{33B9A4AD-0C75-48E3-A169-A88F3215EE5B}" type="pres">
      <dgm:prSet presAssocID="{246299CA-B888-4AB8-B2CD-3DDA1B195399}" presName="connectorText" presStyleLbl="sibTrans2D1" presStyleIdx="2" presStyleCnt="3"/>
      <dgm:spPr/>
    </dgm:pt>
    <dgm:pt modelId="{F2BD2A01-499E-44E5-A992-3F837D2E3994}" type="pres">
      <dgm:prSet presAssocID="{76ACBD87-FFC5-4EDB-86C3-F27459FD4DA6}" presName="node" presStyleLbl="node1" presStyleIdx="3" presStyleCnt="4" custScaleX="259832" custScaleY="162733">
        <dgm:presLayoutVars>
          <dgm:bulletEnabled val="1"/>
        </dgm:presLayoutVars>
      </dgm:prSet>
      <dgm:spPr/>
    </dgm:pt>
  </dgm:ptLst>
  <dgm:cxnLst>
    <dgm:cxn modelId="{DAB4CB05-DE75-4F6B-BAEC-B65C9986BC02}" type="presOf" srcId="{76ACBD87-FFC5-4EDB-86C3-F27459FD4DA6}" destId="{F2BD2A01-499E-44E5-A992-3F837D2E3994}" srcOrd="0" destOrd="0" presId="urn:microsoft.com/office/officeart/2005/8/layout/process2"/>
    <dgm:cxn modelId="{C8D31306-B5E9-4BA7-B7D8-2F55B8A9D215}" srcId="{FE54637F-EA5F-4081-A4FE-E9FC4C22CBCA}" destId="{76ACBD87-FFC5-4EDB-86C3-F27459FD4DA6}" srcOrd="3" destOrd="0" parTransId="{DEABF7C2-D5FE-4BD0-9FC1-390649DEA200}" sibTransId="{9C65F045-969F-49C5-BFC8-51E060519828}"/>
    <dgm:cxn modelId="{13AB3B12-09A1-4F1C-99FA-5A9B164CDC41}" type="presOf" srcId="{FE54637F-EA5F-4081-A4FE-E9FC4C22CBCA}" destId="{53143091-82AA-43CE-98D8-D89DE7147B04}" srcOrd="0" destOrd="0" presId="urn:microsoft.com/office/officeart/2005/8/layout/process2"/>
    <dgm:cxn modelId="{EC01256B-76D6-469A-A832-502EF450EB57}" srcId="{FE54637F-EA5F-4081-A4FE-E9FC4C22CBCA}" destId="{23AA525C-108E-447F-A5A3-9E630B0A4408}" srcOrd="2" destOrd="0" parTransId="{F551BB4D-538A-4EE0-BB8B-B472744DAAAD}" sibTransId="{246299CA-B888-4AB8-B2CD-3DDA1B195399}"/>
    <dgm:cxn modelId="{5880D556-9635-4064-B1C2-E023BC69787F}" srcId="{FE54637F-EA5F-4081-A4FE-E9FC4C22CBCA}" destId="{A6820172-108C-423E-9FDD-E0B580939FEC}" srcOrd="0" destOrd="0" parTransId="{2CC6384E-0948-4935-8CBA-FB26CF81D3AD}" sibTransId="{DA50126A-D3B6-4711-B1A0-077F31F2A83F}"/>
    <dgm:cxn modelId="{DE63919A-0BC9-4B3B-BAD2-6763EE9AB19F}" type="presOf" srcId="{246299CA-B888-4AB8-B2CD-3DDA1B195399}" destId="{41256F8F-F42A-4197-823C-AA8B0FD541C7}" srcOrd="0" destOrd="0" presId="urn:microsoft.com/office/officeart/2005/8/layout/process2"/>
    <dgm:cxn modelId="{AF6A10A8-60BE-4907-973D-C7DB37545B9B}" type="presOf" srcId="{23AA525C-108E-447F-A5A3-9E630B0A4408}" destId="{6A3A4C76-7B31-4FE9-81A2-1580DA2244D5}" srcOrd="0" destOrd="0" presId="urn:microsoft.com/office/officeart/2005/8/layout/process2"/>
    <dgm:cxn modelId="{CF231AA8-9729-4E29-8D4A-63ECC7FACA1E}" srcId="{FE54637F-EA5F-4081-A4FE-E9FC4C22CBCA}" destId="{9A4C115D-3C00-418D-83DB-4941B72BD707}" srcOrd="1" destOrd="0" parTransId="{0E41BCB0-518A-4DE4-A66A-A10AE5D98CA1}" sibTransId="{148BBA05-8E6F-4156-B19C-AB9D9F21BCA6}"/>
    <dgm:cxn modelId="{870C1DAF-C67F-466C-B8C4-767E629BBA45}" type="presOf" srcId="{148BBA05-8E6F-4156-B19C-AB9D9F21BCA6}" destId="{22319169-3C9F-4014-A702-94DB6EAE4BEF}" srcOrd="1" destOrd="0" presId="urn:microsoft.com/office/officeart/2005/8/layout/process2"/>
    <dgm:cxn modelId="{74DCEBBE-2178-448F-B1AD-25DFB27DF059}" type="presOf" srcId="{DA50126A-D3B6-4711-B1A0-077F31F2A83F}" destId="{44D3B3DC-7BC0-4166-89B4-1851925E84A3}" srcOrd="0" destOrd="0" presId="urn:microsoft.com/office/officeart/2005/8/layout/process2"/>
    <dgm:cxn modelId="{4738B1C1-58CB-4543-B645-A655C4DD2F4B}" type="presOf" srcId="{148BBA05-8E6F-4156-B19C-AB9D9F21BCA6}" destId="{E845C623-7915-4A45-9EB1-4502BEC0DB4A}" srcOrd="0" destOrd="0" presId="urn:microsoft.com/office/officeart/2005/8/layout/process2"/>
    <dgm:cxn modelId="{7B6473C9-A7F8-420A-8CCA-06C4649CF0BE}" type="presOf" srcId="{A6820172-108C-423E-9FDD-E0B580939FEC}" destId="{A2E3BFBA-0D50-4FD1-8BA6-915A53C6D388}" srcOrd="0" destOrd="0" presId="urn:microsoft.com/office/officeart/2005/8/layout/process2"/>
    <dgm:cxn modelId="{27DA2BD2-63D0-4DA1-8C7D-D253FA3A8AAF}" type="presOf" srcId="{246299CA-B888-4AB8-B2CD-3DDA1B195399}" destId="{33B9A4AD-0C75-48E3-A169-A88F3215EE5B}" srcOrd="1" destOrd="0" presId="urn:microsoft.com/office/officeart/2005/8/layout/process2"/>
    <dgm:cxn modelId="{8AF61BEC-1ED1-4978-8623-57943296B42D}" type="presOf" srcId="{9A4C115D-3C00-418D-83DB-4941B72BD707}" destId="{B88D4B85-3A80-4371-A6BE-35D5C37CD461}" srcOrd="0" destOrd="0" presId="urn:microsoft.com/office/officeart/2005/8/layout/process2"/>
    <dgm:cxn modelId="{D2D301F1-FAA8-4F08-99F3-A22802C3A7C7}" type="presOf" srcId="{DA50126A-D3B6-4711-B1A0-077F31F2A83F}" destId="{A29A5237-2928-4D81-B6EC-8FFDF102DE65}" srcOrd="1" destOrd="0" presId="urn:microsoft.com/office/officeart/2005/8/layout/process2"/>
    <dgm:cxn modelId="{92436CEE-189A-4751-A4F2-7A6C4519BC07}" type="presParOf" srcId="{53143091-82AA-43CE-98D8-D89DE7147B04}" destId="{A2E3BFBA-0D50-4FD1-8BA6-915A53C6D388}" srcOrd="0" destOrd="0" presId="urn:microsoft.com/office/officeart/2005/8/layout/process2"/>
    <dgm:cxn modelId="{C2E2A0EC-9BE8-4FED-8205-D018476DE11C}" type="presParOf" srcId="{53143091-82AA-43CE-98D8-D89DE7147B04}" destId="{44D3B3DC-7BC0-4166-89B4-1851925E84A3}" srcOrd="1" destOrd="0" presId="urn:microsoft.com/office/officeart/2005/8/layout/process2"/>
    <dgm:cxn modelId="{925973D1-85DC-4B4E-891B-52EB056D0D67}" type="presParOf" srcId="{44D3B3DC-7BC0-4166-89B4-1851925E84A3}" destId="{A29A5237-2928-4D81-B6EC-8FFDF102DE65}" srcOrd="0" destOrd="0" presId="urn:microsoft.com/office/officeart/2005/8/layout/process2"/>
    <dgm:cxn modelId="{B53659D8-FC9D-4668-8B30-B41B14A1E0D9}" type="presParOf" srcId="{53143091-82AA-43CE-98D8-D89DE7147B04}" destId="{B88D4B85-3A80-4371-A6BE-35D5C37CD461}" srcOrd="2" destOrd="0" presId="urn:microsoft.com/office/officeart/2005/8/layout/process2"/>
    <dgm:cxn modelId="{D5F456AE-4221-4D17-8BEE-04A703442BF7}" type="presParOf" srcId="{53143091-82AA-43CE-98D8-D89DE7147B04}" destId="{E845C623-7915-4A45-9EB1-4502BEC0DB4A}" srcOrd="3" destOrd="0" presId="urn:microsoft.com/office/officeart/2005/8/layout/process2"/>
    <dgm:cxn modelId="{E6DA40A6-BF15-43FF-A1B6-7390D0354ECF}" type="presParOf" srcId="{E845C623-7915-4A45-9EB1-4502BEC0DB4A}" destId="{22319169-3C9F-4014-A702-94DB6EAE4BEF}" srcOrd="0" destOrd="0" presId="urn:microsoft.com/office/officeart/2005/8/layout/process2"/>
    <dgm:cxn modelId="{D30489B5-0C3C-4A3F-B55E-3FB621042511}" type="presParOf" srcId="{53143091-82AA-43CE-98D8-D89DE7147B04}" destId="{6A3A4C76-7B31-4FE9-81A2-1580DA2244D5}" srcOrd="4" destOrd="0" presId="urn:microsoft.com/office/officeart/2005/8/layout/process2"/>
    <dgm:cxn modelId="{AC37ADC8-6476-4A32-B249-647709F783F9}" type="presParOf" srcId="{53143091-82AA-43CE-98D8-D89DE7147B04}" destId="{41256F8F-F42A-4197-823C-AA8B0FD541C7}" srcOrd="5" destOrd="0" presId="urn:microsoft.com/office/officeart/2005/8/layout/process2"/>
    <dgm:cxn modelId="{B8B2493C-84D1-4863-9501-1F4E5FC21345}" type="presParOf" srcId="{41256F8F-F42A-4197-823C-AA8B0FD541C7}" destId="{33B9A4AD-0C75-48E3-A169-A88F3215EE5B}" srcOrd="0" destOrd="0" presId="urn:microsoft.com/office/officeart/2005/8/layout/process2"/>
    <dgm:cxn modelId="{F6E4CF65-9D20-4BB3-903E-40AC26B69139}" type="presParOf" srcId="{53143091-82AA-43CE-98D8-D89DE7147B04}" destId="{F2BD2A01-499E-44E5-A992-3F837D2E399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6E0B8-961A-4930-AE60-D676DF9A5183}">
      <dsp:nvSpPr>
        <dsp:cNvPr id="0" name=""/>
        <dsp:cNvSpPr/>
      </dsp:nvSpPr>
      <dsp:spPr>
        <a:xfrm>
          <a:off x="3860787" y="31946"/>
          <a:ext cx="3592925" cy="16250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>
              <a:solidFill>
                <a:srgbClr val="313C40"/>
              </a:solidFill>
              <a:latin typeface="Aptos"/>
            </a:rPr>
            <a:t>Initial contact with Transmission Owner/ Distribution Company with high level discussion of feasibility</a:t>
          </a:r>
          <a:endParaRPr lang="en-US" sz="2000" kern="1200">
            <a:solidFill>
              <a:srgbClr val="313C40"/>
            </a:solidFill>
          </a:endParaRPr>
        </a:p>
      </dsp:txBody>
      <dsp:txXfrm>
        <a:off x="3860787" y="31946"/>
        <a:ext cx="3592925" cy="1625022"/>
      </dsp:txXfrm>
    </dsp:sp>
    <dsp:sp modelId="{FF81F4ED-F99E-4E89-A375-F21CB85887F6}">
      <dsp:nvSpPr>
        <dsp:cNvPr id="0" name=""/>
        <dsp:cNvSpPr/>
      </dsp:nvSpPr>
      <dsp:spPr>
        <a:xfrm>
          <a:off x="2195512" y="3670"/>
          <a:ext cx="1608772" cy="162502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7DB5D-ACD8-47DC-A501-ADB3E1418F44}">
      <dsp:nvSpPr>
        <dsp:cNvPr id="0" name=""/>
        <dsp:cNvSpPr/>
      </dsp:nvSpPr>
      <dsp:spPr>
        <a:xfrm>
          <a:off x="2237262" y="1896822"/>
          <a:ext cx="3592925" cy="16250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313C40"/>
              </a:solidFill>
              <a:latin typeface="Aptos"/>
            </a:rPr>
            <a:t>Formal Service application and System Impact Study Agreement</a:t>
          </a:r>
        </a:p>
      </dsp:txBody>
      <dsp:txXfrm>
        <a:off x="2237262" y="1896822"/>
        <a:ext cx="3592925" cy="1625022"/>
      </dsp:txXfrm>
    </dsp:sp>
    <dsp:sp modelId="{FB8DD59F-10B6-4C2C-B0C3-D1433AE7C6D5}">
      <dsp:nvSpPr>
        <dsp:cNvPr id="0" name=""/>
        <dsp:cNvSpPr/>
      </dsp:nvSpPr>
      <dsp:spPr>
        <a:xfrm>
          <a:off x="5949315" y="1896822"/>
          <a:ext cx="1608772" cy="162502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5C769-902C-40BF-86CA-81B5C4CAB3F1}">
      <dsp:nvSpPr>
        <dsp:cNvPr id="0" name=""/>
        <dsp:cNvSpPr/>
      </dsp:nvSpPr>
      <dsp:spPr>
        <a:xfrm>
          <a:off x="3965162" y="3789973"/>
          <a:ext cx="3592925" cy="16250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313C40"/>
              </a:solidFill>
              <a:latin typeface="Aptos"/>
            </a:rPr>
            <a:t>Commitment to proceeding with construction with associated contracts and required construction payments</a:t>
          </a:r>
        </a:p>
      </dsp:txBody>
      <dsp:txXfrm>
        <a:off x="3965162" y="3789973"/>
        <a:ext cx="3592925" cy="1625022"/>
      </dsp:txXfrm>
    </dsp:sp>
    <dsp:sp modelId="{85D0EFDB-BC82-4FCC-AD7F-DFF1D61F5EE6}">
      <dsp:nvSpPr>
        <dsp:cNvPr id="0" name=""/>
        <dsp:cNvSpPr/>
      </dsp:nvSpPr>
      <dsp:spPr>
        <a:xfrm>
          <a:off x="2195512" y="3789973"/>
          <a:ext cx="1608772" cy="162502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3BFBA-0D50-4FD1-8BA6-915A53C6D388}">
      <dsp:nvSpPr>
        <dsp:cNvPr id="0" name=""/>
        <dsp:cNvSpPr/>
      </dsp:nvSpPr>
      <dsp:spPr>
        <a:xfrm>
          <a:off x="0" y="5974"/>
          <a:ext cx="6989487" cy="130868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ptos" panose="020B0004020202020204" pitchFamily="34" charset="0"/>
            </a:rPr>
            <a:t>Proactively </a:t>
          </a:r>
          <a:r>
            <a:rPr lang="en-US" sz="2400" b="1" kern="1200">
              <a:solidFill>
                <a:srgbClr val="FFFFFF"/>
              </a:solidFill>
              <a:latin typeface="Aptos" panose="020B0004020202020204" pitchFamily="34" charset="0"/>
              <a:ea typeface="+mn-ea"/>
              <a:cs typeface="+mn-cs"/>
            </a:rPr>
            <a:t>gather information on prospective large loads in coordination with TOs</a:t>
          </a:r>
        </a:p>
      </dsp:txBody>
      <dsp:txXfrm>
        <a:off x="38330" y="44304"/>
        <a:ext cx="6912827" cy="1232023"/>
      </dsp:txXfrm>
    </dsp:sp>
    <dsp:sp modelId="{44D3B3DC-7BC0-4166-89B4-1851925E84A3}">
      <dsp:nvSpPr>
        <dsp:cNvPr id="0" name=""/>
        <dsp:cNvSpPr/>
      </dsp:nvSpPr>
      <dsp:spPr>
        <a:xfrm rot="5400000">
          <a:off x="3349275" y="1334053"/>
          <a:ext cx="290935" cy="34912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ptos" panose="020B0004020202020204" pitchFamily="34" charset="0"/>
          </a:endParaRPr>
        </a:p>
      </dsp:txBody>
      <dsp:txXfrm rot="-5400000">
        <a:off x="3390006" y="1363146"/>
        <a:ext cx="209474" cy="203655"/>
      </dsp:txXfrm>
    </dsp:sp>
    <dsp:sp modelId="{B88D4B85-3A80-4371-A6BE-35D5C37CD461}">
      <dsp:nvSpPr>
        <dsp:cNvPr id="0" name=""/>
        <dsp:cNvSpPr/>
      </dsp:nvSpPr>
      <dsp:spPr>
        <a:xfrm>
          <a:off x="0" y="1702572"/>
          <a:ext cx="6989487" cy="130868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FFFF"/>
              </a:solidFill>
              <a:latin typeface="Aptos" panose="020B0004020202020204" pitchFamily="34" charset="0"/>
              <a:ea typeface="+mn-ea"/>
              <a:cs typeface="+mn-cs"/>
            </a:rPr>
            <a:t>Determine derate factors and develop effective project nameplate values</a:t>
          </a:r>
          <a:endParaRPr lang="en-US" sz="2000" kern="1200">
            <a:latin typeface="Aptos" panose="020B0004020202020204" pitchFamily="34" charset="0"/>
          </a:endParaRPr>
        </a:p>
      </dsp:txBody>
      <dsp:txXfrm>
        <a:off x="38330" y="1740902"/>
        <a:ext cx="6912827" cy="1232023"/>
      </dsp:txXfrm>
    </dsp:sp>
    <dsp:sp modelId="{E845C623-7915-4A45-9EB1-4502BEC0DB4A}">
      <dsp:nvSpPr>
        <dsp:cNvPr id="0" name=""/>
        <dsp:cNvSpPr/>
      </dsp:nvSpPr>
      <dsp:spPr>
        <a:xfrm rot="5400000">
          <a:off x="3349275" y="3030651"/>
          <a:ext cx="290935" cy="34912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ptos" panose="020B0004020202020204" pitchFamily="34" charset="0"/>
          </a:endParaRPr>
        </a:p>
      </dsp:txBody>
      <dsp:txXfrm rot="-5400000">
        <a:off x="3390006" y="3059744"/>
        <a:ext cx="209474" cy="203655"/>
      </dsp:txXfrm>
    </dsp:sp>
    <dsp:sp modelId="{6A3A4C76-7B31-4FE9-81A2-1580DA2244D5}">
      <dsp:nvSpPr>
        <dsp:cNvPr id="0" name=""/>
        <dsp:cNvSpPr/>
      </dsp:nvSpPr>
      <dsp:spPr>
        <a:xfrm>
          <a:off x="0" y="3399170"/>
          <a:ext cx="6989487" cy="60437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ptos" panose="020B0004020202020204" pitchFamily="34" charset="0"/>
            </a:rPr>
            <a:t>Develop nameplate forecast</a:t>
          </a:r>
          <a:endParaRPr lang="en-US" sz="2000" kern="1200">
            <a:latin typeface="Aptos" panose="020B0004020202020204" pitchFamily="34" charset="0"/>
          </a:endParaRPr>
        </a:p>
      </dsp:txBody>
      <dsp:txXfrm>
        <a:off x="17702" y="3416872"/>
        <a:ext cx="6954083" cy="568974"/>
      </dsp:txXfrm>
    </dsp:sp>
    <dsp:sp modelId="{41256F8F-F42A-4197-823C-AA8B0FD541C7}">
      <dsp:nvSpPr>
        <dsp:cNvPr id="0" name=""/>
        <dsp:cNvSpPr/>
      </dsp:nvSpPr>
      <dsp:spPr>
        <a:xfrm rot="5400000">
          <a:off x="3349275" y="4022944"/>
          <a:ext cx="290935" cy="34912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ptos" panose="020B0004020202020204" pitchFamily="34" charset="0"/>
          </a:endParaRPr>
        </a:p>
      </dsp:txBody>
      <dsp:txXfrm rot="-5400000">
        <a:off x="3390006" y="4052037"/>
        <a:ext cx="209474" cy="203655"/>
      </dsp:txXfrm>
    </dsp:sp>
    <dsp:sp modelId="{F2BD2A01-499E-44E5-A992-3F837D2E3994}">
      <dsp:nvSpPr>
        <dsp:cNvPr id="0" name=""/>
        <dsp:cNvSpPr/>
      </dsp:nvSpPr>
      <dsp:spPr>
        <a:xfrm>
          <a:off x="0" y="4391463"/>
          <a:ext cx="6989487" cy="126252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ptos" panose="020B0004020202020204" pitchFamily="34" charset="0"/>
            </a:rPr>
            <a:t>Develop hourly profiles based on high-level usage patterns, reflecting daily demand and calendar effects</a:t>
          </a:r>
        </a:p>
      </dsp:txBody>
      <dsp:txXfrm>
        <a:off x="36978" y="4428441"/>
        <a:ext cx="6915531" cy="1188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AB4B-3B0B-4004-825C-04F6344EEC6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5DFF7-67AE-4312-AAEF-614570D1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6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9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A95BD-762C-FA67-5E9C-58E755776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A3047-CB04-DE82-4B37-2C8D7419C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A973A4-51B6-F995-2E63-51E1FC80E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4AE5F-E0E5-3A23-EF4C-CDD7411EF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EB39B-2E6B-055D-2776-97AC5431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C9292-E1C1-1EE1-AD8C-E02B91DAB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ABBA65-DB27-D6AB-A32E-B41F7F6DA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E2E11-01E5-FA56-7111-5719A8077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5DFF7-67AE-4312-AAEF-614570D19E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4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5DFF7-67AE-4312-AAEF-614570D19E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iso-new-england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x.com/isonewengland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s://apps.apple.com/us/app/iso-to-go/id555114876" TargetMode="External"/><Relationship Id="rId2" Type="http://schemas.openxmlformats.org/officeDocument/2006/relationships/hyperlink" Target="https://www.iso-ne.com/about/news-media/iso-to-go" TargetMode="External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hyperlink" Target="https://play.google.com/store/apps/details?id=isone.com.isotogo.android" TargetMode="External"/><Relationship Id="rId4" Type="http://schemas.openxmlformats.org/officeDocument/2006/relationships/hyperlink" Target="https://www.iso-ne.com/isoexpress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apps.apple.com/us/app/iso-to-go/id555114876" TargetMode="External"/><Relationship Id="rId3" Type="http://schemas.openxmlformats.org/officeDocument/2006/relationships/hyperlink" Target="https://www.iso-ne.com/about/news-media/iso-to-go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hyperlink" Target="https://www.iso-ne.com/about/news-media/newswire" TargetMode="External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play.google.com/store/apps/details?id=isone.com.isotogo.android" TargetMode="External"/><Relationship Id="rId5" Type="http://schemas.openxmlformats.org/officeDocument/2006/relationships/hyperlink" Target="https://www.iso-ne.com/isoexpress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hyperlink" Target="https://x.com/isonewengland" TargetMode="External"/><Relationship Id="rId9" Type="http://schemas.openxmlformats.org/officeDocument/2006/relationships/hyperlink" Target="https://www.linkedin.com/company/iso-new-england" TargetMode="External"/><Relationship Id="rId1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385336" y="262268"/>
            <a:ext cx="7412736" cy="304800"/>
          </a:xfrm>
        </p:spPr>
        <p:txBody>
          <a:bodyPr anchor="ctr">
            <a:noAutofit/>
          </a:bodyPr>
          <a:lstStyle>
            <a:lvl1pPr algn="r">
              <a:buNone/>
              <a:defRPr sz="1467" kern="0" cap="all" spc="400" baseline="0">
                <a:solidFill>
                  <a:srgbClr val="000000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4711" y="2514021"/>
            <a:ext cx="7412736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4385336" y="3937000"/>
            <a:ext cx="7412736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32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385336" y="4404833"/>
            <a:ext cx="7412736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400" i="0" kern="0" cap="all" spc="4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4385336" y="2742041"/>
            <a:ext cx="7412736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3200" i="1" baseline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368800" y="685800"/>
            <a:ext cx="74168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533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/>
              <a:t>Title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5308" y="1789639"/>
            <a:ext cx="3050057" cy="14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4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09600" y="1405128"/>
            <a:ext cx="109728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58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6739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93536" y="1408176"/>
            <a:ext cx="5388864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5128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" y="1405128"/>
            <a:ext cx="5388864" cy="476740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01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5696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6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35608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09600" y="1435610"/>
            <a:ext cx="5388864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6739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193536" y="1408176"/>
            <a:ext cx="5388864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09600" y="1408177"/>
            <a:ext cx="5388864" cy="476740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369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0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402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609600" y="1408176"/>
            <a:ext cx="5388864" cy="476435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369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2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057401"/>
            <a:ext cx="10363200" cy="1362075"/>
          </a:xfrm>
        </p:spPr>
        <p:txBody>
          <a:bodyPr anchor="b"/>
          <a:lstStyle>
            <a:lvl1pPr algn="l">
              <a:defRPr sz="4267" b="1" cap="all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transitional slide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3429001"/>
            <a:ext cx="10363200" cy="1500187"/>
          </a:xfrm>
        </p:spPr>
        <p:txBody>
          <a:bodyPr anchor="t"/>
          <a:lstStyle>
            <a:lvl1pPr marL="0" indent="0">
              <a:buNone/>
              <a:defRPr sz="3200" i="1" baseline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Transitional Slide Subtitle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1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402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609600" y="1408176"/>
            <a:ext cx="5388864" cy="476435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2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09801"/>
            <a:ext cx="103632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Topic Title (36pt)</a:t>
            </a:r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914400" y="3581401"/>
            <a:ext cx="103632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i="1" baseline="0">
                <a:solidFill>
                  <a:srgbClr val="000000"/>
                </a:solidFill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275840" y="5765801"/>
            <a:ext cx="981456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1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E62D-10DD-A5DD-8467-59101A6E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3636-61DE-6944-3EF5-91FB32238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07D6-B8F4-9ECF-C4F9-7BFD59E6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C1CA4-D7A6-F575-4F16-80895233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84DE5-04C8-314C-C79F-703CEE11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D064-DBB0-4720-BCB6-BE82AE6D4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0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9200" y="6365883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023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385336" y="262268"/>
            <a:ext cx="7412736" cy="304800"/>
          </a:xfrm>
        </p:spPr>
        <p:txBody>
          <a:bodyPr anchor="ctr">
            <a:noAutofit/>
          </a:bodyPr>
          <a:lstStyle>
            <a:lvl1pPr algn="r">
              <a:buNone/>
              <a:defRPr sz="1467" kern="0" cap="all" spc="400" baseline="0">
                <a:solidFill>
                  <a:srgbClr val="000000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4711" y="2514021"/>
            <a:ext cx="7412736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4385336" y="3937000"/>
            <a:ext cx="7412736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32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385336" y="4404833"/>
            <a:ext cx="7412736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400" i="0" kern="0" cap="all" spc="4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4385336" y="2742041"/>
            <a:ext cx="7412736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3200" i="1" baseline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368800" y="685800"/>
            <a:ext cx="74168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533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/>
              <a:t>Title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5308" y="1789639"/>
            <a:ext cx="3050057" cy="14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15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057401"/>
            <a:ext cx="10363200" cy="1362075"/>
          </a:xfrm>
        </p:spPr>
        <p:txBody>
          <a:bodyPr anchor="b"/>
          <a:lstStyle>
            <a:lvl1pPr algn="l">
              <a:defRPr sz="4267" b="1" cap="all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transitional slide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3429001"/>
            <a:ext cx="10363200" cy="1500187"/>
          </a:xfrm>
        </p:spPr>
        <p:txBody>
          <a:bodyPr anchor="t"/>
          <a:lstStyle>
            <a:lvl1pPr marL="0" indent="0">
              <a:buNone/>
              <a:defRPr sz="3200" i="1" baseline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Transitional Slide Subtitle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2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401763"/>
            <a:ext cx="109728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137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0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0B66A6-4AA6-87DB-181A-2FA80889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05" y="487680"/>
            <a:ext cx="6758159" cy="3810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2400">
                <a:solidFill>
                  <a:srgbClr val="4B6470"/>
                </a:solidFill>
              </a:rPr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6F73DB7-A0D9-1844-1CB7-3E73660BA0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20801" y="1295400"/>
            <a:ext cx="5693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000" b="1"/>
              <a:t>Click to edit Master text styles</a:t>
            </a:r>
          </a:p>
          <a:p>
            <a:pPr marL="0" lvl="1" indent="0">
              <a:buNone/>
            </a:pPr>
            <a:r>
              <a:rPr lang="en-US" sz="2000" b="1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03091C-4819-6C35-6444-F45717857A94}"/>
              </a:ext>
            </a:extLst>
          </p:cNvPr>
          <p:cNvSpPr txBox="1">
            <a:spLocks/>
          </p:cNvSpPr>
          <p:nvPr userDrawn="1"/>
        </p:nvSpPr>
        <p:spPr>
          <a:xfrm>
            <a:off x="8026400" y="457200"/>
            <a:ext cx="3676651" cy="5466080"/>
          </a:xfrm>
          <a:prstGeom prst="rect">
            <a:avLst/>
          </a:prstGeom>
          <a:solidFill>
            <a:srgbClr val="D4DCDF"/>
          </a:solidFill>
        </p:spPr>
        <p:txBody>
          <a:bodyPr vert="horz" lIns="274320" tIns="228600" rIns="27432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b="1">
                <a:latin typeface="Aptos" panose="020B0004020202020204" pitchFamily="34" charset="0"/>
              </a:rPr>
              <a:t>Download the ISO to Go App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>
                <a:latin typeface="Aptos" panose="020B0004020202020204" pitchFamily="34" charset="0"/>
                <a:hlinkClick r:id="rId2"/>
              </a:rPr>
              <a:t>ISO to Go</a:t>
            </a:r>
            <a:r>
              <a:rPr lang="en-US" sz="1400">
                <a:latin typeface="Aptos" panose="020B0004020202020204" pitchFamily="34" charset="0"/>
              </a:rPr>
              <a:t> is a free mobile application that puts real-time wholesale electricity pricing and power grid information in the palm of your hand 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14104B-B5AE-8DF4-E9C7-F855ECE0D4FD}"/>
              </a:ext>
            </a:extLst>
          </p:cNvPr>
          <p:cNvSpPr txBox="1">
            <a:spLocks/>
          </p:cNvSpPr>
          <p:nvPr userDrawn="1"/>
        </p:nvSpPr>
        <p:spPr>
          <a:xfrm>
            <a:off x="1422399" y="3632200"/>
            <a:ext cx="5592229" cy="6540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Aptos" panose="020B0004020202020204" pitchFamily="34" charset="0"/>
              </a:rPr>
              <a:t>Follow the ISO on X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>
                <a:latin typeface="Aptos" panose="020B0004020202020204" pitchFamily="34" charset="0"/>
                <a:hlinkClick r:id="rId3"/>
              </a:rPr>
              <a:t>@isonewengland</a:t>
            </a:r>
            <a:endParaRPr lang="en-US" sz="2400">
              <a:latin typeface="Aptos" panose="020B00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B425AB9-F672-89B2-B142-CDBADA046AC6}"/>
              </a:ext>
            </a:extLst>
          </p:cNvPr>
          <p:cNvSpPr txBox="1">
            <a:spLocks/>
          </p:cNvSpPr>
          <p:nvPr userDrawn="1"/>
        </p:nvSpPr>
        <p:spPr>
          <a:xfrm>
            <a:off x="1422399" y="2514601"/>
            <a:ext cx="5674148" cy="8694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Aptos" panose="020B0004020202020204" pitchFamily="34" charset="0"/>
              </a:rPr>
              <a:t>Log on to ISO Express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>
                <a:latin typeface="Aptos" panose="020B0004020202020204" pitchFamily="34" charset="0"/>
                <a:hlinkClick r:id="rId4"/>
              </a:rPr>
              <a:t>ISO Express</a:t>
            </a:r>
            <a:r>
              <a:rPr lang="en-US" sz="1400">
                <a:latin typeface="Aptos" panose="020B0004020202020204" pitchFamily="34" charset="0"/>
              </a:rPr>
              <a:t> provides real-time data on New England’s wholesale electricity markets and power system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F3F19C-61B9-807E-C2F4-C7CE14AB6EBA}"/>
              </a:ext>
            </a:extLst>
          </p:cNvPr>
          <p:cNvSpPr/>
          <p:nvPr userDrawn="1"/>
        </p:nvSpPr>
        <p:spPr>
          <a:xfrm>
            <a:off x="597944" y="944880"/>
            <a:ext cx="7022057" cy="45720"/>
          </a:xfrm>
          <a:prstGeom prst="rect">
            <a:avLst/>
          </a:prstGeom>
          <a:solidFill>
            <a:srgbClr val="D4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FA7ACB-443E-4728-8E10-12D3154D4B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1" y="3733801"/>
            <a:ext cx="571500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0E094B-0680-D9F2-9EDE-7027866A02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651718"/>
            <a:ext cx="571500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DE14E-DEFB-C1E9-3ADA-5C5730DB62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57635"/>
            <a:ext cx="571500" cy="5715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F8FA03-E23A-9A1C-D67C-32AED1BB48E2}"/>
              </a:ext>
            </a:extLst>
          </p:cNvPr>
          <p:cNvSpPr txBox="1">
            <a:spLocks/>
          </p:cNvSpPr>
          <p:nvPr userDrawn="1"/>
        </p:nvSpPr>
        <p:spPr>
          <a:xfrm>
            <a:off x="1422401" y="4634971"/>
            <a:ext cx="5592228" cy="6540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Aptos" panose="020B0004020202020204" pitchFamily="34" charset="0"/>
              </a:rPr>
              <a:t>Follow the ISO on LinkedIn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>
                <a:latin typeface="Aptos" panose="020B0004020202020204" pitchFamily="34" charset="0"/>
                <a:hlinkClick r:id="rId8"/>
              </a:rPr>
              <a:t>@iso-new-england</a:t>
            </a:r>
            <a:endParaRPr lang="en-US" sz="2400">
              <a:latin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AF2A5-8C22-534A-6736-D72D5563349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686301"/>
            <a:ext cx="571500" cy="571500"/>
          </a:xfrm>
          <a:prstGeom prst="rect">
            <a:avLst/>
          </a:prstGeom>
        </p:spPr>
      </p:pic>
      <p:pic>
        <p:nvPicPr>
          <p:cNvPr id="16" name="Picture 15">
            <a:hlinkClick r:id="rId10"/>
            <a:extLst>
              <a:ext uri="{FF2B5EF4-FFF2-40B4-BE49-F238E27FC236}">
                <a16:creationId xmlns:a16="http://schemas.microsoft.com/office/drawing/2014/main" id="{897E1AEA-5EF1-A00E-D70C-D70E6BBD6F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5" y="4806346"/>
            <a:ext cx="1272119" cy="372327"/>
          </a:xfrm>
          <a:prstGeom prst="rect">
            <a:avLst/>
          </a:prstGeom>
          <a:effectLst/>
        </p:spPr>
      </p:pic>
      <p:pic>
        <p:nvPicPr>
          <p:cNvPr id="17" name="Picture 16">
            <a:hlinkClick r:id="rId12"/>
            <a:extLst>
              <a:ext uri="{FF2B5EF4-FFF2-40B4-BE49-F238E27FC236}">
                <a16:creationId xmlns:a16="http://schemas.microsoft.com/office/drawing/2014/main" id="{01471B66-E948-3C8F-2506-F072CCB98D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36" y="5301917"/>
            <a:ext cx="1267704" cy="371036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B8BD3B-2924-0C3A-895F-3B95310952C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1207" y="2029136"/>
            <a:ext cx="1309133" cy="2575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B2EA94-586C-785D-F96E-E6A3B5471B9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5627" y="2035681"/>
            <a:ext cx="1309133" cy="2562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AEAD5D-5F7B-F5FF-92CC-8FE663E976C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6572" y="4785709"/>
            <a:ext cx="887243" cy="887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401763"/>
            <a:ext cx="109728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413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F9608-952E-8CC6-3F67-5206DE2BA8E2}"/>
              </a:ext>
            </a:extLst>
          </p:cNvPr>
          <p:cNvSpPr txBox="1"/>
          <p:nvPr userDrawn="1"/>
        </p:nvSpPr>
        <p:spPr>
          <a:xfrm>
            <a:off x="1320800" y="2717801"/>
            <a:ext cx="528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1E6A9A"/>
                </a:solidFill>
                <a:latin typeface="Aptos" panose="020B0004020202020204" pitchFamily="34" charset="0"/>
              </a:rPr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D08D9-FDE0-9DB2-0CCF-54B0EC91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3600" y="990600"/>
            <a:ext cx="3179867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609600" y="1408177"/>
            <a:ext cx="109728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441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609600" y="1405128"/>
            <a:ext cx="109728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661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09600" y="1405128"/>
            <a:ext cx="109728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217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6739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93536" y="1408176"/>
            <a:ext cx="5388864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53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5128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" y="1405128"/>
            <a:ext cx="5388864" cy="476740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152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5696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32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35608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09600" y="1435610"/>
            <a:ext cx="5388864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7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6739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193536" y="1408176"/>
            <a:ext cx="5388864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9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09600" y="1408177"/>
            <a:ext cx="5388864" cy="476740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5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369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67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402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609600" y="1408176"/>
            <a:ext cx="5388864" cy="476435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8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369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1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402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609600" y="1408176"/>
            <a:ext cx="5388864" cy="476435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58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09801"/>
            <a:ext cx="103632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Topic Title (36pt)</a:t>
            </a:r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914400" y="3581401"/>
            <a:ext cx="103632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i="1" baseline="0">
                <a:solidFill>
                  <a:srgbClr val="000000"/>
                </a:solidFill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275840" y="5765801"/>
            <a:ext cx="981456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Optional: use this for references or other footnotes (18pt 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21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0B66A6-4AA6-87DB-181A-2FA80889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05" y="487680"/>
            <a:ext cx="6758159" cy="3810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2400">
                <a:solidFill>
                  <a:srgbClr val="4B6470"/>
                </a:solidFill>
              </a:rPr>
              <a:t>For More Information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6F73DB7-A0D9-1844-1CB7-3E73660BA0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20801" y="1295400"/>
            <a:ext cx="5693828" cy="8566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300"/>
              </a:spcBef>
              <a:buNone/>
              <a:defRPr/>
            </a:lvl1pPr>
          </a:lstStyle>
          <a:p>
            <a:pPr marL="0" indent="0">
              <a:buNone/>
            </a:pPr>
            <a:r>
              <a:rPr lang="en-US" sz="2000" b="1"/>
              <a:t>Subscribe to the </a:t>
            </a:r>
            <a:r>
              <a:rPr lang="en-US" sz="2000" b="1" i="1"/>
              <a:t>ISO Newswire</a:t>
            </a:r>
            <a:endParaRPr lang="en-US" sz="2000" b="1">
              <a:solidFill>
                <a:schemeClr val="tx1"/>
              </a:solidFill>
            </a:endParaRPr>
          </a:p>
          <a:p>
            <a:pPr marL="0" indent="0">
              <a:spcBef>
                <a:spcPts val="225"/>
              </a:spcBef>
              <a:buNone/>
            </a:pPr>
            <a:r>
              <a:rPr lang="en-US" sz="1400" i="1">
                <a:hlinkClick r:id="rId2"/>
              </a:rPr>
              <a:t>ISO Newswire</a:t>
            </a:r>
            <a:r>
              <a:rPr lang="en-US" sz="1400" i="1"/>
              <a:t> </a:t>
            </a:r>
            <a:r>
              <a:rPr lang="en-US" sz="1400"/>
              <a:t>is your source for regular news about ISO New England and the wholesale electricity industry within the six-state region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03091C-4819-6C35-6444-F45717857A94}"/>
              </a:ext>
            </a:extLst>
          </p:cNvPr>
          <p:cNvSpPr txBox="1">
            <a:spLocks/>
          </p:cNvSpPr>
          <p:nvPr userDrawn="1"/>
        </p:nvSpPr>
        <p:spPr>
          <a:xfrm>
            <a:off x="8026400" y="457200"/>
            <a:ext cx="3676651" cy="5466080"/>
          </a:xfrm>
          <a:prstGeom prst="rect">
            <a:avLst/>
          </a:prstGeom>
          <a:solidFill>
            <a:srgbClr val="D4DCDF"/>
          </a:solidFill>
        </p:spPr>
        <p:txBody>
          <a:bodyPr vert="horz" lIns="274320" tIns="228600" rIns="27432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b="1">
                <a:latin typeface="Aptos" panose="020B0004020202020204" pitchFamily="34" charset="0"/>
              </a:rPr>
              <a:t>Download the ISO to Go App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>
                <a:latin typeface="Aptos" panose="020B0004020202020204" pitchFamily="34" charset="0"/>
                <a:hlinkClick r:id="rId3"/>
              </a:rPr>
              <a:t>ISO to Go</a:t>
            </a:r>
            <a:r>
              <a:rPr lang="en-US" sz="1400">
                <a:latin typeface="Aptos" panose="020B0004020202020204" pitchFamily="34" charset="0"/>
              </a:rPr>
              <a:t> is a free mobile application that puts real-time wholesale electricity pricing and power grid information in the palm of your hand 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14104B-B5AE-8DF4-E9C7-F855ECE0D4FD}"/>
              </a:ext>
            </a:extLst>
          </p:cNvPr>
          <p:cNvSpPr txBox="1">
            <a:spLocks/>
          </p:cNvSpPr>
          <p:nvPr userDrawn="1"/>
        </p:nvSpPr>
        <p:spPr>
          <a:xfrm>
            <a:off x="1422399" y="3632200"/>
            <a:ext cx="5592229" cy="6540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Aptos" panose="020B0004020202020204" pitchFamily="34" charset="0"/>
              </a:rPr>
              <a:t>Follow the ISO on X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>
                <a:latin typeface="Aptos" panose="020B0004020202020204" pitchFamily="34" charset="0"/>
                <a:hlinkClick r:id="rId4"/>
              </a:rPr>
              <a:t>@isonewengland</a:t>
            </a:r>
            <a:endParaRPr lang="en-US" sz="2400">
              <a:latin typeface="Aptos" panose="020B00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B425AB9-F672-89B2-B142-CDBADA046AC6}"/>
              </a:ext>
            </a:extLst>
          </p:cNvPr>
          <p:cNvSpPr txBox="1">
            <a:spLocks/>
          </p:cNvSpPr>
          <p:nvPr userDrawn="1"/>
        </p:nvSpPr>
        <p:spPr>
          <a:xfrm>
            <a:off x="1422399" y="2514601"/>
            <a:ext cx="5674148" cy="8694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Aptos" panose="020B0004020202020204" pitchFamily="34" charset="0"/>
              </a:rPr>
              <a:t>Log on to ISO Express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>
                <a:latin typeface="Aptos" panose="020B0004020202020204" pitchFamily="34" charset="0"/>
                <a:hlinkClick r:id="rId5"/>
              </a:rPr>
              <a:t>ISO Express</a:t>
            </a:r>
            <a:r>
              <a:rPr lang="en-US" sz="1400">
                <a:latin typeface="Aptos" panose="020B0004020202020204" pitchFamily="34" charset="0"/>
              </a:rPr>
              <a:t> provides real-time data on New England’s wholesale electricity markets and power system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F3F19C-61B9-807E-C2F4-C7CE14AB6EBA}"/>
              </a:ext>
            </a:extLst>
          </p:cNvPr>
          <p:cNvSpPr/>
          <p:nvPr userDrawn="1"/>
        </p:nvSpPr>
        <p:spPr>
          <a:xfrm>
            <a:off x="597944" y="944880"/>
            <a:ext cx="7022057" cy="45720"/>
          </a:xfrm>
          <a:prstGeom prst="rect">
            <a:avLst/>
          </a:prstGeom>
          <a:solidFill>
            <a:srgbClr val="D4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FA7ACB-443E-4728-8E10-12D3154D4B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1" y="3733801"/>
            <a:ext cx="571500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0E094B-0680-D9F2-9EDE-7027866A02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651718"/>
            <a:ext cx="571500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DE14E-DEFB-C1E9-3ADA-5C5730DB62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57635"/>
            <a:ext cx="571500" cy="5715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F8FA03-E23A-9A1C-D67C-32AED1BB48E2}"/>
              </a:ext>
            </a:extLst>
          </p:cNvPr>
          <p:cNvSpPr txBox="1">
            <a:spLocks/>
          </p:cNvSpPr>
          <p:nvPr userDrawn="1"/>
        </p:nvSpPr>
        <p:spPr>
          <a:xfrm>
            <a:off x="1422401" y="4634971"/>
            <a:ext cx="5592228" cy="6540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Aptos" panose="020B0004020202020204" pitchFamily="34" charset="0"/>
              </a:rPr>
              <a:t>Follow the ISO on LinkedIn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>
                <a:latin typeface="Aptos" panose="020B0004020202020204" pitchFamily="34" charset="0"/>
                <a:hlinkClick r:id="rId9"/>
              </a:rPr>
              <a:t>@iso-new-england</a:t>
            </a:r>
            <a:endParaRPr lang="en-US" sz="2400">
              <a:latin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AF2A5-8C22-534A-6736-D72D5563349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686301"/>
            <a:ext cx="571500" cy="571500"/>
          </a:xfrm>
          <a:prstGeom prst="rect">
            <a:avLst/>
          </a:prstGeom>
        </p:spPr>
      </p:pic>
      <p:pic>
        <p:nvPicPr>
          <p:cNvPr id="16" name="Picture 15">
            <a:hlinkClick r:id="rId11"/>
            <a:extLst>
              <a:ext uri="{FF2B5EF4-FFF2-40B4-BE49-F238E27FC236}">
                <a16:creationId xmlns:a16="http://schemas.microsoft.com/office/drawing/2014/main" id="{897E1AEA-5EF1-A00E-D70C-D70E6BBD6FD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5" y="4806346"/>
            <a:ext cx="1272119" cy="372327"/>
          </a:xfrm>
          <a:prstGeom prst="rect">
            <a:avLst/>
          </a:prstGeom>
          <a:effectLst/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01471B66-E948-3C8F-2506-F072CCB98D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36" y="5301917"/>
            <a:ext cx="1267704" cy="371036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B8BD3B-2924-0C3A-895F-3B95310952C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1207" y="2029136"/>
            <a:ext cx="1309133" cy="2575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B2EA94-586C-785D-F96E-E6A3B5471B9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5627" y="2035681"/>
            <a:ext cx="1309133" cy="2562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AEAD5D-5F7B-F5FF-92CC-8FE663E976C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6572" y="4785709"/>
            <a:ext cx="887243" cy="887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25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F9608-952E-8CC6-3F67-5206DE2BA8E2}"/>
              </a:ext>
            </a:extLst>
          </p:cNvPr>
          <p:cNvSpPr txBox="1"/>
          <p:nvPr userDrawn="1"/>
        </p:nvSpPr>
        <p:spPr>
          <a:xfrm>
            <a:off x="1320800" y="2717801"/>
            <a:ext cx="528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1E6A9A"/>
                </a:solidFill>
                <a:latin typeface="Aptos" panose="020B0004020202020204" pitchFamily="34" charset="0"/>
              </a:rPr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D08D9-FDE0-9DB2-0CCF-54B0EC91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3600" y="990600"/>
            <a:ext cx="3179867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5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609600" y="1408177"/>
            <a:ext cx="109728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37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609600" y="1405128"/>
            <a:ext cx="109728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89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67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201142" y="6329047"/>
            <a:ext cx="178971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441CF-2155-71E6-CD9C-BD43287609F2}"/>
              </a:ext>
            </a:extLst>
          </p:cNvPr>
          <p:cNvSpPr/>
          <p:nvPr userDrawn="1"/>
        </p:nvSpPr>
        <p:spPr>
          <a:xfrm>
            <a:off x="5201142" y="6303647"/>
            <a:ext cx="1789717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ISO-NE PUBLIC</a:t>
            </a:r>
          </a:p>
        </p:txBody>
      </p:sp>
    </p:spTree>
    <p:extLst>
      <p:ext uri="{BB962C8B-B14F-4D97-AF65-F5344CB8AC3E}">
        <p14:creationId xmlns:p14="http://schemas.microsoft.com/office/powerpoint/2010/main" val="195845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 baseline="0">
          <a:solidFill>
            <a:srgbClr val="00000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ts val="1600"/>
        </a:spcBef>
        <a:buFont typeface="Arial" pitchFamily="34" charset="0"/>
        <a:buChar char="•"/>
        <a:defRPr sz="32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ts val="0"/>
        </a:spcBef>
        <a:buFont typeface="Arial" pitchFamily="34" charset="0"/>
        <a:buChar char="–"/>
        <a:defRPr sz="2667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0"/>
        </a:spcBef>
        <a:buFont typeface="Arial" pitchFamily="34" charset="0"/>
        <a:buChar char="–"/>
        <a:defRPr sz="2133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0"/>
        </a:spcBef>
        <a:buFont typeface="Arial" pitchFamily="34" charset="0"/>
        <a:buChar char="»"/>
        <a:defRPr sz="2133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67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201142" y="6329047"/>
            <a:ext cx="178971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441CF-2155-71E6-CD9C-BD43287609F2}"/>
              </a:ext>
            </a:extLst>
          </p:cNvPr>
          <p:cNvSpPr/>
          <p:nvPr userDrawn="1"/>
        </p:nvSpPr>
        <p:spPr>
          <a:xfrm>
            <a:off x="5201142" y="6303647"/>
            <a:ext cx="1789717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ISO-NE PUBLIC</a:t>
            </a:r>
          </a:p>
        </p:txBody>
      </p:sp>
    </p:spTree>
    <p:extLst>
      <p:ext uri="{BB962C8B-B14F-4D97-AF65-F5344CB8AC3E}">
        <p14:creationId xmlns:p14="http://schemas.microsoft.com/office/powerpoint/2010/main" val="15822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 baseline="0">
          <a:solidFill>
            <a:srgbClr val="00000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ts val="1600"/>
        </a:spcBef>
        <a:buFont typeface="Arial" pitchFamily="34" charset="0"/>
        <a:buChar char="•"/>
        <a:defRPr sz="32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ts val="0"/>
        </a:spcBef>
        <a:buFont typeface="Arial" pitchFamily="34" charset="0"/>
        <a:buChar char="–"/>
        <a:defRPr sz="2667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0"/>
        </a:spcBef>
        <a:buFont typeface="Arial" pitchFamily="34" charset="0"/>
        <a:buChar char="–"/>
        <a:defRPr sz="2133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0"/>
        </a:spcBef>
        <a:buFont typeface="Arial" pitchFamily="34" charset="0"/>
        <a:buChar char="»"/>
        <a:defRPr sz="2133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sonewswire.com/2026/05/01/iso-ne-forecast-shows-steady-increase-in-regional-electricity-use-through-2035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70901A-DE89-02EB-FF57-53D9B500E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May 20, 2026  |  Rockport, Maine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4FCDB-9170-83E2-1038-70AEDD1E62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Al McBride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922E7-859C-6CE7-B75E-820077D497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Vice President System Planning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C4CCB-A7F3-17B1-E866-E3AFFF6F52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2026 NECPUC Symposium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3C76C9-E9FF-57AC-2BC5-86E6129432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Planning for Large Loads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31366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6655D9C-10C2-4AD5-F929-12BC3919F764}"/>
              </a:ext>
            </a:extLst>
          </p:cNvPr>
          <p:cNvSpPr/>
          <p:nvPr/>
        </p:nvSpPr>
        <p:spPr>
          <a:xfrm>
            <a:off x="0" y="0"/>
            <a:ext cx="12192000" cy="6289683"/>
          </a:xfrm>
          <a:prstGeom prst="rect">
            <a:avLst/>
          </a:prstGeom>
          <a:solidFill>
            <a:srgbClr val="313C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69CF8-29BB-DDC4-6393-0D31FCD2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E6386C-BDBE-C2FF-EA06-8FD85C144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936868"/>
              </p:ext>
            </p:extLst>
          </p:nvPr>
        </p:nvGraphicFramePr>
        <p:xfrm>
          <a:off x="3556000" y="435508"/>
          <a:ext cx="9753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A0C06EE1-2D3F-BF0A-5485-1656FAA3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44" y="2408241"/>
            <a:ext cx="4731657" cy="1473200"/>
          </a:xfrm>
        </p:spPr>
        <p:txBody>
          <a:bodyPr>
            <a:noAutofit/>
          </a:bodyPr>
          <a:lstStyle/>
          <a:p>
            <a:r>
              <a:rPr lang="en-US" sz="4800" b="0">
                <a:solidFill>
                  <a:schemeClr val="tx1">
                    <a:lumMod val="20000"/>
                    <a:lumOff val="80000"/>
                  </a:schemeClr>
                </a:solidFill>
                <a:latin typeface="Aptos"/>
              </a:rPr>
              <a:t>ISO New England has observed </a:t>
            </a:r>
            <a:r>
              <a:rPr lang="en-US" sz="4800">
                <a:solidFill>
                  <a:srgbClr val="7FC163"/>
                </a:solidFill>
                <a:latin typeface="Aptos"/>
              </a:rPr>
              <a:t>three main phases</a:t>
            </a:r>
            <a:r>
              <a:rPr lang="en-US" sz="4800" b="0">
                <a:solidFill>
                  <a:srgbClr val="7FC163"/>
                </a:solidFill>
                <a:latin typeface="Aptos"/>
              </a:rPr>
              <a:t> </a:t>
            </a:r>
            <a:r>
              <a:rPr lang="en-US" sz="4800" b="0">
                <a:solidFill>
                  <a:schemeClr val="tx1">
                    <a:lumMod val="20000"/>
                    <a:lumOff val="80000"/>
                  </a:schemeClr>
                </a:solidFill>
                <a:latin typeface="Aptos"/>
              </a:rPr>
              <a:t>of large load project development</a:t>
            </a:r>
            <a:endParaRPr lang="en-US" sz="4800" b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Graphic 11" descr="Line arrow: Counter-clockwise curve with solid fill">
            <a:extLst>
              <a:ext uri="{FF2B5EF4-FFF2-40B4-BE49-F238E27FC236}">
                <a16:creationId xmlns:a16="http://schemas.microsoft.com/office/drawing/2014/main" id="{241F56E6-ED46-BDDA-CB73-567B65EF4C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10851848" y="1591733"/>
            <a:ext cx="1219200" cy="1219200"/>
          </a:xfrm>
          <a:prstGeom prst="rect">
            <a:avLst/>
          </a:prstGeom>
        </p:spPr>
      </p:pic>
      <p:pic>
        <p:nvPicPr>
          <p:cNvPr id="13" name="Graphic 12" descr="Line arrow: Counter-clockwise curve with solid fill">
            <a:extLst>
              <a:ext uri="{FF2B5EF4-FFF2-40B4-BE49-F238E27FC236}">
                <a16:creationId xmlns:a16="http://schemas.microsoft.com/office/drawing/2014/main" id="{BFB9F552-04E2-862E-5029-A7328D2539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4673600" y="373009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09077B4-94B5-1970-2515-7D1F20754869}"/>
              </a:ext>
            </a:extLst>
          </p:cNvPr>
          <p:cNvSpPr/>
          <p:nvPr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4DCC34-F369-CE9A-359F-DF031DC7E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699446"/>
              </p:ext>
            </p:extLst>
          </p:nvPr>
        </p:nvGraphicFramePr>
        <p:xfrm>
          <a:off x="1942801" y="88900"/>
          <a:ext cx="8115299" cy="566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27344-2CBC-71F6-19E6-B7BB2DA5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Graphic 8" descr="Bitcoin outline">
            <a:extLst>
              <a:ext uri="{FF2B5EF4-FFF2-40B4-BE49-F238E27FC236}">
                <a16:creationId xmlns:a16="http://schemas.microsoft.com/office/drawing/2014/main" id="{199E5944-C0EE-E3EA-633E-D7CF821111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060" y="3109779"/>
            <a:ext cx="662848" cy="662848"/>
          </a:xfrm>
          <a:prstGeom prst="rect">
            <a:avLst/>
          </a:prstGeom>
        </p:spPr>
      </p:pic>
      <p:pic>
        <p:nvPicPr>
          <p:cNvPr id="10" name="Graphic 9" descr="Electric car outline">
            <a:extLst>
              <a:ext uri="{FF2B5EF4-FFF2-40B4-BE49-F238E27FC236}">
                <a16:creationId xmlns:a16="http://schemas.microsoft.com/office/drawing/2014/main" id="{023D4F71-E232-05AE-539C-804AE6DCD1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3207" y="1192255"/>
            <a:ext cx="850318" cy="850318"/>
          </a:xfrm>
          <a:prstGeom prst="rect">
            <a:avLst/>
          </a:prstGeom>
        </p:spPr>
      </p:pic>
      <p:pic>
        <p:nvPicPr>
          <p:cNvPr id="12" name="Graphic 11" descr="Lightning bolt outline">
            <a:extLst>
              <a:ext uri="{FF2B5EF4-FFF2-40B4-BE49-F238E27FC236}">
                <a16:creationId xmlns:a16="http://schemas.microsoft.com/office/drawing/2014/main" id="{22705777-4449-F710-7BD0-E457E56716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3761" y="2224296"/>
            <a:ext cx="706199" cy="706199"/>
          </a:xfrm>
          <a:prstGeom prst="rect">
            <a:avLst/>
          </a:prstGeom>
        </p:spPr>
      </p:pic>
      <p:pic>
        <p:nvPicPr>
          <p:cNvPr id="13" name="Graphic 12" descr="Computer outline">
            <a:extLst>
              <a:ext uri="{FF2B5EF4-FFF2-40B4-BE49-F238E27FC236}">
                <a16:creationId xmlns:a16="http://schemas.microsoft.com/office/drawing/2014/main" id="{ED814238-A450-A974-8792-03C5DC4979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5964" y="4076427"/>
            <a:ext cx="814799" cy="8147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750B86-3C6B-EFB4-3220-BB939A1540EC}"/>
              </a:ext>
            </a:extLst>
          </p:cNvPr>
          <p:cNvSpPr txBox="1"/>
          <p:nvPr/>
        </p:nvSpPr>
        <p:spPr>
          <a:xfrm>
            <a:off x="4768889" y="4165913"/>
            <a:ext cx="124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277A8"/>
                </a:solidFill>
                <a:latin typeface="Aptos" panose="020B0004020202020204" pitchFamily="34" charset="0"/>
              </a:rPr>
              <a:t>Data Centers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227C29-D7F3-73CC-619E-76B24A88ACEF}"/>
              </a:ext>
            </a:extLst>
          </p:cNvPr>
          <p:cNvSpPr txBox="1"/>
          <p:nvPr/>
        </p:nvSpPr>
        <p:spPr>
          <a:xfrm>
            <a:off x="5967622" y="3115052"/>
            <a:ext cx="124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277A8"/>
                </a:solidFill>
                <a:latin typeface="Aptos" panose="020B0004020202020204" pitchFamily="34" charset="0"/>
              </a:rPr>
              <a:t>Crypto Mining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7F951-AEFC-79DC-89BF-E33F5B81C6E5}"/>
              </a:ext>
            </a:extLst>
          </p:cNvPr>
          <p:cNvSpPr txBox="1"/>
          <p:nvPr/>
        </p:nvSpPr>
        <p:spPr>
          <a:xfrm>
            <a:off x="9442902" y="1370948"/>
            <a:ext cx="173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277A8"/>
                </a:solidFill>
                <a:latin typeface="Aptos" panose="020B0004020202020204" pitchFamily="34" charset="0"/>
              </a:rPr>
              <a:t>EV Charging Depots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B55D9-56FC-B370-5773-937A4D8E4715}"/>
              </a:ext>
            </a:extLst>
          </p:cNvPr>
          <p:cNvSpPr txBox="1"/>
          <p:nvPr/>
        </p:nvSpPr>
        <p:spPr>
          <a:xfrm>
            <a:off x="7618049" y="2236953"/>
            <a:ext cx="205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277A8"/>
                </a:solidFill>
                <a:latin typeface="Aptos" panose="020B0004020202020204" pitchFamily="34" charset="0"/>
              </a:rPr>
              <a:t>Widespread</a:t>
            </a:r>
          </a:p>
          <a:p>
            <a:r>
              <a:rPr lang="en-US" sz="2000" b="1">
                <a:solidFill>
                  <a:srgbClr val="1277A8"/>
                </a:solidFill>
                <a:latin typeface="Aptos" panose="020B0004020202020204" pitchFamily="34" charset="0"/>
              </a:rPr>
              <a:t>Electrification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A16EF3C-B575-41E0-A706-C0F14D4D2C26}"/>
              </a:ext>
            </a:extLst>
          </p:cNvPr>
          <p:cNvSpPr txBox="1">
            <a:spLocks/>
          </p:cNvSpPr>
          <p:nvPr/>
        </p:nvSpPr>
        <p:spPr>
          <a:xfrm>
            <a:off x="208353" y="506761"/>
            <a:ext cx="5654007" cy="473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ts val="1600"/>
              </a:spcBef>
              <a:buFont typeface="Arial" pitchFamily="34" charset="0"/>
              <a:buChar char="•"/>
              <a:defRPr sz="3200" kern="1200" baseline="0">
                <a:solidFill>
                  <a:srgbClr val="000000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667" kern="1200" baseline="0">
                <a:solidFill>
                  <a:srgbClr val="000000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133" kern="1200" baseline="0">
                <a:solidFill>
                  <a:srgbClr val="000000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133" kern="1200" baseline="0">
                <a:solidFill>
                  <a:srgbClr val="000000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400"/>
              <a:t>ISO-NE is closely monitoring potential new </a:t>
            </a:r>
            <a:r>
              <a:rPr lang="en-US" sz="3400" b="1">
                <a:solidFill>
                  <a:srgbClr val="1277A8"/>
                </a:solidFill>
              </a:rPr>
              <a:t>large</a:t>
            </a:r>
            <a:r>
              <a:rPr lang="en-US" sz="3400">
                <a:solidFill>
                  <a:srgbClr val="1277A8"/>
                </a:solidFill>
              </a:rPr>
              <a:t> </a:t>
            </a:r>
            <a:r>
              <a:rPr lang="en-US" sz="3400" b="1">
                <a:solidFill>
                  <a:srgbClr val="1277A8"/>
                </a:solidFill>
              </a:rPr>
              <a:t>loads</a:t>
            </a:r>
            <a:r>
              <a:rPr lang="en-US" sz="3400">
                <a:solidFill>
                  <a:srgbClr val="313C40"/>
                </a:solidFill>
              </a:rPr>
              <a:t>, </a:t>
            </a:r>
            <a:r>
              <a:rPr lang="en-US" sz="3400"/>
              <a:t>also known as </a:t>
            </a:r>
            <a:r>
              <a:rPr lang="en-US" sz="3400" b="1">
                <a:solidFill>
                  <a:srgbClr val="1277A8"/>
                </a:solidFill>
              </a:rPr>
              <a:t>“step loads” </a:t>
            </a:r>
            <a:r>
              <a:rPr lang="en-US" sz="3400"/>
              <a:t>in the region…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AB8B85-4865-451E-F076-00F71BC2FE7D}"/>
              </a:ext>
            </a:extLst>
          </p:cNvPr>
          <p:cNvSpPr txBox="1"/>
          <p:nvPr/>
        </p:nvSpPr>
        <p:spPr>
          <a:xfrm>
            <a:off x="1754947" y="4473690"/>
            <a:ext cx="17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cap="small">
                <a:solidFill>
                  <a:schemeClr val="tx2"/>
                </a:solidFill>
              </a:rPr>
              <a:t>Demand Growth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0DEDF9E-B2B5-0DDF-FAA2-B7EF03FB126A}"/>
              </a:ext>
            </a:extLst>
          </p:cNvPr>
          <p:cNvSpPr/>
          <p:nvPr/>
        </p:nvSpPr>
        <p:spPr>
          <a:xfrm rot="5400000">
            <a:off x="9857450" y="1047185"/>
            <a:ext cx="215900" cy="226639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8A75DB-0B59-27C7-5645-14D9727C36AF}"/>
              </a:ext>
            </a:extLst>
          </p:cNvPr>
          <p:cNvSpPr txBox="1"/>
          <p:nvPr/>
        </p:nvSpPr>
        <p:spPr>
          <a:xfrm>
            <a:off x="6477627" y="3945940"/>
            <a:ext cx="552327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>
                <a:solidFill>
                  <a:srgbClr val="1C282E"/>
                </a:solidFill>
                <a:latin typeface="Aptos" panose="020B0004020202020204" pitchFamily="34" charset="0"/>
              </a:rPr>
              <a:t>…a</a:t>
            </a:r>
            <a:r>
              <a:rPr lang="en-US" sz="3400" b="0" i="0">
                <a:solidFill>
                  <a:srgbClr val="1C282E"/>
                </a:solidFill>
                <a:effectLst/>
                <a:latin typeface="Aptos" panose="020B0004020202020204" pitchFamily="34" charset="0"/>
              </a:rPr>
              <a:t>nd proactively developing methods to analyze these potential loads’ impact on </a:t>
            </a:r>
            <a:r>
              <a:rPr lang="en-US" sz="3400" b="1">
                <a:solidFill>
                  <a:srgbClr val="1277A8"/>
                </a:solidFill>
                <a:latin typeface="Aptos" panose="020B0004020202020204" pitchFamily="34" charset="0"/>
              </a:rPr>
              <a:t>future demand</a:t>
            </a:r>
          </a:p>
        </p:txBody>
      </p:sp>
    </p:spTree>
    <p:extLst>
      <p:ext uri="{BB962C8B-B14F-4D97-AF65-F5344CB8AC3E}">
        <p14:creationId xmlns:p14="http://schemas.microsoft.com/office/powerpoint/2010/main" val="74310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7594D-7C78-44CD-E2E7-A2748A322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DE1CC4-E9AA-7F7C-EA1A-EAF6D146231D}"/>
              </a:ext>
            </a:extLst>
          </p:cNvPr>
          <p:cNvSpPr/>
          <p:nvPr/>
        </p:nvSpPr>
        <p:spPr>
          <a:xfrm>
            <a:off x="-15240" y="0"/>
            <a:ext cx="12192000" cy="6289683"/>
          </a:xfrm>
          <a:prstGeom prst="rect">
            <a:avLst/>
          </a:prstGeom>
          <a:solidFill>
            <a:srgbClr val="F9F4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10465-655A-46A1-A4AD-88D00BF1D6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5209" y="2950533"/>
            <a:ext cx="3473024" cy="3537377"/>
          </a:xfrm>
        </p:spPr>
        <p:txBody>
          <a:bodyPr anchor="t">
            <a:normAutofit/>
          </a:bodyPr>
          <a:lstStyle/>
          <a:p>
            <a:pPr marL="58738" lvl="1" indent="0">
              <a:buNone/>
            </a:pPr>
            <a:r>
              <a:rPr lang="en-US" sz="2400">
                <a:solidFill>
                  <a:schemeClr val="tx1">
                    <a:lumMod val="75000"/>
                  </a:schemeClr>
                </a:solidFill>
              </a:rPr>
              <a:t>Engagement with </a:t>
            </a:r>
            <a:r>
              <a:rPr lang="en-US" sz="2400" b="1">
                <a:solidFill>
                  <a:srgbClr val="197FBB"/>
                </a:solidFill>
              </a:rPr>
              <a:t>New England Transmission Owners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>
                <a:solidFill>
                  <a:schemeClr val="tx1">
                    <a:lumMod val="75000"/>
                  </a:schemeClr>
                </a:solidFill>
              </a:rPr>
              <a:t>regarding potential large load interconnections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504D8-ABEE-BD34-6310-E75F9DCC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708C2-9488-CA24-0620-04443CDE0C2E}"/>
              </a:ext>
            </a:extLst>
          </p:cNvPr>
          <p:cNvSpPr txBox="1"/>
          <p:nvPr/>
        </p:nvSpPr>
        <p:spPr>
          <a:xfrm>
            <a:off x="4237143" y="2950533"/>
            <a:ext cx="3657600" cy="26776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19063" lvl="1"/>
            <a:r>
              <a:rPr lang="en-US" sz="240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Communication with </a:t>
            </a:r>
            <a:r>
              <a:rPr lang="en-US" sz="2400" b="1">
                <a:solidFill>
                  <a:srgbClr val="E5840F"/>
                </a:solidFill>
                <a:latin typeface="Aptos" panose="020B0004020202020204" pitchFamily="34" charset="0"/>
              </a:rPr>
              <a:t>state policymakers, legislators and regulators </a:t>
            </a:r>
            <a:r>
              <a:rPr lang="en-US" sz="240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to understand any potential policy incentives for data centers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A1D3D-093D-AA89-6368-F787F27FFB56}"/>
              </a:ext>
            </a:extLst>
          </p:cNvPr>
          <p:cNvSpPr txBox="1"/>
          <p:nvPr/>
        </p:nvSpPr>
        <p:spPr>
          <a:xfrm>
            <a:off x="8063654" y="2853269"/>
            <a:ext cx="3657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lvl="1"/>
            <a:r>
              <a:rPr lang="en-US" sz="2400" b="1">
                <a:solidFill>
                  <a:srgbClr val="64CDD8"/>
                </a:solidFill>
                <a:latin typeface="Aptos" panose="020B0004020202020204" pitchFamily="34" charset="0"/>
              </a:rPr>
              <a:t>Research of methods and data sources </a:t>
            </a:r>
            <a:r>
              <a:rPr lang="en-US" sz="240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to understand the potential magnitude, timing, and likelihood of future impacts of step loads in New England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13DD9E-518D-A33D-A611-6ED706B55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64" y="143935"/>
            <a:ext cx="5135323" cy="2683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C42346-A44B-F7AD-0792-BF841994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995779"/>
            <a:ext cx="7289800" cy="1143000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chemeClr val="tx1">
                    <a:lumMod val="75000"/>
                  </a:schemeClr>
                </a:solidFill>
              </a:rPr>
              <a:t>ISO-NE is preparing for the potential of large load additions, including through: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2665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07EDF-9FBC-A4A1-467C-23E0B8F8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55D5123-CC6B-1B07-C605-1A0EF3B79DB7}"/>
              </a:ext>
            </a:extLst>
          </p:cNvPr>
          <p:cNvSpPr/>
          <p:nvPr/>
        </p:nvSpPr>
        <p:spPr>
          <a:xfrm>
            <a:off x="0" y="0"/>
            <a:ext cx="12192000" cy="6365882"/>
          </a:xfrm>
          <a:prstGeom prst="rect">
            <a:avLst/>
          </a:prstGeom>
          <a:solidFill>
            <a:srgbClr val="D7EA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686B7-A889-3098-22A8-59E098FF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8CD43A9-CCFE-B3FA-10AA-C5F64C2F9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071474"/>
              </p:ext>
            </p:extLst>
          </p:nvPr>
        </p:nvGraphicFramePr>
        <p:xfrm>
          <a:off x="5029200" y="228599"/>
          <a:ext cx="6989487" cy="565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E4548B7-3C78-8A98-12F6-32465CA37BE3}"/>
              </a:ext>
            </a:extLst>
          </p:cNvPr>
          <p:cNvSpPr txBox="1"/>
          <p:nvPr/>
        </p:nvSpPr>
        <p:spPr>
          <a:xfrm>
            <a:off x="609600" y="4592747"/>
            <a:ext cx="3969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313C40"/>
                </a:solidFill>
                <a:latin typeface="Aptos" panose="020B0004020202020204" pitchFamily="34" charset="0"/>
                <a:hlinkClick r:id="rId8"/>
              </a:rPr>
              <a:t>2026-2035 Capacity, Energy, Loads, and Transmission Report</a:t>
            </a:r>
            <a:r>
              <a:rPr lang="en-US" sz="2000">
                <a:solidFill>
                  <a:srgbClr val="313C40"/>
                </a:solidFill>
                <a:latin typeface="Aptos" panose="020B0004020202020204" pitchFamily="34" charset="0"/>
              </a:rPr>
              <a:t> </a:t>
            </a:r>
            <a:r>
              <a:rPr lang="en-US" sz="2000" i="1">
                <a:solidFill>
                  <a:srgbClr val="313C40"/>
                </a:solidFill>
                <a:latin typeface="Aptos" panose="020B0004020202020204" pitchFamily="34" charset="0"/>
              </a:rPr>
              <a:t>Large load forecast includes projects ≥20 MW with formal transmission study agreements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CC3C74-5F70-11AF-A79E-C931FB1556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772" y="2433201"/>
            <a:ext cx="3969657" cy="20741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B020FC-C853-59E9-24FF-1A5A6EA1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5506"/>
            <a:ext cx="4324120" cy="1143000"/>
          </a:xfrm>
        </p:spPr>
        <p:txBody>
          <a:bodyPr>
            <a:normAutofit fontScale="90000"/>
          </a:bodyPr>
          <a:lstStyle/>
          <a:p>
            <a:r>
              <a:rPr lang="en-US"/>
              <a:t>ISO-NE’s 2026 CELT Includes Large Load Forecast </a:t>
            </a:r>
          </a:p>
        </p:txBody>
      </p:sp>
    </p:spTree>
    <p:extLst>
      <p:ext uri="{BB962C8B-B14F-4D97-AF65-F5344CB8AC3E}">
        <p14:creationId xmlns:p14="http://schemas.microsoft.com/office/powerpoint/2010/main" val="211719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CE8EF-4C34-230E-1240-7791EE116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2B462B33-ECD6-827A-3532-D340E611D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39" y="1450804"/>
            <a:ext cx="1302141" cy="137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7645C-01EB-C26F-A16A-08322030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032BD-5878-9D84-DF70-F4AD807B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Other Actions that Will Influence Large Load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13A62-9898-CB61-9AB0-9665B69E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64174"/>
            <a:ext cx="5524500" cy="3517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Federal guidance anticipated on</a:t>
            </a:r>
            <a:r>
              <a:rPr lang="en-US" sz="2400">
                <a:solidFill>
                  <a:srgbClr val="313C4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200"/>
              <a:t>Interconnection process</a:t>
            </a:r>
          </a:p>
          <a:p>
            <a:pPr>
              <a:spcBef>
                <a:spcPts val="600"/>
              </a:spcBef>
            </a:pPr>
            <a:r>
              <a:rPr lang="en-US" sz="2200"/>
              <a:t>Interconnection cost allocation/  transmission service </a:t>
            </a:r>
          </a:p>
          <a:p>
            <a:pPr>
              <a:spcBef>
                <a:spcPts val="600"/>
              </a:spcBef>
            </a:pPr>
            <a:r>
              <a:rPr lang="en-US" sz="2200"/>
              <a:t>Co-location with existing generation</a:t>
            </a:r>
          </a:p>
          <a:p>
            <a:pPr>
              <a:spcBef>
                <a:spcPts val="600"/>
              </a:spcBef>
            </a:pPr>
            <a:r>
              <a:rPr lang="en-US" sz="2200" err="1"/>
              <a:t>Curtailability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F694C-2F33-A8F8-0B4A-7C6AB539B895}"/>
              </a:ext>
            </a:extLst>
          </p:cNvPr>
          <p:cNvSpPr txBox="1"/>
          <p:nvPr/>
        </p:nvSpPr>
        <p:spPr>
          <a:xfrm>
            <a:off x="6654218" y="2864174"/>
            <a:ext cx="492818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ptos" panose="020B0004020202020204" pitchFamily="34" charset="0"/>
              </a:rPr>
              <a:t>Ongoing national conversations: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ptos" panose="020B0004020202020204" pitchFamily="34" charset="0"/>
              </a:rPr>
              <a:t>Incremental resources needed for new large loads and resource adequacy response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ptos" panose="020B0004020202020204" pitchFamily="34" charset="0"/>
              </a:rPr>
              <a:t>Risks of emerging large loads (NERC Large Loads Working Group)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ptos" panose="020B0004020202020204" pitchFamily="34" charset="0"/>
              </a:rPr>
              <a:t>State priorities for managing large loads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9D5129-1F0F-0F8C-FB81-F475EA39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51" y="1455045"/>
            <a:ext cx="1247774" cy="1247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0F9117-AEEA-ADA0-96C0-8B48C89CE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39" y="1486974"/>
            <a:ext cx="1247775" cy="12464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9A2ABB-BF0F-4DF0-9749-9983FC5BA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84" y="1486974"/>
            <a:ext cx="1302141" cy="13021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10FC8F-7850-2773-D207-13D74B395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94" y="1486974"/>
            <a:ext cx="1302141" cy="1302141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B3738E-C0BE-8160-4D0E-F1825E3A2530}"/>
              </a:ext>
            </a:extLst>
          </p:cNvPr>
          <p:cNvSpPr/>
          <p:nvPr/>
        </p:nvSpPr>
        <p:spPr>
          <a:xfrm>
            <a:off x="6088381" y="1315524"/>
            <a:ext cx="45719" cy="4723326"/>
          </a:xfrm>
          <a:prstGeom prst="roundRect">
            <a:avLst/>
          </a:prstGeom>
          <a:solidFill>
            <a:srgbClr val="A1C640"/>
          </a:solidFill>
          <a:ln>
            <a:solidFill>
              <a:srgbClr val="A1C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3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No Label-16-9" id="{36A6000F-1718-42EB-B327-09927A1E99D3}" vid="{49FCEF92-EF05-4C69-BFB7-B6F5FA78BB5B}"/>
    </a:ext>
  </a:extLst>
</a:theme>
</file>

<file path=ppt/theme/theme2.xml><?xml version="1.0" encoding="utf-8"?>
<a:theme xmlns:a="http://schemas.openxmlformats.org/drawingml/2006/main" name="1_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Template-16x9-PUBLIC.pptx" id="{8A6EB082-6A7B-4136-A68F-1914E5422E34}" vid="{48587D57-CADC-4DB4-87F2-4F27AB96CD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 xmlns="bbb7365b-17a3-40c3-abf1-a8aeb518f9d2">
      <UserInfo>
        <DisplayName/>
        <AccountId xsi:nil="true"/>
        <AccountType/>
      </UserInfo>
    </Assigned>
    <Audience xmlns="bbb7365b-17a3-40c3-abf1-a8aeb518f9d2" xsi:nil="true"/>
    <Comments xmlns="bbb7365b-17a3-40c3-abf1-a8aeb518f9d2" xsi:nil="true"/>
    <DocStatus xmlns="bbb7365b-17a3-40c3-abf1-a8aeb518f9d2">Draft</DocStatus>
    <lcf76f155ced4ddcb4097134ff3c332f xmlns="bbb7365b-17a3-40c3-abf1-a8aeb518f9d2">
      <Terms xmlns="http://schemas.microsoft.com/office/infopath/2007/PartnerControls"/>
    </lcf76f155ced4ddcb4097134ff3c332f>
    <TaxCatchAll xmlns="90ca5367-d453-4b75-951d-9c7f12cb219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E55201B64DE4F917B732C0AC77C67" ma:contentTypeVersion="19" ma:contentTypeDescription="Create a new document." ma:contentTypeScope="" ma:versionID="366369de076744ee678b724e6c770e62">
  <xsd:schema xmlns:xsd="http://www.w3.org/2001/XMLSchema" xmlns:xs="http://www.w3.org/2001/XMLSchema" xmlns:p="http://schemas.microsoft.com/office/2006/metadata/properties" xmlns:ns2="bbb7365b-17a3-40c3-abf1-a8aeb518f9d2" xmlns:ns3="90ca5367-d453-4b75-951d-9c7f12cb2195" targetNamespace="http://schemas.microsoft.com/office/2006/metadata/properties" ma:root="true" ma:fieldsID="e7ff866ce1bf56156309c9fd4b5fda16" ns2:_="" ns3:_="">
    <xsd:import namespace="bbb7365b-17a3-40c3-abf1-a8aeb518f9d2"/>
    <xsd:import namespace="90ca5367-d453-4b75-951d-9c7f12cb21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TaxCatchAll" minOccurs="0"/>
                <xsd:element ref="ns2:DocStatus" minOccurs="0"/>
                <xsd:element ref="ns2:Comments" minOccurs="0"/>
                <xsd:element ref="ns2:Audience" minOccurs="0"/>
                <xsd:element ref="ns2:Assigned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7365b-17a3-40c3-abf1-a8aeb518f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cStatus" ma:index="12" nillable="true" ma:displayName="Doc Status" ma:default="Draft" ma:format="Dropdown" ma:internalName="DocStatus">
      <xsd:simpleType>
        <xsd:restriction base="dms:Choice">
          <xsd:enumeration value="Draft"/>
          <xsd:enumeration value="Final"/>
        </xsd:restriction>
      </xsd:simpleType>
    </xsd:element>
    <xsd:element name="Comments" ma:index="13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Audience" ma:index="14" nillable="true" ma:displayName="Audience" ma:format="Dropdown" ma:internalName="Audience">
      <xsd:simpleType>
        <xsd:restriction base="dms:Choice">
          <xsd:enumeration value="Internal"/>
          <xsd:enumeration value="External"/>
        </xsd:restriction>
      </xsd:simpleType>
    </xsd:element>
    <xsd:element name="Assigned" ma:index="15" nillable="true" ma:displayName="Assigned" ma:format="Dropdown" ma:list="UserInfo" ma:SharePointGroup="0" ma:internalName="Assigne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d08c83-a846-49e1-80e2-7c5391ecc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a5367-d453-4b75-951d-9c7f12cb2195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942b3b2b-1724-4b9a-976d-b2aea40ecc9f}" ma:internalName="TaxCatchAll" ma:showField="CatchAllData" ma:web="90ca5367-d453-4b75-951d-9c7f12cb21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EC93E-F5D3-4062-AE52-E7E4B2BC8149}">
  <ds:schemaRefs>
    <ds:schemaRef ds:uri="90ca5367-d453-4b75-951d-9c7f12cb2195"/>
    <ds:schemaRef ds:uri="bbb7365b-17a3-40c3-abf1-a8aeb518f9d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A2819A-15E5-4EFF-BB03-95BAE8E273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27731-DFBE-4E2A-97A8-A75EE3B2B5E4}">
  <ds:schemaRefs>
    <ds:schemaRef ds:uri="90ca5367-d453-4b75-951d-9c7f12cb2195"/>
    <ds:schemaRef ds:uri="bbb7365b-17a3-40c3-abf1-a8aeb518f9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Widescreen</PresentationFormat>
  <Paragraphs>46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iso_white_cover</vt:lpstr>
      <vt:lpstr>1_iso_white_cover</vt:lpstr>
      <vt:lpstr>PowerPoint Presentation</vt:lpstr>
      <vt:lpstr>ISO New England has observed three main phases of large load project development</vt:lpstr>
      <vt:lpstr>PowerPoint Presentation</vt:lpstr>
      <vt:lpstr>ISO-NE is preparing for the potential of large load additions, including through:</vt:lpstr>
      <vt:lpstr>ISO-NE’s 2026 CELT Includes Large Load Forecast </vt:lpstr>
      <vt:lpstr>Other Actions that Will Influence Large Load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2026-05-13T15:15:32Z</dcterms:created>
  <dcterms:modified xsi:type="dcterms:W3CDTF">2026-05-13T15:25:04Z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0x010100C4DE55201B64DE4F917B732C0AC77C67</vt:lpwstr>
  </property>
</Properties>
</file>