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13"/>
  </p:notesMasterIdLst>
  <p:handoutMasterIdLst>
    <p:handoutMasterId r:id="rId14"/>
  </p:handoutMasterIdLst>
  <p:sldIdLst>
    <p:sldId id="437" r:id="rId5"/>
    <p:sldId id="463" r:id="rId6"/>
    <p:sldId id="462" r:id="rId7"/>
    <p:sldId id="453" r:id="rId8"/>
    <p:sldId id="464" r:id="rId9"/>
    <p:sldId id="438" r:id="rId10"/>
    <p:sldId id="452" r:id="rId11"/>
    <p:sldId id="45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448109-2BBB-0E80-F82A-CCF214621222}" name="Philip Curlett" initials="PC" userId="S::plc@levitan.com::b2c2ecca-9dbd-4e82-9736-da93d8b9a9ed" providerId="AD"/>
  <p188:author id="{35F2660A-3B14-27E0-15A8-4B0B6DA181F0}" name="Sara Wilmer" initials="SW" userId="S::sw@levitan.com::16a3cea6-15c3-441c-846b-33d8e26a8f47" providerId="AD"/>
  <p188:author id="{C5F2690E-45DB-EB5C-56F1-9A646B1D6B9E}" name="Marcos Quispe" initials="MQ" userId="S::mq@levitan.com::7e449e5c-0c55-447a-9e0e-ad8286e5f559" providerId="AD"/>
  <p188:author id="{54ED9833-D89D-9338-C983-AEEA70A5E8AE}" name="Nicolas Baldenko" initials="NB" userId="S::nhb@levitan.com::edaaea89-57c1-4128-9f55-2e6f1af1d745" providerId="AD"/>
  <p188:author id="{E4A51936-ABF5-9721-C8C7-27195A2FCDE4}" name="Seth Parker" initials="SP" userId="S::sgp@levitan.com::a4c48586-5257-4f62-9c3b-7604d00f1343" providerId="AD"/>
  <p188:author id="{C30AB441-093E-DFA3-3819-3B926B470AB5}" name="Alexander Mattfolk" initials="AM" userId="S::ajm@levitan.com::c4ea444a-f8d6-43ad-901c-651261ddb62d" providerId="AD"/>
  <p188:author id="{BB34A179-C3A0-D411-4BAE-C57541B4B759}" name="Ellen Cool" initials="EC" userId="S::egc@levitan.com::17d6f5af-957a-49da-a4f1-af664f3c41a9" providerId="AD"/>
  <p188:author id="{FD0DB39E-3070-EB52-530C-05AC84E92264}" name="Sokanha Ly" initials="SL" userId="S::sly@levitan.com::e06b5804-91db-4429-9e87-1ca587546ec8" providerId="AD"/>
  <p188:author id="{2567FA9F-ABFA-C33F-FADF-7A12749F76C0}" name="Richard Sweet" initials="RS" userId="S::rjs@levitan.com::cd574ef0-389a-4ec6-9958-b43a6b2d9b9c" providerId="AD"/>
  <p188:author id="{578087B1-A1E1-396A-AC26-4FB619D74664}" name="Jeremy Slovin" initials="JS" userId="S::jts@levitan.com::04a453d4-4849-46a7-8c5e-5e0f18c9957b" providerId="AD"/>
  <p188:author id="{E1C1A2C2-40F4-3562-96F6-A8F4CB38D116}" name="Turner Yardley" initials="TY" userId="S::wty@levitan.com::12ac4517-f6f1-45a7-858e-a62bfcd1a988" providerId="AD"/>
  <p188:author id="{264F80D5-8085-C101-3FD7-A28044CE2C55}" name="Richard Levitan" initials="RL" userId="S::rll@levitan.com::97849230-5c30-46e5-9de1-044849a1ed83" providerId="AD"/>
  <p188:author id="{734D21F0-056B-B354-858F-636DADD82538}" name="David Molin" initials="DM" userId="S::dam@levitan.com::7b59be37-69b3-49dd-be3c-f10cd3892e1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241A"/>
    <a:srgbClr val="BFBFBF"/>
    <a:srgbClr val="FFF2CC"/>
    <a:srgbClr val="FFD966"/>
    <a:srgbClr val="A9D18E"/>
    <a:srgbClr val="921D15"/>
    <a:srgbClr val="05FAFA"/>
    <a:srgbClr val="F205FA"/>
    <a:srgbClr val="2E05FA"/>
    <a:srgbClr val="84FA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Levitan" userId="97849230-5c30-46e5-9de1-044849a1ed83" providerId="ADAL" clId="{AB572ACC-7A7B-42D8-B62F-F0B328DF4D30}"/>
    <pc:docChg chg="modSld">
      <pc:chgData name="Richard Levitan" userId="97849230-5c30-46e5-9de1-044849a1ed83" providerId="ADAL" clId="{AB572ACC-7A7B-42D8-B62F-F0B328DF4D30}" dt="2026-05-06T20:30:57.916" v="13" actId="20577"/>
      <pc:docMkLst>
        <pc:docMk/>
      </pc:docMkLst>
      <pc:sldChg chg="modSp mod">
        <pc:chgData name="Richard Levitan" userId="97849230-5c30-46e5-9de1-044849a1ed83" providerId="ADAL" clId="{AB572ACC-7A7B-42D8-B62F-F0B328DF4D30}" dt="2026-05-06T20:30:57.916" v="13" actId="20577"/>
        <pc:sldMkLst>
          <pc:docMk/>
          <pc:sldMk cId="919965273" sldId="438"/>
        </pc:sldMkLst>
        <pc:spChg chg="mod">
          <ac:chgData name="Richard Levitan" userId="97849230-5c30-46e5-9de1-044849a1ed83" providerId="ADAL" clId="{AB572ACC-7A7B-42D8-B62F-F0B328DF4D30}" dt="2026-05-06T20:30:57.916" v="13" actId="20577"/>
          <ac:spMkLst>
            <pc:docMk/>
            <pc:sldMk cId="919965273" sldId="438"/>
            <ac:spMk id="5" creationId="{F68E271F-F396-0B78-A510-325F429B3DA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311E98-C0EB-A925-ED05-485D281966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E1B7E-163E-CE56-B118-87E393AEAC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3CB7C-6C83-4E70-A736-5C3D95B68760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450DD3-6B22-26E2-5359-DCF36E0946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BF60B4-03B9-34E4-260E-7B7925C2D6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DFC995-2764-450C-AF41-A5F5BE703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315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BCB7C-BD57-4B3E-A609-34B2ECCB68F2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A5553-4CC6-4105-9020-74AD5DDC0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77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4A5553-4CC6-4105-9020-74AD5DDC0C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29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4A5553-4CC6-4105-9020-74AD5DDC0C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71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500">
                <a:solidFill>
                  <a:srgbClr val="93241A"/>
                </a:solidFill>
                <a:latin typeface="Roboto" panose="020F0502020204030204" pitchFamily="2" charset="0"/>
                <a:ea typeface="Roboto" panose="020F0502020204030204" pitchFamily="2" charset="0"/>
                <a:cs typeface="Roboto" panose="020F0502020204030204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93241A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DD84A5-1AAA-5823-31BC-EF145C66BA91}"/>
              </a:ext>
            </a:extLst>
          </p:cNvPr>
          <p:cNvCxnSpPr/>
          <p:nvPr userDrawn="1"/>
        </p:nvCxnSpPr>
        <p:spPr>
          <a:xfrm>
            <a:off x="1524000" y="6174627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D480AE5-0093-4E89-4490-C8FA5A73DB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78" y="463225"/>
            <a:ext cx="3457042" cy="24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5874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846" y="1167496"/>
            <a:ext cx="5509954" cy="5009467"/>
          </a:xfr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lang="en-US" sz="17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 lang="en-US" sz="16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lang="en-US" sz="15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714500" indent="-34290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2171700" indent="-342900">
              <a:buClr>
                <a:schemeClr val="tx1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167496"/>
            <a:ext cx="5523805" cy="5009467"/>
          </a:xfr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lang="en-US" sz="17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 lang="en-US" sz="16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lang="en-US" sz="15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Clr>
                <a:schemeClr val="tx1"/>
              </a:buClr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2171700" indent="-342900">
              <a:buClr>
                <a:schemeClr val="tx1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CB3DB8-D8CD-29EE-6768-1BB42613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1BC0-EADE-BBF2-E1DF-B09EE3F123DC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CE6D09B3-6228-F588-6466-81DEB07665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6" y="320041"/>
            <a:ext cx="11186159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3938251-2C60-7C05-851D-DA6B0250A57B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B15A3332-7AB3-0967-0596-5FC10FB93A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</p:spTree>
    <p:extLst>
      <p:ext uri="{BB962C8B-B14F-4D97-AF65-F5344CB8AC3E}">
        <p14:creationId xmlns:p14="http://schemas.microsoft.com/office/powerpoint/2010/main" val="337446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9846" y="1028024"/>
            <a:ext cx="5487729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846" y="1851936"/>
            <a:ext cx="5487729" cy="4184834"/>
          </a:xfrm>
        </p:spPr>
        <p:txBody>
          <a:bodyPr>
            <a:normAutofit/>
          </a:bodyPr>
          <a:lstStyle>
            <a:lvl1pPr marL="228600" indent="-228600"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sz="17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buClr>
                <a:schemeClr val="tx1"/>
              </a:buClr>
              <a:defRPr sz="1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buClr>
                <a:schemeClr val="tx1"/>
              </a:buClr>
              <a:defRPr sz="15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buClr>
                <a:schemeClr val="tx1"/>
              </a:buClr>
              <a:defRPr sz="14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buClr>
                <a:schemeClr val="tx1"/>
              </a:buClr>
              <a:defRPr sz="1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199" y="1028024"/>
            <a:ext cx="5523805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1851936"/>
            <a:ext cx="5523805" cy="4184834"/>
          </a:xfrm>
        </p:spPr>
        <p:txBody>
          <a:bodyPr>
            <a:normAutofit/>
          </a:bodyPr>
          <a:lstStyle>
            <a:lvl1pPr marL="228600" indent="-228600"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sz="17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buClr>
                <a:schemeClr val="tx1"/>
              </a:buClr>
              <a:defRPr sz="1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buClr>
                <a:schemeClr val="tx1"/>
              </a:buClr>
              <a:defRPr sz="15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buClr>
                <a:schemeClr val="tx1"/>
              </a:buClr>
              <a:defRPr sz="14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buClr>
                <a:schemeClr val="tx1"/>
              </a:buClr>
              <a:defRPr sz="1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E83CAE-BBF3-2179-7F21-180EEA8A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A6912B0-6141-6C7C-6F38-749F587C24B3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17C0179C-1339-6F2B-1B01-6257F2F4AF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6" y="320041"/>
            <a:ext cx="11186159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F8ADB64-DC66-29BC-C331-10669073BA3B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CFFE2F24-2D67-0F81-E64C-427711A5F1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</p:spTree>
    <p:extLst>
      <p:ext uri="{BB962C8B-B14F-4D97-AF65-F5344CB8AC3E}">
        <p14:creationId xmlns:p14="http://schemas.microsoft.com/office/powerpoint/2010/main" val="3873588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E7D1BA6-35DA-18D1-61CA-08CEBBE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3215EF6-3FAE-CF95-3006-F7729D55381B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603F532F-03A7-118A-3697-F9CD4AA270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6" y="320041"/>
            <a:ext cx="11186159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F77735-A009-1EA2-96EF-2246A7E3CB59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2D44ABC7-E309-4B1D-910E-D322D86EDCF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4A4B49E-C927-1F29-D63E-D848872DE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9846" y="995363"/>
            <a:ext cx="11186159" cy="4992688"/>
          </a:xfrm>
        </p:spPr>
        <p:txBody>
          <a:bodyPr>
            <a:normAutofit/>
          </a:bodyPr>
          <a:lstStyle>
            <a:lvl1pPr marL="285750" indent="-285750"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sz="17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1600"/>
            </a:lvl2pPr>
            <a:lvl3pPr marL="1085850" indent="-171450">
              <a:buFont typeface="Wingdings" panose="05000000000000000000" pitchFamily="2" charset="2"/>
              <a:buChar char="§"/>
              <a:defRPr sz="1500"/>
            </a:lvl3pPr>
            <a:lvl4pPr marL="1543050" indent="-171450">
              <a:buFont typeface="Arial" panose="020B0604020202020204" pitchFamily="34" charset="0"/>
              <a:buChar char="•"/>
              <a:defRPr sz="1400"/>
            </a:lvl4pPr>
            <a:lvl5pPr marL="2000250" indent="-171450">
              <a:buFont typeface="Arial" panose="020B0604020202020204" pitchFamily="34" charset="0"/>
              <a:buChar char="•"/>
              <a:defRPr sz="12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2933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6F30C0-94E6-F2DC-61E0-B19E10E2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751D342-AEF4-4992-7F7A-06D47CFCEC38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7707674E-9606-DFAA-76E3-6AA6F99D39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6" y="320041"/>
            <a:ext cx="11186159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41B7BD-9AF9-ED48-CC29-64D17E4C21A1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9A577FBD-C2D0-0720-551C-579723391B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84B0814-92CB-99D9-98C3-8077F7B4B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9846" y="995363"/>
            <a:ext cx="11186159" cy="4992688"/>
          </a:xfrm>
        </p:spPr>
        <p:txBody>
          <a:bodyPr>
            <a:normAutofit/>
          </a:bodyPr>
          <a:lstStyle>
            <a:lvl1pPr marL="285750" indent="-285750"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sz="17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1600"/>
            </a:lvl2pPr>
            <a:lvl3pPr marL="1085850" indent="-171450">
              <a:buFont typeface="Wingdings" panose="05000000000000000000" pitchFamily="2" charset="2"/>
              <a:buChar char="§"/>
              <a:defRPr sz="1500"/>
            </a:lvl3pPr>
            <a:lvl4pPr marL="1543050" indent="-171450">
              <a:buFont typeface="Arial" panose="020B0604020202020204" pitchFamily="34" charset="0"/>
              <a:buChar char="•"/>
              <a:defRPr sz="1400"/>
            </a:lvl4pPr>
            <a:lvl5pPr marL="2000250" indent="-171450">
              <a:buFont typeface="Arial" panose="020B0604020202020204" pitchFamily="34" charset="0"/>
              <a:buChar char="•"/>
              <a:defRPr sz="12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70374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846" y="457200"/>
            <a:ext cx="4262179" cy="1600200"/>
          </a:xfrm>
        </p:spPr>
        <p:txBody>
          <a:bodyPr anchor="b"/>
          <a:lstStyle>
            <a:lvl1pPr>
              <a:defRPr sz="2800">
                <a:solidFill>
                  <a:srgbClr val="93241A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512818" cy="5403850"/>
          </a:xfrm>
        </p:spPr>
        <p:txBody>
          <a:bodyPr>
            <a:normAutofit/>
          </a:bodyPr>
          <a:lstStyle>
            <a:lvl1pPr marL="228600" indent="-228600">
              <a:buSzPct val="80000"/>
              <a:buFont typeface="Wingdings" panose="05000000000000000000" pitchFamily="2" charset="2"/>
              <a:buChar char="q"/>
              <a:defRPr sz="17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6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5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18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8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9846" y="2057400"/>
            <a:ext cx="4262179" cy="38115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619E2E4-9B3B-7030-4BCF-87E48F4BB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EC5191A-BD4B-2291-68A3-E5D32B0BA8E1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C985B1BD-9809-F276-8DD1-2A90C0BE211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</p:spTree>
    <p:extLst>
      <p:ext uri="{BB962C8B-B14F-4D97-AF65-F5344CB8AC3E}">
        <p14:creationId xmlns:p14="http://schemas.microsoft.com/office/powerpoint/2010/main" val="2262303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846" y="365125"/>
            <a:ext cx="11186160" cy="1325563"/>
          </a:xfrm>
        </p:spPr>
        <p:txBody>
          <a:bodyPr>
            <a:normAutofit/>
          </a:bodyPr>
          <a:lstStyle>
            <a:lvl1pPr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846" y="1825625"/>
            <a:ext cx="11186160" cy="4351338"/>
          </a:xfrm>
        </p:spPr>
        <p:txBody>
          <a:bodyPr vert="eaVert">
            <a:normAutofit/>
          </a:bodyPr>
          <a:lstStyle>
            <a:lvl1pPr marL="228600" indent="-228600"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sz="17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buClr>
                <a:schemeClr val="tx1"/>
              </a:buClr>
              <a:defRPr sz="16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buClr>
                <a:schemeClr val="tx1"/>
              </a:buClr>
              <a:defRPr sz="15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75B8E93-4FD7-513F-8C15-879834D7A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2FDCC8F-07CF-AB46-537E-F25A5217C1E3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0C7FF4C6-0840-D18D-4C00-6B520741851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</p:spTree>
    <p:extLst>
      <p:ext uri="{BB962C8B-B14F-4D97-AF65-F5344CB8AC3E}">
        <p14:creationId xmlns:p14="http://schemas.microsoft.com/office/powerpoint/2010/main" val="3458414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971106" cy="5811838"/>
          </a:xfrm>
        </p:spPr>
        <p:txBody>
          <a:bodyPr vert="eaVert">
            <a:normAutofit/>
          </a:bodyPr>
          <a:lstStyle>
            <a:lvl1pPr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846" y="365125"/>
            <a:ext cx="8062654" cy="5811838"/>
          </a:xfrm>
        </p:spPr>
        <p:txBody>
          <a:bodyPr vert="eaVert">
            <a:normAutofit/>
          </a:bodyPr>
          <a:lstStyle>
            <a:lvl1pPr marL="228600" indent="-228600"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sz="17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buClr>
                <a:schemeClr val="tx1"/>
              </a:buClr>
              <a:defRPr sz="16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buClr>
                <a:schemeClr val="tx1"/>
              </a:buClr>
              <a:defRPr sz="15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44C57AC-177E-B4A6-48A9-B110107B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7DEC470-A09F-84BE-F872-0A7793B91DD2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BCEC113E-9412-0C75-E61C-6D94CCED6B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</p:spTree>
    <p:extLst>
      <p:ext uri="{BB962C8B-B14F-4D97-AF65-F5344CB8AC3E}">
        <p14:creationId xmlns:p14="http://schemas.microsoft.com/office/powerpoint/2010/main" val="1397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24C6761-F8C7-3AD8-DAAE-09B38E3A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A01B665-AF55-F363-46D7-D3C2A28A54C1}"/>
              </a:ext>
            </a:extLst>
          </p:cNvPr>
          <p:cNvSpPr/>
          <p:nvPr userDrawn="1"/>
        </p:nvSpPr>
        <p:spPr>
          <a:xfrm>
            <a:off x="495995" y="685801"/>
            <a:ext cx="4809430" cy="5505448"/>
          </a:xfrm>
          <a:prstGeom prst="rect">
            <a:avLst/>
          </a:prstGeom>
          <a:solidFill>
            <a:srgbClr val="921D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Agenda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E637ABB-B1B0-36A5-44A0-89F543327724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823ECC04-631A-02A4-A69F-1F733ECBF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84371" y="685798"/>
            <a:ext cx="6111635" cy="5505443"/>
          </a:xfrm>
        </p:spPr>
        <p:txBody>
          <a:bodyPr>
            <a:normAutofit/>
          </a:bodyPr>
          <a:lstStyle>
            <a:lvl1pPr marL="285750" indent="-285750">
              <a:buClr>
                <a:schemeClr val="tx1"/>
              </a:buClr>
              <a:buFont typeface="Wingdings" panose="05000000000000000000" pitchFamily="2" charset="2"/>
              <a:buChar char="q"/>
              <a:defRPr sz="17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1600"/>
            </a:lvl2pPr>
            <a:lvl3pPr marL="1085850" indent="-171450">
              <a:buFont typeface="Wingdings" panose="05000000000000000000" pitchFamily="2" charset="2"/>
              <a:buChar char="§"/>
              <a:defRPr sz="1500"/>
            </a:lvl3pPr>
            <a:lvl4pPr marL="1543050" indent="-171450">
              <a:buFont typeface="Arial" panose="020B0604020202020204" pitchFamily="34" charset="0"/>
              <a:buChar char="•"/>
              <a:defRPr sz="1400"/>
            </a:lvl4pPr>
            <a:lvl5pPr marL="2000250" indent="-171450">
              <a:buFont typeface="Arial" panose="020B0604020202020204" pitchFamily="34" charset="0"/>
              <a:buChar char="•"/>
              <a:defRPr sz="12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7196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31F0EFB-B63E-A62F-425B-46740DA005F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7" y="320041"/>
            <a:ext cx="11172306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A2DA026-7041-4146-3B98-0468F1FADEBF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C9957B0-D7D2-03A3-CF72-5CB4EF841235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8F47B39-4A03-B7AA-0CBE-D7F123A92C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318DC7B-A9B2-ED8C-9870-3D5BFC21B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8E216E7-3BF0-2AC7-CBF5-C439274A6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9846" y="995363"/>
            <a:ext cx="11186159" cy="4992688"/>
          </a:xfrm>
        </p:spPr>
        <p:txBody>
          <a:bodyPr>
            <a:normAutofit/>
          </a:bodyPr>
          <a:lstStyle>
            <a:lvl1pPr marL="285750" indent="-285750"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sz="17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742950" indent="-285750">
              <a:buFont typeface="Courier New" panose="02070309020205020404" pitchFamily="49" charset="0"/>
              <a:buChar char="o"/>
              <a:defRPr sz="1600"/>
            </a:lvl2pPr>
            <a:lvl3pPr marL="1085850" indent="-171450">
              <a:buFont typeface="Wingdings" panose="05000000000000000000" pitchFamily="2" charset="2"/>
              <a:buChar char="§"/>
              <a:defRPr sz="1500"/>
            </a:lvl3pPr>
            <a:lvl4pPr marL="1543050" indent="-171450">
              <a:buFont typeface="Arial" panose="020B0604020202020204" pitchFamily="34" charset="0"/>
              <a:buChar char="•"/>
              <a:defRPr sz="1400"/>
            </a:lvl4pPr>
            <a:lvl5pPr marL="2000250" indent="-171450">
              <a:buFont typeface="Arial" panose="020B0604020202020204" pitchFamily="34" charset="0"/>
              <a:buChar char="•"/>
              <a:defRPr sz="12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1741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31F0EFB-B63E-A62F-425B-46740DA005F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7" y="320041"/>
            <a:ext cx="11172306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8F47B39-4A03-B7AA-0CBE-D7F123A92C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318DC7B-A9B2-ED8C-9870-3D5BFC21B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94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citure &amp; Text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89481" y="987425"/>
            <a:ext cx="5406525" cy="4873625"/>
          </a:xfr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1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9846" y="995363"/>
            <a:ext cx="5392673" cy="4888602"/>
          </a:xfrm>
        </p:spPr>
        <p:txBody>
          <a:bodyPr>
            <a:normAutofit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lang="en-US" sz="17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buFont typeface="Courier New" panose="02070309020205020404" pitchFamily="49" charset="0"/>
              <a:buChar char="o"/>
              <a:defRPr lang="en-US" sz="16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1085850" indent="-171450" algn="l" defTabSz="914400" rtl="0" eaLnBrk="1" latinLnBrk="0" hangingPunct="1">
              <a:lnSpc>
                <a:spcPct val="90000"/>
              </a:lnSpc>
              <a:buFont typeface="Wingdings" panose="05000000000000000000" pitchFamily="2" charset="2"/>
              <a:buChar char="§"/>
              <a:defRPr lang="en-US" sz="15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543050" indent="-171450">
              <a:buFont typeface="Arial" panose="020B0604020202020204" pitchFamily="34" charset="0"/>
              <a:buChar char="•"/>
              <a:defRPr sz="1400"/>
            </a:lvl4pPr>
            <a:lvl5pPr marL="2000250" indent="-171450">
              <a:buFont typeface="Arial" panose="020B0604020202020204" pitchFamily="34" charset="0"/>
              <a:buChar char="•"/>
              <a:defRPr sz="12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A3F0272-2E36-60DC-4161-ED6FCD78FD18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2ABA8E-EDBC-D0D8-7C03-6CD484723198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385BAE7C-E26A-67C3-141F-6F584B84991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7" y="320041"/>
            <a:ext cx="11172306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0F14522A-194B-CA9E-D96F-12C87520D2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3B5920E-E4A8-F455-C0FC-801F2C1DE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3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citure &amp; Text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9846" y="1011377"/>
            <a:ext cx="5406526" cy="4976669"/>
          </a:xfr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1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A3F0272-2E36-60DC-4161-ED6FCD78FD18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2ABA8E-EDBC-D0D8-7C03-6CD484723198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338B1921-67E1-E5FD-0E32-6E367A62F0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7" y="320041"/>
            <a:ext cx="11172306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C58B2353-811E-29A6-66E3-8CA91CE708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40F15D5-2506-7897-47D9-80C9F0941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4495F23-CFF9-4C80-F706-43CA08188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3333" y="1005378"/>
            <a:ext cx="5392673" cy="4976665"/>
          </a:xfrm>
        </p:spPr>
        <p:txBody>
          <a:bodyPr>
            <a:normAutofit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lang="en-US" sz="17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buFont typeface="Courier New" panose="02070309020205020404" pitchFamily="49" charset="0"/>
              <a:buChar char="o"/>
              <a:defRPr lang="en-US" sz="16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1085850" indent="-171450" algn="l" defTabSz="914400" rtl="0" eaLnBrk="1" latinLnBrk="0" hangingPunct="1">
              <a:lnSpc>
                <a:spcPct val="90000"/>
              </a:lnSpc>
              <a:buFont typeface="Wingdings" panose="05000000000000000000" pitchFamily="2" charset="2"/>
              <a:buChar char="§"/>
              <a:defRPr lang="en-US" sz="15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543050" indent="-171450">
              <a:buFont typeface="Arial" panose="020B0604020202020204" pitchFamily="34" charset="0"/>
              <a:buChar char="•"/>
              <a:defRPr sz="1400"/>
            </a:lvl4pPr>
            <a:lvl5pPr marL="2000250" indent="-171450">
              <a:buFont typeface="Arial" panose="020B0604020202020204" pitchFamily="34" charset="0"/>
              <a:buChar char="•"/>
              <a:defRPr sz="12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72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citure &amp; Text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A3F0272-2E36-60DC-4161-ED6FCD78FD18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2ABA8E-EDBC-D0D8-7C03-6CD484723198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D19D2A5F-48A5-F3BF-8960-1DD5B8D519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62900" y="990604"/>
            <a:ext cx="3009899" cy="22859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228600" lvl="0" indent="-228600"/>
            <a:endParaRPr lang="en-US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50E7667-4F1E-70DE-B7C1-65DD036E1E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19201" y="990604"/>
            <a:ext cx="3009900" cy="22859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228600" lvl="0" indent="-228600"/>
            <a:endParaRPr lang="en-US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3E61284C-C00B-9D0C-A0FB-9DA51AE3B8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00" y="990604"/>
            <a:ext cx="3048000" cy="22859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228600" lvl="0" indent="-228600"/>
            <a:endParaRPr lang="en-US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6E5AC8CD-3541-450E-2396-FEDBEF5AB19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962899" y="3581400"/>
            <a:ext cx="3009901" cy="2285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228600" lvl="0" indent="-228600"/>
            <a:endParaRPr lang="en-US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7E34170-5AC6-325E-E318-332E1A38DB1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19199" y="3581400"/>
            <a:ext cx="3009902" cy="2285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228600" lvl="0" indent="-228600"/>
            <a:endParaRPr lang="en-US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12EF5194-78D6-6BAB-1943-C1D64EEB9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572000" y="3581400"/>
            <a:ext cx="3048000" cy="2285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228600" lvl="0" indent="-228600"/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62F3D4-1A42-439F-B2A3-41BBAB7F62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7" y="320041"/>
            <a:ext cx="10462952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5F046C7D-8024-BD2A-D7E7-89E8F44F423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4817F93-3F94-BB35-73E8-47070AB9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42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citure &amp; Text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A3F0272-2E36-60DC-4161-ED6FCD78FD18}"/>
              </a:ext>
            </a:extLst>
          </p:cNvPr>
          <p:cNvCxnSpPr/>
          <p:nvPr userDrawn="1"/>
        </p:nvCxnSpPr>
        <p:spPr>
          <a:xfrm>
            <a:off x="509847" y="821230"/>
            <a:ext cx="9144000" cy="0"/>
          </a:xfrm>
          <a:prstGeom prst="line">
            <a:avLst/>
          </a:prstGeom>
          <a:ln w="38100">
            <a:solidFill>
              <a:srgbClr val="A45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2ABA8E-EDBC-D0D8-7C03-6CD484723198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F5BE7F58-CA54-5791-567F-91213E029BA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62900" y="990600"/>
            <a:ext cx="3009900" cy="4876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buNone/>
            </a:pPr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D99B541-59B2-333D-956C-5BD91F3494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19201" y="990600"/>
            <a:ext cx="3009900" cy="4876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buNone/>
            </a:pPr>
            <a:endParaRPr lang="en-US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D384E2FE-43E4-2872-4B95-3C300EE29C2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00" y="990600"/>
            <a:ext cx="3048000" cy="4876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1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buNone/>
            </a:pPr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257492E-DA75-1BD7-6007-BAF606F5CF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846" y="320041"/>
            <a:ext cx="11186159" cy="501189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6E250FD-158C-EC1A-3DE8-687B480BE2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846" y="6172200"/>
            <a:ext cx="8986579" cy="4762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500"/>
              </a:spcBef>
              <a:buNone/>
              <a:defRPr sz="1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add source 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024C9EB-CA36-FB08-1560-F4F49CED0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1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50" y="564744"/>
            <a:ext cx="11181656" cy="2852737"/>
          </a:xfrm>
        </p:spPr>
        <p:txBody>
          <a:bodyPr anchor="b">
            <a:normAutofit/>
          </a:bodyPr>
          <a:lstStyle>
            <a:lvl1pPr>
              <a:defRPr sz="45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4350" y="3444469"/>
            <a:ext cx="11181656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8368A5E-44AD-BEF5-A2E5-486CCEB4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08540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21D15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94F27A0-61EF-F435-9EEF-AEB50C6EBCB7}"/>
              </a:ext>
            </a:extLst>
          </p:cNvPr>
          <p:cNvCxnSpPr/>
          <p:nvPr userDrawn="1"/>
        </p:nvCxnSpPr>
        <p:spPr>
          <a:xfrm>
            <a:off x="6981132" y="6172200"/>
            <a:ext cx="4714875" cy="0"/>
          </a:xfrm>
          <a:prstGeom prst="line">
            <a:avLst/>
          </a:prstGeom>
          <a:ln>
            <a:solidFill>
              <a:srgbClr val="921D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17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CAEB5-C807-4E53-B2A6-45500DB06BF9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9" r:id="rId2"/>
    <p:sldLayoutId id="2147483674" r:id="rId3"/>
    <p:sldLayoutId id="2147483703" r:id="rId4"/>
    <p:sldLayoutId id="2147483681" r:id="rId5"/>
    <p:sldLayoutId id="2147483700" r:id="rId6"/>
    <p:sldLayoutId id="2147483701" r:id="rId7"/>
    <p:sldLayoutId id="2147483702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2" r:id="rId15"/>
    <p:sldLayoutId id="2147483683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93241A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6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F1464-2B00-F7F0-FBD1-8FC466024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33599"/>
          </a:xfrm>
        </p:spPr>
        <p:txBody>
          <a:bodyPr>
            <a:normAutofit/>
          </a:bodyPr>
          <a:lstStyle/>
          <a:p>
            <a:r>
              <a:rPr lang="en-US" sz="4800">
                <a:latin typeface="Roboto"/>
                <a:ea typeface="Roboto"/>
                <a:cs typeface="Roboto"/>
              </a:rPr>
              <a:t>Energy Supply: What Can Be Done to Bend the Curve?</a:t>
            </a:r>
            <a:endParaRPr lang="en-US" sz="4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C425B8-2C15-FEB0-06E2-5680F07311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3000" dirty="0">
                <a:latin typeface="Roboto"/>
                <a:ea typeface="Roboto"/>
                <a:cs typeface="Roboto"/>
              </a:rPr>
              <a:t>Richard Levitan</a:t>
            </a:r>
          </a:p>
          <a:p>
            <a:r>
              <a:rPr lang="en-US" sz="3000" dirty="0">
                <a:latin typeface="Roboto"/>
                <a:ea typeface="Roboto"/>
                <a:cs typeface="Roboto"/>
              </a:rPr>
              <a:t>rll@levitan.com</a:t>
            </a:r>
          </a:p>
          <a:p>
            <a:r>
              <a:rPr lang="en-US" sz="3000" dirty="0">
                <a:latin typeface="Roboto"/>
                <a:ea typeface="Roboto"/>
                <a:cs typeface="Roboto"/>
              </a:rPr>
              <a:t>May 19, 2026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B35D14-C6BC-FCFD-E345-3EA485463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1394" y="248443"/>
            <a:ext cx="2668727" cy="1055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858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0615-5934-AE22-4FB1-7E26FAA25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A5FD906-DFEA-2349-1B19-E4F872252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9845" y="1167496"/>
            <a:ext cx="5275005" cy="50094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latin typeface="Roboto"/>
                <a:ea typeface="Roboto"/>
                <a:cs typeface="Roboto"/>
              </a:rPr>
              <a:t>BRA price outbreak has triggered social upheaval</a:t>
            </a:r>
          </a:p>
          <a:p>
            <a:pPr>
              <a:buClr>
                <a:srgbClr val="000000"/>
              </a:buClr>
            </a:pPr>
            <a:endParaRPr lang="en-US" sz="2000" dirty="0">
              <a:latin typeface="Roboto"/>
              <a:ea typeface="Roboto"/>
              <a:cs typeface="Roboto"/>
            </a:endParaRPr>
          </a:p>
          <a:p>
            <a:pPr>
              <a:buClr>
                <a:srgbClr val="000000"/>
              </a:buClr>
            </a:pPr>
            <a:r>
              <a:rPr lang="en-US" sz="2000" dirty="0">
                <a:latin typeface="Roboto"/>
                <a:ea typeface="Roboto"/>
                <a:cs typeface="Roboto"/>
              </a:rPr>
              <a:t>Pay out $16.4 billion in 2027/28 (~$14 billion more than 2023/24)</a:t>
            </a:r>
          </a:p>
          <a:p>
            <a:pPr>
              <a:buClr>
                <a:srgbClr val="000000"/>
              </a:buClr>
            </a:pPr>
            <a:endParaRPr lang="en-US" sz="2000" dirty="0">
              <a:latin typeface="Roboto"/>
              <a:ea typeface="Roboto"/>
              <a:cs typeface="Roboto"/>
            </a:endParaRPr>
          </a:p>
          <a:p>
            <a:r>
              <a:rPr lang="en-US" sz="2000" dirty="0">
                <a:latin typeface="Roboto"/>
                <a:ea typeface="Roboto"/>
                <a:cs typeface="Roboto"/>
              </a:rPr>
              <a:t>Auction delays contributed to run-up</a:t>
            </a:r>
          </a:p>
          <a:p>
            <a:pPr>
              <a:buClr>
                <a:srgbClr val="000000"/>
              </a:buClr>
            </a:pPr>
            <a:endParaRPr lang="en-US" sz="2000" dirty="0">
              <a:latin typeface="Roboto"/>
              <a:ea typeface="Roboto"/>
              <a:cs typeface="Roboto"/>
            </a:endParaRPr>
          </a:p>
          <a:p>
            <a:pPr>
              <a:buClr>
                <a:srgbClr val="000000"/>
              </a:buClr>
            </a:pPr>
            <a:r>
              <a:rPr lang="en-US" sz="2000" dirty="0">
                <a:latin typeface="Roboto"/>
                <a:ea typeface="Roboto"/>
                <a:cs typeface="Roboto"/>
              </a:rPr>
              <a:t>Geometry of the demand curve bodes poorly regarding affordability</a:t>
            </a:r>
          </a:p>
          <a:p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861FA-F657-EA63-EB95-1FE8439E5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DDF72FC-771A-334B-5CA6-6E216FFA57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Roboto"/>
                <a:ea typeface="Roboto"/>
                <a:cs typeface="Roboto"/>
              </a:rPr>
              <a:t>Canary in the Coal Mine: PJM Capacity Prices Explode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4E6ECE-FFAE-4468-A7AC-3E9A2AADAE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057D7CB2-3D72-0A9C-AAA9-4651314E4DC9}"/>
              </a:ext>
            </a:extLst>
          </p:cNvPr>
          <p:cNvSpPr txBox="1">
            <a:spLocks/>
          </p:cNvSpPr>
          <p:nvPr/>
        </p:nvSpPr>
        <p:spPr>
          <a:xfrm>
            <a:off x="5940998" y="1162733"/>
            <a:ext cx="5986206" cy="5009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lang="en-US" sz="17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lang="en-US" sz="16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lang="en-US" sz="15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7145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21717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/>
              <a:t>Recent PJM Base Residual Auction Clearing Prices</a:t>
            </a:r>
          </a:p>
          <a:p>
            <a:pPr algn="ctr"/>
            <a:endParaRPr lang="en-US" sz="2000"/>
          </a:p>
          <a:p>
            <a:pPr lvl="1" algn="ctr"/>
            <a:endParaRPr lang="en-US" sz="2000"/>
          </a:p>
          <a:p>
            <a:pPr lvl="1" algn="ctr"/>
            <a:endParaRPr lang="en-US" sz="20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A47C28-E463-33E9-4FBD-0B7A7D607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901" y="1610067"/>
            <a:ext cx="5486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44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1D47D-AEA1-492A-570D-ED5706D5A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2982F-9C71-85F3-6B7F-D4A95FBD71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Roboto"/>
                <a:ea typeface="Roboto"/>
                <a:cs typeface="Roboto"/>
              </a:rPr>
              <a:t>Capacity Market Outlook in ISO-NE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08B21-06BB-C359-C679-573CC0DA22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402C1-AF3B-60EF-9CAA-E75DF8D5B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849067-DDBD-4554-B548-D2518E1A7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9846" y="995363"/>
            <a:ext cx="10901104" cy="493553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latin typeface="Roboto"/>
                <a:ea typeface="Roboto"/>
                <a:cs typeface="Roboto"/>
              </a:rPr>
              <a:t>New England is long not short 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Coal retirements 3 GW (~50-60 GW in PJM)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Since 2013, ~7 GW total retirements in New England (nuclear, oil, coal)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Demand growth comparatively tame </a:t>
            </a:r>
            <a:endParaRPr lang="en-US" sz="2000" dirty="0"/>
          </a:p>
          <a:p>
            <a:r>
              <a:rPr lang="en-US" sz="2000" dirty="0">
                <a:latin typeface="Roboto"/>
                <a:ea typeface="Roboto"/>
                <a:cs typeface="Roboto"/>
              </a:rPr>
              <a:t>Affordability goals on trial through ISO Capacity Auction Reforms 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Uncertainty regarding effect on FCA prices </a:t>
            </a:r>
          </a:p>
          <a:p>
            <a:pPr lvl="1"/>
            <a:r>
              <a:rPr lang="en-US" sz="2000" dirty="0"/>
              <a:t>Seasonal capacity markets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Marginal Reliability Impact (MRI) based accreditation principles</a:t>
            </a:r>
            <a:endParaRPr lang="en-US" sz="2000" dirty="0"/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Gas deliverability / fuel-security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Fuzz about Net CONE building block assumptions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327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9737A-D361-6694-2AEA-C523278D7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B2E66E5-6245-EE17-9D0E-41CE778C2E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9846" y="1167496"/>
            <a:ext cx="4722554" cy="50094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latin typeface="Roboto"/>
                <a:ea typeface="Roboto"/>
                <a:cs typeface="Roboto"/>
              </a:rPr>
              <a:t>Algonquin </a:t>
            </a:r>
            <a:r>
              <a:rPr lang="en-US" sz="2000" err="1">
                <a:latin typeface="Roboto"/>
                <a:ea typeface="Roboto"/>
                <a:cs typeface="Roboto"/>
              </a:rPr>
              <a:t>Citygates</a:t>
            </a:r>
            <a:r>
              <a:rPr lang="en-US" sz="2000">
                <a:latin typeface="Roboto"/>
                <a:ea typeface="Roboto"/>
                <a:cs typeface="Roboto"/>
              </a:rPr>
              <a:t> is key driver</a:t>
            </a:r>
          </a:p>
          <a:p>
            <a:pPr>
              <a:buClr>
                <a:srgbClr val="000000"/>
              </a:buClr>
            </a:pPr>
            <a:endParaRPr lang="en-US" sz="2000">
              <a:latin typeface="Roboto"/>
              <a:ea typeface="Roboto"/>
              <a:cs typeface="Roboto"/>
            </a:endParaRPr>
          </a:p>
          <a:p>
            <a:r>
              <a:rPr lang="en-US" sz="2000">
                <a:latin typeface="Roboto"/>
                <a:ea typeface="Roboto"/>
                <a:cs typeface="Roboto"/>
              </a:rPr>
              <a:t>Gas constraints jack-up delivered gas prices </a:t>
            </a:r>
          </a:p>
          <a:p>
            <a:pPr>
              <a:buClr>
                <a:srgbClr val="000000"/>
              </a:buClr>
            </a:pPr>
            <a:endParaRPr lang="en-US" sz="2000">
              <a:latin typeface="Roboto"/>
              <a:ea typeface="Roboto"/>
              <a:cs typeface="Roboto"/>
            </a:endParaRPr>
          </a:p>
          <a:p>
            <a:r>
              <a:rPr lang="en-US" sz="2000">
                <a:latin typeface="Roboto"/>
                <a:ea typeface="Roboto"/>
                <a:cs typeface="Roboto"/>
              </a:rPr>
              <a:t>Unprecedented oil use and LNG reliance during Winter Storm Fern</a:t>
            </a:r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2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9786D-579C-2ACE-4F7C-D25416E9F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86A2B61-0084-A05B-D077-94A7702F67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Roboto"/>
                <a:ea typeface="Roboto"/>
                <a:cs typeface="Roboto"/>
              </a:rPr>
              <a:t>Delivered Gas Prices Drive Electricity Prices in New England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CB37884-2F07-848A-7272-C0245214FBA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658A8B01-4168-40F8-75F5-895F91D6098D}"/>
              </a:ext>
            </a:extLst>
          </p:cNvPr>
          <p:cNvSpPr txBox="1">
            <a:spLocks/>
          </p:cNvSpPr>
          <p:nvPr/>
        </p:nvSpPr>
        <p:spPr>
          <a:xfrm>
            <a:off x="5368608" y="1162733"/>
            <a:ext cx="6483982" cy="5009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lang="en-US" sz="17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lang="en-US" sz="16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lang="en-US" sz="15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7145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21717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Monthly Average Electricity and Gas Prices</a:t>
            </a:r>
          </a:p>
          <a:p>
            <a:pPr lvl="1" algn="ctr"/>
            <a:endParaRPr lang="en-US" sz="2000" dirty="0"/>
          </a:p>
          <a:p>
            <a:pPr lvl="1" algn="ctr"/>
            <a:endParaRPr lang="en-US" sz="2000" dirty="0"/>
          </a:p>
          <a:p>
            <a:pPr lvl="1" algn="ctr"/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54AC1F-0FB6-1A2C-2821-9421DF42A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199" y="1580467"/>
            <a:ext cx="64008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91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20901-2CB1-2807-6956-0061E955A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542AA-3DF5-7CD3-798D-29867E70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FABC27C-8017-6A5B-2B5F-B60F32B344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Roboto"/>
                <a:ea typeface="Roboto"/>
                <a:cs typeface="Roboto"/>
              </a:rPr>
              <a:t>Forensics on Winter Storm Fern 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B0A50B0-91B8-6F77-5B80-418287993E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CEE7221-56DC-05AF-93A0-FB3524D6C6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039" y="914400"/>
            <a:ext cx="8555772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116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F1E63-75AE-57FE-F801-7E71E9E938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Roboto"/>
                <a:ea typeface="Roboto"/>
                <a:cs typeface="Roboto"/>
              </a:rPr>
              <a:t>New Pipeline Build in the Greater Northeast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AF0F0E-90ED-FBE3-4A01-07B882F1A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E271F-F396-0B78-A510-325F429B3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latin typeface="Roboto"/>
                <a:ea typeface="Roboto"/>
                <a:cs typeface="Roboto"/>
              </a:rPr>
              <a:t>Substantial new pipeline capacity in New England is required to reduce winter gas prices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OSW entry indefinitely delayed</a:t>
            </a:r>
          </a:p>
          <a:p>
            <a:r>
              <a:rPr lang="en-US" sz="2000" dirty="0">
                <a:latin typeface="Roboto"/>
                <a:ea typeface="Roboto"/>
                <a:cs typeface="Roboto"/>
              </a:rPr>
              <a:t>Major P/L improvements into and in NE may be reconsidered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New P/L infrastructure at odds with decarbonization goals but may align with affordability</a:t>
            </a:r>
          </a:p>
          <a:p>
            <a:r>
              <a:rPr lang="en-US" sz="2000" dirty="0">
                <a:latin typeface="Roboto"/>
                <a:ea typeface="Roboto"/>
                <a:cs typeface="Roboto"/>
              </a:rPr>
              <a:t>Small, incremental enhancements in NE debottleneck constrained segments but do not yield price benefits</a:t>
            </a:r>
          </a:p>
          <a:p>
            <a:pPr>
              <a:buClr>
                <a:srgbClr val="000000"/>
              </a:buClr>
            </a:pPr>
            <a:r>
              <a:rPr lang="en-US" sz="2000" dirty="0">
                <a:latin typeface="Roboto"/>
                <a:ea typeface="Roboto"/>
                <a:cs typeface="Roboto"/>
              </a:rPr>
              <a:t>Transco’s 400 </a:t>
            </a:r>
            <a:r>
              <a:rPr lang="en-US" sz="2000" dirty="0" err="1">
                <a:latin typeface="Roboto"/>
                <a:ea typeface="Roboto"/>
                <a:cs typeface="Roboto"/>
              </a:rPr>
              <a:t>MDth</a:t>
            </a:r>
            <a:r>
              <a:rPr lang="en-US" sz="2000" dirty="0">
                <a:latin typeface="Roboto"/>
                <a:ea typeface="Roboto"/>
                <a:cs typeface="Roboto"/>
              </a:rPr>
              <a:t>/day Northeast Supply Enhancement Project yields high dividend payout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Payment obligations range from $2.1 B - $2.6 B (Present Value, 15-year term)</a:t>
            </a:r>
          </a:p>
          <a:p>
            <a:pPr lvl="1"/>
            <a:r>
              <a:rPr lang="en-US" sz="2000" dirty="0">
                <a:latin typeface="Roboto"/>
                <a:ea typeface="Roboto"/>
                <a:cs typeface="Roboto"/>
              </a:rPr>
              <a:t>PV benefits exceed $6 B (downstate $2.75 B)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>
              <a:buClr>
                <a:prstClr val="black"/>
              </a:buClr>
            </a:pPr>
            <a:endParaRPr lang="en-US" sz="20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B15403-F08F-1867-4D18-F4AFFFAB50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65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21C8D-20B7-F92A-9DE4-40190EE46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49ED477-CA09-A2CC-0FAF-28116AD16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14829"/>
            <a:ext cx="3200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15A73E-AB1E-C4E2-CB44-78A909333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040E84-122E-1E48-6FB9-49627A8FAB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Electric Supply Cost Components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68E5EEC-8786-D7BC-CFD8-11098311FE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C8CE1-D132-7007-57F6-DFA8BA6D05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1023" y="1169760"/>
            <a:ext cx="5509954" cy="5009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Supply Cost Components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4AF63B5-2AFE-E8BC-458A-2F97750FCC24}"/>
              </a:ext>
            </a:extLst>
          </p:cNvPr>
          <p:cNvSpPr txBox="1">
            <a:spLocks/>
          </p:cNvSpPr>
          <p:nvPr/>
        </p:nvSpPr>
        <p:spPr>
          <a:xfrm>
            <a:off x="7091123" y="1169760"/>
            <a:ext cx="5509954" cy="5009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lang="en-US" sz="17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lang="en-US" sz="16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lang="en-US" sz="15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7145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21717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en-US" sz="2000" dirty="0"/>
              <a:t>Other Component Breakdown</a:t>
            </a:r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841121DA-F9F6-4EDE-08C2-9A3BE0F25AC2}"/>
              </a:ext>
            </a:extLst>
          </p:cNvPr>
          <p:cNvSpPr txBox="1">
            <a:spLocks/>
          </p:cNvSpPr>
          <p:nvPr/>
        </p:nvSpPr>
        <p:spPr>
          <a:xfrm>
            <a:off x="509846" y="1167496"/>
            <a:ext cx="3767582" cy="50094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q"/>
              <a:defRPr lang="en-US" sz="17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lang="en-US" sz="16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lang="en-US" sz="15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7145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21717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Roboto"/>
                <a:ea typeface="Roboto"/>
                <a:cs typeface="Roboto"/>
              </a:rPr>
              <a:t>Wholesale supply ~40%</a:t>
            </a:r>
            <a:endParaRPr lang="en-US" sz="2000" dirty="0"/>
          </a:p>
          <a:p>
            <a:r>
              <a:rPr lang="en-US" sz="2000" dirty="0">
                <a:latin typeface="Roboto"/>
                <a:ea typeface="Roboto"/>
                <a:cs typeface="Roboto"/>
              </a:rPr>
              <a:t>T&amp;D components ~43%; public benefits ~17% (not shown)</a:t>
            </a:r>
          </a:p>
          <a:p>
            <a:r>
              <a:rPr lang="en-US" sz="2000" dirty="0">
                <a:latin typeface="Roboto"/>
                <a:ea typeface="Roboto"/>
                <a:cs typeface="Roboto"/>
              </a:rPr>
              <a:t>Supply comprised of energy, RPS, capacity, other </a:t>
            </a:r>
          </a:p>
          <a:p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0C1721-FDFC-97CC-C736-AE3A5AA83767}"/>
              </a:ext>
            </a:extLst>
          </p:cNvPr>
          <p:cNvSpPr/>
          <p:nvPr/>
        </p:nvSpPr>
        <p:spPr>
          <a:xfrm>
            <a:off x="5880032" y="1985925"/>
            <a:ext cx="1180895" cy="112377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4ADC6B-8407-3374-DF40-F96755285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072" y="1708870"/>
            <a:ext cx="36576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030EFF6-036E-818E-763A-B1D82F3ECED2}"/>
              </a:ext>
            </a:extLst>
          </p:cNvPr>
          <p:cNvCxnSpPr>
            <a:cxnSpLocks/>
          </p:cNvCxnSpPr>
          <p:nvPr/>
        </p:nvCxnSpPr>
        <p:spPr>
          <a:xfrm>
            <a:off x="7060927" y="2035912"/>
            <a:ext cx="122074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54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F4A2C-02E3-D032-8DAA-E7A1C6094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0AAF3-46DA-151D-0A4E-F033587C7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Roboto"/>
                <a:ea typeface="Roboto"/>
                <a:cs typeface="Roboto"/>
              </a:rPr>
              <a:t>Unanswered Questions 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5A593-D016-81F9-975C-94DEA9E4F8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15246-3C5B-C95A-9E38-1811423E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/>
              <a:t>LEVITAN &amp; ASSOCIATES </a:t>
            </a:r>
            <a:r>
              <a:rPr lang="en-US"/>
              <a:t>| </a:t>
            </a:r>
            <a:fld id="{E7F92D59-8338-47F6-A585-0395435D4DD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CF9785-5C31-EC38-1FFA-350319285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latin typeface="Roboto"/>
                <a:ea typeface="Roboto"/>
                <a:cs typeface="Roboto"/>
              </a:rPr>
              <a:t>How best to balance the inherent tradeoffs regarding affordability, reliability, decarbonization goals and who's responsible for the juggling act?</a:t>
            </a:r>
            <a:endParaRPr lang="en-US" sz="2000"/>
          </a:p>
          <a:p>
            <a:pPr>
              <a:buClr>
                <a:srgbClr val="000000"/>
              </a:buClr>
            </a:pPr>
            <a:endParaRPr lang="en-US" sz="2000">
              <a:latin typeface="Roboto"/>
              <a:ea typeface="Roboto"/>
              <a:cs typeface="Roboto"/>
            </a:endParaRPr>
          </a:p>
          <a:p>
            <a:pPr>
              <a:buClr>
                <a:srgbClr val="000000"/>
              </a:buClr>
            </a:pPr>
            <a:r>
              <a:rPr lang="en-US" sz="2000">
                <a:latin typeface="Roboto"/>
                <a:ea typeface="Roboto"/>
                <a:cs typeface="Roboto"/>
              </a:rPr>
              <a:t>Who counts what?</a:t>
            </a:r>
            <a:endParaRPr lang="en-US" sz="2000"/>
          </a:p>
          <a:p>
            <a:pPr>
              <a:buClr>
                <a:srgbClr val="000000"/>
              </a:buClr>
            </a:pPr>
            <a:endParaRPr lang="en-US" sz="2000">
              <a:latin typeface="Roboto"/>
              <a:ea typeface="Roboto"/>
              <a:cs typeface="Roboto"/>
            </a:endParaRPr>
          </a:p>
          <a:p>
            <a:pPr>
              <a:buClr>
                <a:srgbClr val="000000"/>
              </a:buClr>
            </a:pPr>
            <a:r>
              <a:rPr lang="en-US" sz="2000">
                <a:latin typeface="Roboto"/>
                <a:ea typeface="Roboto"/>
                <a:cs typeface="Roboto"/>
              </a:rPr>
              <a:t>Who pays and when?</a:t>
            </a:r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221245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DABB55009A604C94CFB3115BB5D477" ma:contentTypeVersion="14" ma:contentTypeDescription="Create a new document." ma:contentTypeScope="" ma:versionID="964266c3a2b97da3c13d3c6caa400691">
  <xsd:schema xmlns:xsd="http://www.w3.org/2001/XMLSchema" xmlns:xs="http://www.w3.org/2001/XMLSchema" xmlns:p="http://schemas.microsoft.com/office/2006/metadata/properties" xmlns:ns2="d244d48c-a421-4c62-b297-6fca7ee7520d" xmlns:ns3="8e3e817f-0c45-4d11-a638-aabd72a6fb7a" targetNamespace="http://schemas.microsoft.com/office/2006/metadata/properties" ma:root="true" ma:fieldsID="d594a4138790ee52e0a19f53a7261160" ns2:_="" ns3:_="">
    <xsd:import namespace="d244d48c-a421-4c62-b297-6fca7ee7520d"/>
    <xsd:import namespace="8e3e817f-0c45-4d11-a638-aabd72a6fb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Hyperlink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44d48c-a421-4c62-b297-6fca7ee752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9934dac-f157-4d00-8391-3a6701feec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yperlink" ma:index="20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3e817f-0c45-4d11-a638-aabd72a6fb7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905042e-443f-4026-9c80-ea65b52c13ae}" ma:internalName="TaxCatchAll" ma:showField="CatchAllData" ma:web="8e3e817f-0c45-4d11-a638-aabd72a6fb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44d48c-a421-4c62-b297-6fca7ee7520d">
      <Terms xmlns="http://schemas.microsoft.com/office/infopath/2007/PartnerControls"/>
    </lcf76f155ced4ddcb4097134ff3c332f>
    <Hyperlink xmlns="d244d48c-a421-4c62-b297-6fca7ee7520d">
      <Url xsi:nil="true"/>
      <Description xsi:nil="true"/>
    </Hyperlink>
    <TaxCatchAll xmlns="8e3e817f-0c45-4d11-a638-aabd72a6fb7a" xsi:nil="true"/>
  </documentManagement>
</p:properties>
</file>

<file path=customXml/itemProps1.xml><?xml version="1.0" encoding="utf-8"?>
<ds:datastoreItem xmlns:ds="http://schemas.openxmlformats.org/officeDocument/2006/customXml" ds:itemID="{8B149FC3-182D-48E5-86F5-1161F4704A02}">
  <ds:schemaRefs>
    <ds:schemaRef ds:uri="8e3e817f-0c45-4d11-a638-aabd72a6fb7a"/>
    <ds:schemaRef ds:uri="d244d48c-a421-4c62-b297-6fca7ee7520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1474516-95CB-41B5-8BB6-E32BBD8AF4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FC4A31-1F4B-4A99-9F26-B7BB95F0EE3B}">
  <ds:schemaRefs>
    <ds:schemaRef ds:uri="http://purl.org/dc/dcmitype/"/>
    <ds:schemaRef ds:uri="http://purl.org/dc/terms/"/>
    <ds:schemaRef ds:uri="http://www.w3.org/XML/1998/namespace"/>
    <ds:schemaRef ds:uri="http://purl.org/dc/elements/1.1/"/>
    <ds:schemaRef ds:uri="8e3e817f-0c45-4d11-a638-aabd72a6fb7a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d244d48c-a421-4c62-b297-6fca7ee7520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</TotalTime>
  <Words>418</Words>
  <Application>Microsoft Office PowerPoint</Application>
  <PresentationFormat>Widescreen</PresentationFormat>
  <Paragraphs>72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Roboto</vt:lpstr>
      <vt:lpstr>Wingdings</vt:lpstr>
      <vt:lpstr>Office Theme</vt:lpstr>
      <vt:lpstr>Energy Supply: What Can Be Done to Bend the Curve?</vt:lpstr>
      <vt:lpstr>Canary in the Coal Mine: PJM Capacity Prices Explode</vt:lpstr>
      <vt:lpstr>Capacity Market Outlook in ISO-NE</vt:lpstr>
      <vt:lpstr>Delivered Gas Prices Drive Electricity Prices in New England</vt:lpstr>
      <vt:lpstr>Forensics on Winter Storm Fern </vt:lpstr>
      <vt:lpstr>New Pipeline Build in the Greater Northeast</vt:lpstr>
      <vt:lpstr>Electric Supply Cost Components</vt:lpstr>
      <vt:lpstr>Unanswered 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Sokanha Ly</dc:creator>
  <cp:lastModifiedBy>Richard Levitan</cp:lastModifiedBy>
  <cp:revision>2</cp:revision>
  <dcterms:created xsi:type="dcterms:W3CDTF">2023-06-12T12:10:28Z</dcterms:created>
  <dcterms:modified xsi:type="dcterms:W3CDTF">2026-05-06T20:31:03Z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0x010100FBDABB55009A604C94CFB3115BB5D477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_activity">
    <vt:lpwstr>{"FileActivityType":"9","FileActivityTimeStamp":"2024-09-18T22:28:58.020Z","FileActivityUsersOnPage":[{"DisplayName":"Richard Levitan","Id":"rll@levitan.com"},{"DisplayName":"Richard Levitan","Id":"rll@levitan.com"},{"DisplayName":"David Molin","Id":"dam@levitan.com"},{"DisplayName":"Sara Wilmer","Id":"sw@levitan.com"}],"FileActivityNavigationId":null}</vt:lpwstr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