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6" r:id="rId4"/>
  </p:sldMasterIdLst>
  <p:notesMasterIdLst>
    <p:notesMasterId r:id="rId23"/>
  </p:notesMasterIdLst>
  <p:sldIdLst>
    <p:sldId id="841" r:id="rId5"/>
    <p:sldId id="844" r:id="rId6"/>
    <p:sldId id="845" r:id="rId7"/>
    <p:sldId id="691" r:id="rId8"/>
    <p:sldId id="268" r:id="rId9"/>
    <p:sldId id="817" r:id="rId10"/>
    <p:sldId id="723" r:id="rId11"/>
    <p:sldId id="692" r:id="rId12"/>
    <p:sldId id="824" r:id="rId13"/>
    <p:sldId id="813" r:id="rId14"/>
    <p:sldId id="831" r:id="rId15"/>
    <p:sldId id="829" r:id="rId16"/>
    <p:sldId id="732" r:id="rId17"/>
    <p:sldId id="822" r:id="rId18"/>
    <p:sldId id="752" r:id="rId19"/>
    <p:sldId id="842" r:id="rId20"/>
    <p:sldId id="807" r:id="rId21"/>
    <p:sldId id="80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595C09-40A6-4847-D1FE-A20A1E18C80F}" name="spforrester" initials="sp" userId="S::spforrester@lbl.gov::6611615a-aea3-41fa-9956-7cf72313a403" providerId="AD"/>
  <p188:author id="{0F05E930-ADB2-22E4-067B-F074E451C659}" name="Peter Cappers" initials="PC" userId="S::pacappers@lbl.gov::67bd5326-1f6c-450d-b11f-5a7bbb3f490a" providerId="AD"/>
  <p188:author id="{4B568B47-9628-D2B5-6B58-5FBD3CB7E402}" name="Will Gorman" initials="WG" userId="S::WGorman@lbl.gov::3ac303ef-32ed-4696-9758-36fb231d73f8" providerId="AD"/>
  <p188:author id="{48D55748-B012-B710-683F-8834EC4A5C66}" name="glbarbose" initials="gl" userId="S::glbarbose@lbl.gov::67aba766-8ce1-4262-8879-b489629058a4" providerId="AD"/>
  <p188:author id="{DC0E2085-6181-CF18-0A45-6579517F33DE}" name="paul@telemark.energy" initials="pa" userId="S::urn:spo:guest#paul@telemark.energy::" providerId="AD"/>
  <p188:author id="{77355A98-52F4-F471-7E80-C6B738CBB124}" name="Jeffrey Deason" initials="JD" userId="S::jadeason@lbl.gov::20a30f0f-6217-4dec-a736-d7b9d3e1e88e" providerId="AD"/>
  <p188:author id="{76FFF8B4-3908-1A88-C624-15E060F20E1B}" name="ryan wiser" initials="RW" userId="S::rhwiser@lbl.gov::295eb667-54fb-4a97-8aaa-cb28928153e7" providerId="AD"/>
  <p188:author id="{D4D52ABD-75FD-1B94-344F-673A8635DFF5}" name="Lam, Long" initials="LL" userId="S::Long.Lam@brattle.com::2ad50d8d-0bb8-42af-ad38-ffe44422bce2" providerId="AD"/>
  <p188:author id="{90E2D6D2-5BAA-B327-2713-46F6E6903223}" name="Yan, Audrey" initials="AY" userId="S::Audrey.Yan@brattle.com::104de909-f3a6-473a-b2a2-62ac86658149" providerId="AD"/>
  <p188:author id="{B6E26CD8-8911-5FBD-D998-76AD0C608648}" name="Eric O'Shaughnessy" initials="EO" userId="S::eoshaughnessy@lbl.gov::ca4cc5ba-2f1f-43a6-92b1-8b3b9c2b47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3EA"/>
    <a:srgbClr val="C71D1D"/>
    <a:srgbClr val="C79301"/>
    <a:srgbClr val="F5B501"/>
    <a:srgbClr val="8A0000"/>
    <a:srgbClr val="1D81A1"/>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65871" autoAdjust="0"/>
  </p:normalViewPr>
  <p:slideViewPr>
    <p:cSldViewPr snapToGrid="0">
      <p:cViewPr varScale="1">
        <p:scale>
          <a:sx n="101" d="100"/>
          <a:sy n="101" d="100"/>
        </p:scale>
        <p:origin x="2496"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wiser" userId="295eb667-54fb-4a97-8aaa-cb28928153e7" providerId="ADAL" clId="{4511BB4B-9DAA-4A99-805B-78CA07DC2054}"/>
    <pc:docChg chg="undo custSel addSld delSld modSld sldOrd">
      <pc:chgData name="ryan wiser" userId="295eb667-54fb-4a97-8aaa-cb28928153e7" providerId="ADAL" clId="{4511BB4B-9DAA-4A99-805B-78CA07DC2054}" dt="2026-04-27T14:16:22.710" v="4504" actId="14100"/>
      <pc:docMkLst>
        <pc:docMk/>
      </pc:docMkLst>
      <pc:sldChg chg="addSp delSp modSp mod">
        <pc:chgData name="ryan wiser" userId="295eb667-54fb-4a97-8aaa-cb28928153e7" providerId="ADAL" clId="{4511BB4B-9DAA-4A99-805B-78CA07DC2054}" dt="2026-04-13T15:36:35.689" v="4467" actId="1035"/>
        <pc:sldMkLst>
          <pc:docMk/>
          <pc:sldMk cId="1248948957" sldId="268"/>
        </pc:sldMkLst>
        <pc:spChg chg="mod">
          <ac:chgData name="ryan wiser" userId="295eb667-54fb-4a97-8aaa-cb28928153e7" providerId="ADAL" clId="{4511BB4B-9DAA-4A99-805B-78CA07DC2054}" dt="2026-04-08T21:31:39.081" v="1584" actId="20577"/>
          <ac:spMkLst>
            <pc:docMk/>
            <pc:sldMk cId="1248948957" sldId="268"/>
            <ac:spMk id="4" creationId="{AE9D6513-F5B9-5574-2251-EEFA1AB47EB0}"/>
          </ac:spMkLst>
        </pc:spChg>
        <pc:spChg chg="mod ord">
          <ac:chgData name="ryan wiser" userId="295eb667-54fb-4a97-8aaa-cb28928153e7" providerId="ADAL" clId="{4511BB4B-9DAA-4A99-805B-78CA07DC2054}" dt="2026-04-09T00:18:39.073" v="3722" actId="1035"/>
          <ac:spMkLst>
            <pc:docMk/>
            <pc:sldMk cId="1248948957" sldId="268"/>
            <ac:spMk id="5" creationId="{13A769EE-48B9-3704-68FF-5544DE717091}"/>
          </ac:spMkLst>
        </pc:spChg>
        <pc:spChg chg="mod">
          <ac:chgData name="ryan wiser" userId="295eb667-54fb-4a97-8aaa-cb28928153e7" providerId="ADAL" clId="{4511BB4B-9DAA-4A99-805B-78CA07DC2054}" dt="2026-04-09T01:28:06.951" v="3779" actId="20577"/>
          <ac:spMkLst>
            <pc:docMk/>
            <pc:sldMk cId="1248948957" sldId="268"/>
            <ac:spMk id="6" creationId="{88E8BEEF-B5F2-39A1-7B4E-95549C30AA73}"/>
          </ac:spMkLst>
        </pc:spChg>
        <pc:spChg chg="add mod">
          <ac:chgData name="ryan wiser" userId="295eb667-54fb-4a97-8aaa-cb28928153e7" providerId="ADAL" clId="{4511BB4B-9DAA-4A99-805B-78CA07DC2054}" dt="2026-04-13T15:36:35.689" v="4467" actId="1035"/>
          <ac:spMkLst>
            <pc:docMk/>
            <pc:sldMk cId="1248948957" sldId="268"/>
            <ac:spMk id="9" creationId="{DA8CE4E5-2930-CB67-A264-D54393DE791F}"/>
          </ac:spMkLst>
        </pc:spChg>
        <pc:spChg chg="mod">
          <ac:chgData name="ryan wiser" userId="295eb667-54fb-4a97-8aaa-cb28928153e7" providerId="ADAL" clId="{4511BB4B-9DAA-4A99-805B-78CA07DC2054}" dt="2026-04-09T01:29:30.643" v="3796" actId="20577"/>
          <ac:spMkLst>
            <pc:docMk/>
            <pc:sldMk cId="1248948957" sldId="268"/>
            <ac:spMk id="23" creationId="{61DC1A6F-D635-36F2-6808-68EE6480805C}"/>
          </ac:spMkLst>
        </pc:spChg>
        <pc:picChg chg="add mod ord modCrop">
          <ac:chgData name="ryan wiser" userId="295eb667-54fb-4a97-8aaa-cb28928153e7" providerId="ADAL" clId="{4511BB4B-9DAA-4A99-805B-78CA07DC2054}" dt="2026-04-09T00:18:54.557" v="3725" actId="1076"/>
          <ac:picMkLst>
            <pc:docMk/>
            <pc:sldMk cId="1248948957" sldId="268"/>
            <ac:picMk id="2" creationId="{9F599371-79F1-5539-44DB-D876A2885CD0}"/>
          </ac:picMkLst>
        </pc:picChg>
        <pc:picChg chg="add mod">
          <ac:chgData name="ryan wiser" userId="295eb667-54fb-4a97-8aaa-cb28928153e7" providerId="ADAL" clId="{4511BB4B-9DAA-4A99-805B-78CA07DC2054}" dt="2026-04-09T00:17:09.426" v="3700" actId="1035"/>
          <ac:picMkLst>
            <pc:docMk/>
            <pc:sldMk cId="1248948957" sldId="268"/>
            <ac:picMk id="7" creationId="{B969BD6E-8A9A-F862-C88B-A04810D16E92}"/>
          </ac:picMkLst>
        </pc:picChg>
      </pc:sldChg>
      <pc:sldChg chg="modSp mod">
        <pc:chgData name="ryan wiser" userId="295eb667-54fb-4a97-8aaa-cb28928153e7" providerId="ADAL" clId="{4511BB4B-9DAA-4A99-805B-78CA07DC2054}" dt="2026-04-09T01:44:02.822" v="4194" actId="20577"/>
        <pc:sldMkLst>
          <pc:docMk/>
          <pc:sldMk cId="3556442260" sldId="692"/>
        </pc:sldMkLst>
        <pc:spChg chg="mod">
          <ac:chgData name="ryan wiser" userId="295eb667-54fb-4a97-8aaa-cb28928153e7" providerId="ADAL" clId="{4511BB4B-9DAA-4A99-805B-78CA07DC2054}" dt="2026-04-09T01:44:02.822" v="4194" actId="20577"/>
          <ac:spMkLst>
            <pc:docMk/>
            <pc:sldMk cId="3556442260" sldId="692"/>
            <ac:spMk id="2" creationId="{C27B39B0-A6DC-6D7C-D746-EBADF38EFC28}"/>
          </ac:spMkLst>
        </pc:spChg>
      </pc:sldChg>
      <pc:sldChg chg="addSp delSp modSp mod">
        <pc:chgData name="ryan wiser" userId="295eb667-54fb-4a97-8aaa-cb28928153e7" providerId="ADAL" clId="{4511BB4B-9DAA-4A99-805B-78CA07DC2054}" dt="2026-04-27T14:13:32.334" v="4503" actId="20577"/>
        <pc:sldMkLst>
          <pc:docMk/>
          <pc:sldMk cId="1026833548" sldId="723"/>
        </pc:sldMkLst>
        <pc:spChg chg="mod">
          <ac:chgData name="ryan wiser" userId="295eb667-54fb-4a97-8aaa-cb28928153e7" providerId="ADAL" clId="{4511BB4B-9DAA-4A99-805B-78CA07DC2054}" dt="2026-04-09T01:38:20.361" v="3972" actId="20577"/>
          <ac:spMkLst>
            <pc:docMk/>
            <pc:sldMk cId="1026833548" sldId="723"/>
            <ac:spMk id="2" creationId="{368DB094-BDF3-E274-FDAD-3676A6C807B3}"/>
          </ac:spMkLst>
        </pc:spChg>
        <pc:spChg chg="mod">
          <ac:chgData name="ryan wiser" userId="295eb667-54fb-4a97-8aaa-cb28928153e7" providerId="ADAL" clId="{4511BB4B-9DAA-4A99-805B-78CA07DC2054}" dt="2026-04-09T01:33:09.350" v="3833" actId="313"/>
          <ac:spMkLst>
            <pc:docMk/>
            <pc:sldMk cId="1026833548" sldId="723"/>
            <ac:spMk id="3" creationId="{0598A5F5-9670-6B48-032A-1F38C99B2123}"/>
          </ac:spMkLst>
        </pc:spChg>
        <pc:spChg chg="mod">
          <ac:chgData name="ryan wiser" userId="295eb667-54fb-4a97-8aaa-cb28928153e7" providerId="ADAL" clId="{4511BB4B-9DAA-4A99-805B-78CA07DC2054}" dt="2026-04-27T14:13:32.334" v="4503" actId="20577"/>
          <ac:spMkLst>
            <pc:docMk/>
            <pc:sldMk cId="1026833548" sldId="723"/>
            <ac:spMk id="6" creationId="{43170740-14ED-4AE4-EB11-69C0F95B778F}"/>
          </ac:spMkLst>
        </pc:spChg>
        <pc:spChg chg="mod">
          <ac:chgData name="ryan wiser" userId="295eb667-54fb-4a97-8aaa-cb28928153e7" providerId="ADAL" clId="{4511BB4B-9DAA-4A99-805B-78CA07DC2054}" dt="2026-04-08T23:15:11.897" v="3507" actId="14100"/>
          <ac:spMkLst>
            <pc:docMk/>
            <pc:sldMk cId="1026833548" sldId="723"/>
            <ac:spMk id="8" creationId="{BC74B01B-B8D1-4550-E789-881C58725D76}"/>
          </ac:spMkLst>
        </pc:spChg>
        <pc:spChg chg="add mod">
          <ac:chgData name="ryan wiser" userId="295eb667-54fb-4a97-8aaa-cb28928153e7" providerId="ADAL" clId="{4511BB4B-9DAA-4A99-805B-78CA07DC2054}" dt="2026-04-09T01:35:59.823" v="3871" actId="14100"/>
          <ac:spMkLst>
            <pc:docMk/>
            <pc:sldMk cId="1026833548" sldId="723"/>
            <ac:spMk id="10" creationId="{F8BFD397-D470-3BC0-2235-C172E97F68AF}"/>
          </ac:spMkLst>
        </pc:spChg>
        <pc:spChg chg="add mod">
          <ac:chgData name="ryan wiser" userId="295eb667-54fb-4a97-8aaa-cb28928153e7" providerId="ADAL" clId="{4511BB4B-9DAA-4A99-805B-78CA07DC2054}" dt="2026-04-09T01:36:11.903" v="3876" actId="14100"/>
          <ac:spMkLst>
            <pc:docMk/>
            <pc:sldMk cId="1026833548" sldId="723"/>
            <ac:spMk id="11" creationId="{36973B34-9B6F-194E-2E60-9746C883F57E}"/>
          </ac:spMkLst>
        </pc:spChg>
        <pc:picChg chg="add mod">
          <ac:chgData name="ryan wiser" userId="295eb667-54fb-4a97-8aaa-cb28928153e7" providerId="ADAL" clId="{4511BB4B-9DAA-4A99-805B-78CA07DC2054}" dt="2026-04-09T01:36:25.301" v="3877" actId="1035"/>
          <ac:picMkLst>
            <pc:docMk/>
            <pc:sldMk cId="1026833548" sldId="723"/>
            <ac:picMk id="5" creationId="{A86A35A7-F2A5-E9DC-4691-03C9B1D16C3E}"/>
          </ac:picMkLst>
        </pc:picChg>
      </pc:sldChg>
      <pc:sldChg chg="modSp mod">
        <pc:chgData name="ryan wiser" userId="295eb667-54fb-4a97-8aaa-cb28928153e7" providerId="ADAL" clId="{4511BB4B-9DAA-4A99-805B-78CA07DC2054}" dt="2026-04-08T18:32:20.694" v="488" actId="20577"/>
        <pc:sldMkLst>
          <pc:docMk/>
          <pc:sldMk cId="4042599312" sldId="732"/>
        </pc:sldMkLst>
        <pc:spChg chg="mod">
          <ac:chgData name="ryan wiser" userId="295eb667-54fb-4a97-8aaa-cb28928153e7" providerId="ADAL" clId="{4511BB4B-9DAA-4A99-805B-78CA07DC2054}" dt="2026-04-08T18:32:20.694" v="488" actId="20577"/>
          <ac:spMkLst>
            <pc:docMk/>
            <pc:sldMk cId="4042599312" sldId="732"/>
            <ac:spMk id="2" creationId="{2A8F13ED-2C06-DAD9-7383-326B60E67732}"/>
          </ac:spMkLst>
        </pc:spChg>
      </pc:sldChg>
      <pc:sldChg chg="addSp delSp modSp mod">
        <pc:chgData name="ryan wiser" userId="295eb667-54fb-4a97-8aaa-cb28928153e7" providerId="ADAL" clId="{4511BB4B-9DAA-4A99-805B-78CA07DC2054}" dt="2026-04-27T14:16:22.710" v="4504" actId="14100"/>
        <pc:sldMkLst>
          <pc:docMk/>
          <pc:sldMk cId="1597921752" sldId="813"/>
        </pc:sldMkLst>
        <pc:spChg chg="mod">
          <ac:chgData name="ryan wiser" userId="295eb667-54fb-4a97-8aaa-cb28928153e7" providerId="ADAL" clId="{4511BB4B-9DAA-4A99-805B-78CA07DC2054}" dt="2026-04-27T14:16:22.710" v="4504" actId="14100"/>
          <ac:spMkLst>
            <pc:docMk/>
            <pc:sldMk cId="1597921752" sldId="813"/>
            <ac:spMk id="4" creationId="{AE5A9269-2837-2E66-CAD7-533D6B2D7428}"/>
          </ac:spMkLst>
        </pc:spChg>
        <pc:spChg chg="mod">
          <ac:chgData name="ryan wiser" userId="295eb667-54fb-4a97-8aaa-cb28928153e7" providerId="ADAL" clId="{4511BB4B-9DAA-4A99-805B-78CA07DC2054}" dt="2026-04-09T01:47:06.383" v="4278" actId="20577"/>
          <ac:spMkLst>
            <pc:docMk/>
            <pc:sldMk cId="1597921752" sldId="813"/>
            <ac:spMk id="6" creationId="{F81582C9-375D-6DE7-0C7D-36B7FB7FC3EB}"/>
          </ac:spMkLst>
        </pc:spChg>
        <pc:spChg chg="mod">
          <ac:chgData name="ryan wiser" userId="295eb667-54fb-4a97-8aaa-cb28928153e7" providerId="ADAL" clId="{4511BB4B-9DAA-4A99-805B-78CA07DC2054}" dt="2026-04-08T22:59:49.637" v="3118" actId="1038"/>
          <ac:spMkLst>
            <pc:docMk/>
            <pc:sldMk cId="1597921752" sldId="813"/>
            <ac:spMk id="16" creationId="{63208A59-6F43-71F3-645D-9D8529DD0906}"/>
          </ac:spMkLst>
        </pc:spChg>
        <pc:spChg chg="mod">
          <ac:chgData name="ryan wiser" userId="295eb667-54fb-4a97-8aaa-cb28928153e7" providerId="ADAL" clId="{4511BB4B-9DAA-4A99-805B-78CA07DC2054}" dt="2026-04-09T01:47:24.775" v="4311" actId="14100"/>
          <ac:spMkLst>
            <pc:docMk/>
            <pc:sldMk cId="1597921752" sldId="813"/>
            <ac:spMk id="21" creationId="{32CE00DE-D95C-4C14-4149-6FE588505AF3}"/>
          </ac:spMkLst>
        </pc:spChg>
        <pc:picChg chg="add mod">
          <ac:chgData name="ryan wiser" userId="295eb667-54fb-4a97-8aaa-cb28928153e7" providerId="ADAL" clId="{4511BB4B-9DAA-4A99-805B-78CA07DC2054}" dt="2026-04-08T22:59:39.238" v="3113" actId="1038"/>
          <ac:picMkLst>
            <pc:docMk/>
            <pc:sldMk cId="1597921752" sldId="813"/>
            <ac:picMk id="3" creationId="{D10AFA05-0944-7F7A-294D-6360BB1DB886}"/>
          </ac:picMkLst>
        </pc:picChg>
      </pc:sldChg>
      <pc:sldChg chg="addSp delSp modSp add mod">
        <pc:chgData name="ryan wiser" userId="295eb667-54fb-4a97-8aaa-cb28928153e7" providerId="ADAL" clId="{4511BB4B-9DAA-4A99-805B-78CA07DC2054}" dt="2026-04-09T14:06:18.811" v="4458" actId="14100"/>
        <pc:sldMkLst>
          <pc:docMk/>
          <pc:sldMk cId="3814625900" sldId="817"/>
        </pc:sldMkLst>
        <pc:spChg chg="mod">
          <ac:chgData name="ryan wiser" userId="295eb667-54fb-4a97-8aaa-cb28928153e7" providerId="ADAL" clId="{4511BB4B-9DAA-4A99-805B-78CA07DC2054}" dt="2026-04-08T21:36:43.507" v="1805" actId="20577"/>
          <ac:spMkLst>
            <pc:docMk/>
            <pc:sldMk cId="3814625900" sldId="817"/>
            <ac:spMk id="2" creationId="{C745E889-917D-C0BA-C635-ACCF53E6FB42}"/>
          </ac:spMkLst>
        </pc:spChg>
        <pc:spChg chg="mod">
          <ac:chgData name="ryan wiser" userId="295eb667-54fb-4a97-8aaa-cb28928153e7" providerId="ADAL" clId="{4511BB4B-9DAA-4A99-805B-78CA07DC2054}" dt="2026-04-09T01:30:55.316" v="3825" actId="14100"/>
          <ac:spMkLst>
            <pc:docMk/>
            <pc:sldMk cId="3814625900" sldId="817"/>
            <ac:spMk id="3" creationId="{FD5B03D7-A15C-4E06-CA03-40502C52EF8F}"/>
          </ac:spMkLst>
        </pc:spChg>
        <pc:spChg chg="mod">
          <ac:chgData name="ryan wiser" userId="295eb667-54fb-4a97-8aaa-cb28928153e7" providerId="ADAL" clId="{4511BB4B-9DAA-4A99-805B-78CA07DC2054}" dt="2026-04-08T21:41:44.937" v="1917" actId="14100"/>
          <ac:spMkLst>
            <pc:docMk/>
            <pc:sldMk cId="3814625900" sldId="817"/>
            <ac:spMk id="8" creationId="{29E46BD1-5BE0-89F3-3A81-8707ACFE1915}"/>
          </ac:spMkLst>
        </pc:spChg>
        <pc:spChg chg="mod">
          <ac:chgData name="ryan wiser" userId="295eb667-54fb-4a97-8aaa-cb28928153e7" providerId="ADAL" clId="{4511BB4B-9DAA-4A99-805B-78CA07DC2054}" dt="2026-04-08T23:13:21.113" v="3427" actId="1036"/>
          <ac:spMkLst>
            <pc:docMk/>
            <pc:sldMk cId="3814625900" sldId="817"/>
            <ac:spMk id="13" creationId="{4080BF3A-39D4-2D5D-E6D2-86D15E39A693}"/>
          </ac:spMkLst>
        </pc:spChg>
        <pc:spChg chg="add mod ord">
          <ac:chgData name="ryan wiser" userId="295eb667-54fb-4a97-8aaa-cb28928153e7" providerId="ADAL" clId="{4511BB4B-9DAA-4A99-805B-78CA07DC2054}" dt="2026-04-08T21:41:32.922" v="1911" actId="14100"/>
          <ac:spMkLst>
            <pc:docMk/>
            <pc:sldMk cId="3814625900" sldId="817"/>
            <ac:spMk id="14" creationId="{58D635BF-2EF8-C07C-6955-933B23DA6770}"/>
          </ac:spMkLst>
        </pc:spChg>
        <pc:spChg chg="add mod">
          <ac:chgData name="ryan wiser" userId="295eb667-54fb-4a97-8aaa-cb28928153e7" providerId="ADAL" clId="{4511BB4B-9DAA-4A99-805B-78CA07DC2054}" dt="2026-04-09T01:31:40.481" v="3827" actId="20577"/>
          <ac:spMkLst>
            <pc:docMk/>
            <pc:sldMk cId="3814625900" sldId="817"/>
            <ac:spMk id="15" creationId="{095E9AB4-B1F0-A13E-5598-D3D2D139BD73}"/>
          </ac:spMkLst>
        </pc:spChg>
        <pc:spChg chg="add mod">
          <ac:chgData name="ryan wiser" userId="295eb667-54fb-4a97-8aaa-cb28928153e7" providerId="ADAL" clId="{4511BB4B-9DAA-4A99-805B-78CA07DC2054}" dt="2026-04-08T21:50:33.631" v="2138" actId="948"/>
          <ac:spMkLst>
            <pc:docMk/>
            <pc:sldMk cId="3814625900" sldId="817"/>
            <ac:spMk id="16" creationId="{718BA15E-F607-A38F-2A2C-A0DB92858A4E}"/>
          </ac:spMkLst>
        </pc:spChg>
        <pc:picChg chg="add mod">
          <ac:chgData name="ryan wiser" userId="295eb667-54fb-4a97-8aaa-cb28928153e7" providerId="ADAL" clId="{4511BB4B-9DAA-4A99-805B-78CA07DC2054}" dt="2026-04-09T14:06:18.811" v="4458" actId="14100"/>
          <ac:picMkLst>
            <pc:docMk/>
            <pc:sldMk cId="3814625900" sldId="817"/>
            <ac:picMk id="5" creationId="{15EEF5FF-092D-EB10-CFE6-C60C4E89B2D7}"/>
          </ac:picMkLst>
        </pc:picChg>
        <pc:picChg chg="add mod">
          <ac:chgData name="ryan wiser" userId="295eb667-54fb-4a97-8aaa-cb28928153e7" providerId="ADAL" clId="{4511BB4B-9DAA-4A99-805B-78CA07DC2054}" dt="2026-04-09T14:06:15.849" v="4457" actId="14100"/>
          <ac:picMkLst>
            <pc:docMk/>
            <pc:sldMk cId="3814625900" sldId="817"/>
            <ac:picMk id="9" creationId="{14662394-CBDA-1435-03FC-35920C44EE90}"/>
          </ac:picMkLst>
        </pc:picChg>
      </pc:sldChg>
      <pc:sldChg chg="addSp delSp modSp mod">
        <pc:chgData name="ryan wiser" userId="295eb667-54fb-4a97-8aaa-cb28928153e7" providerId="ADAL" clId="{4511BB4B-9DAA-4A99-805B-78CA07DC2054}" dt="2026-04-08T20:25:02.958" v="1196" actId="20577"/>
        <pc:sldMkLst>
          <pc:docMk/>
          <pc:sldMk cId="1613486990" sldId="822"/>
        </pc:sldMkLst>
        <pc:spChg chg="mod">
          <ac:chgData name="ryan wiser" userId="295eb667-54fb-4a97-8aaa-cb28928153e7" providerId="ADAL" clId="{4511BB4B-9DAA-4A99-805B-78CA07DC2054}" dt="2026-04-08T18:18:19.208" v="208" actId="14100"/>
          <ac:spMkLst>
            <pc:docMk/>
            <pc:sldMk cId="1613486990" sldId="822"/>
            <ac:spMk id="4" creationId="{CEDCBF63-2CAE-2F80-868B-8CA10A970889}"/>
          </ac:spMkLst>
        </pc:spChg>
        <pc:spChg chg="add mod">
          <ac:chgData name="ryan wiser" userId="295eb667-54fb-4a97-8aaa-cb28928153e7" providerId="ADAL" clId="{4511BB4B-9DAA-4A99-805B-78CA07DC2054}" dt="2026-04-08T18:24:32.124" v="480" actId="1035"/>
          <ac:spMkLst>
            <pc:docMk/>
            <pc:sldMk cId="1613486990" sldId="822"/>
            <ac:spMk id="8" creationId="{0CD9FB5C-8CFE-8A74-A2EE-C847DEFF7432}"/>
          </ac:spMkLst>
        </pc:spChg>
        <pc:spChg chg="add mod ord">
          <ac:chgData name="ryan wiser" userId="295eb667-54fb-4a97-8aaa-cb28928153e7" providerId="ADAL" clId="{4511BB4B-9DAA-4A99-805B-78CA07DC2054}" dt="2026-04-08T18:23:31.620" v="464" actId="14100"/>
          <ac:spMkLst>
            <pc:docMk/>
            <pc:sldMk cId="1613486990" sldId="822"/>
            <ac:spMk id="9" creationId="{C77BB7F7-114F-CE77-D73E-4B21023737B7}"/>
          </ac:spMkLst>
        </pc:spChg>
        <pc:spChg chg="add mod ord">
          <ac:chgData name="ryan wiser" userId="295eb667-54fb-4a97-8aaa-cb28928153e7" providerId="ADAL" clId="{4511BB4B-9DAA-4A99-805B-78CA07DC2054}" dt="2026-04-08T18:24:46.486" v="483" actId="14100"/>
          <ac:spMkLst>
            <pc:docMk/>
            <pc:sldMk cId="1613486990" sldId="822"/>
            <ac:spMk id="10" creationId="{15391A63-A37D-4432-B294-BAFC5087A563}"/>
          </ac:spMkLst>
        </pc:spChg>
        <pc:spChg chg="add mod">
          <ac:chgData name="ryan wiser" userId="295eb667-54fb-4a97-8aaa-cb28928153e7" providerId="ADAL" clId="{4511BB4B-9DAA-4A99-805B-78CA07DC2054}" dt="2026-04-08T20:25:02.958" v="1196" actId="20577"/>
          <ac:spMkLst>
            <pc:docMk/>
            <pc:sldMk cId="1613486990" sldId="822"/>
            <ac:spMk id="11" creationId="{2D6F1EDD-425A-616B-B1B0-C8BFF1AA721F}"/>
          </ac:spMkLst>
        </pc:spChg>
        <pc:picChg chg="add mod">
          <ac:chgData name="ryan wiser" userId="295eb667-54fb-4a97-8aaa-cb28928153e7" providerId="ADAL" clId="{4511BB4B-9DAA-4A99-805B-78CA07DC2054}" dt="2026-04-08T18:24:19.957" v="476" actId="14100"/>
          <ac:picMkLst>
            <pc:docMk/>
            <pc:sldMk cId="1613486990" sldId="822"/>
            <ac:picMk id="3" creationId="{2D40A1D1-22A7-2C04-BA2C-87FF732639B8}"/>
          </ac:picMkLst>
        </pc:picChg>
        <pc:picChg chg="mod">
          <ac:chgData name="ryan wiser" userId="295eb667-54fb-4a97-8aaa-cb28928153e7" providerId="ADAL" clId="{4511BB4B-9DAA-4A99-805B-78CA07DC2054}" dt="2026-04-08T18:24:16.272" v="475" actId="14100"/>
          <ac:picMkLst>
            <pc:docMk/>
            <pc:sldMk cId="1613486990" sldId="822"/>
            <ac:picMk id="5" creationId="{26B74339-679A-F62C-1296-87D65E937E22}"/>
          </ac:picMkLst>
        </pc:picChg>
      </pc:sldChg>
      <pc:sldChg chg="addSp delSp modSp mod">
        <pc:chgData name="ryan wiser" userId="295eb667-54fb-4a97-8aaa-cb28928153e7" providerId="ADAL" clId="{4511BB4B-9DAA-4A99-805B-78CA07DC2054}" dt="2026-04-09T00:09:33.753" v="3666" actId="14100"/>
        <pc:sldMkLst>
          <pc:docMk/>
          <pc:sldMk cId="929226043" sldId="824"/>
        </pc:sldMkLst>
        <pc:spChg chg="mod">
          <ac:chgData name="ryan wiser" userId="295eb667-54fb-4a97-8aaa-cb28928153e7" providerId="ADAL" clId="{4511BB4B-9DAA-4A99-805B-78CA07DC2054}" dt="2026-04-09T00:09:14.440" v="3662" actId="14100"/>
          <ac:spMkLst>
            <pc:docMk/>
            <pc:sldMk cId="929226043" sldId="824"/>
            <ac:spMk id="4" creationId="{0A21B020-C5E8-280C-747C-824D249B030B}"/>
          </ac:spMkLst>
        </pc:spChg>
        <pc:spChg chg="mod">
          <ac:chgData name="ryan wiser" userId="295eb667-54fb-4a97-8aaa-cb28928153e7" providerId="ADAL" clId="{4511BB4B-9DAA-4A99-805B-78CA07DC2054}" dt="2026-04-09T00:06:37.518" v="3588" actId="14100"/>
          <ac:spMkLst>
            <pc:docMk/>
            <pc:sldMk cId="929226043" sldId="824"/>
            <ac:spMk id="5" creationId="{69628AF0-78A2-8EE4-C9B4-CEB2C0A0721D}"/>
          </ac:spMkLst>
        </pc:spChg>
        <pc:spChg chg="mod">
          <ac:chgData name="ryan wiser" userId="295eb667-54fb-4a97-8aaa-cb28928153e7" providerId="ADAL" clId="{4511BB4B-9DAA-4A99-805B-78CA07DC2054}" dt="2026-04-09T00:08:25.490" v="3648" actId="20577"/>
          <ac:spMkLst>
            <pc:docMk/>
            <pc:sldMk cId="929226043" sldId="824"/>
            <ac:spMk id="6" creationId="{F81582C9-375D-6DE7-0C7D-36B7FB7FC3EB}"/>
          </ac:spMkLst>
        </pc:spChg>
        <pc:spChg chg="mod">
          <ac:chgData name="ryan wiser" userId="295eb667-54fb-4a97-8aaa-cb28928153e7" providerId="ADAL" clId="{4511BB4B-9DAA-4A99-805B-78CA07DC2054}" dt="2026-04-09T00:09:33.753" v="3666" actId="14100"/>
          <ac:spMkLst>
            <pc:docMk/>
            <pc:sldMk cId="929226043" sldId="824"/>
            <ac:spMk id="7" creationId="{B5F1F85A-5792-79B3-9D5B-5140039476A2}"/>
          </ac:spMkLst>
        </pc:spChg>
        <pc:spChg chg="mod">
          <ac:chgData name="ryan wiser" userId="295eb667-54fb-4a97-8aaa-cb28928153e7" providerId="ADAL" clId="{4511BB4B-9DAA-4A99-805B-78CA07DC2054}" dt="2026-04-09T00:06:30.309" v="3586" actId="14100"/>
          <ac:spMkLst>
            <pc:docMk/>
            <pc:sldMk cId="929226043" sldId="824"/>
            <ac:spMk id="9" creationId="{31916868-2DD1-7FC6-E492-4248434EA223}"/>
          </ac:spMkLst>
        </pc:spChg>
        <pc:picChg chg="add mod">
          <ac:chgData name="ryan wiser" userId="295eb667-54fb-4a97-8aaa-cb28928153e7" providerId="ADAL" clId="{4511BB4B-9DAA-4A99-805B-78CA07DC2054}" dt="2026-04-09T00:07:07.257" v="3599" actId="1036"/>
          <ac:picMkLst>
            <pc:docMk/>
            <pc:sldMk cId="929226043" sldId="824"/>
            <ac:picMk id="16" creationId="{48D5DCAE-2CC3-6EF0-814F-F3CFD985C5C8}"/>
          </ac:picMkLst>
        </pc:picChg>
        <pc:picChg chg="add mod">
          <ac:chgData name="ryan wiser" userId="295eb667-54fb-4a97-8aaa-cb28928153e7" providerId="ADAL" clId="{4511BB4B-9DAA-4A99-805B-78CA07DC2054}" dt="2026-04-09T00:07:07.257" v="3599" actId="1036"/>
          <ac:picMkLst>
            <pc:docMk/>
            <pc:sldMk cId="929226043" sldId="824"/>
            <ac:picMk id="18" creationId="{0A5AA63C-EA43-5D4A-EB05-506542725E00}"/>
          </ac:picMkLst>
        </pc:picChg>
      </pc:sldChg>
      <pc:sldChg chg="addSp delSp modSp mod">
        <pc:chgData name="ryan wiser" userId="295eb667-54fb-4a97-8aaa-cb28928153e7" providerId="ADAL" clId="{4511BB4B-9DAA-4A99-805B-78CA07DC2054}" dt="2026-04-09T01:54:41.887" v="4427" actId="20577"/>
        <pc:sldMkLst>
          <pc:docMk/>
          <pc:sldMk cId="1421055309" sldId="829"/>
        </pc:sldMkLst>
        <pc:spChg chg="mod">
          <ac:chgData name="ryan wiser" userId="295eb667-54fb-4a97-8aaa-cb28928153e7" providerId="ADAL" clId="{4511BB4B-9DAA-4A99-805B-78CA07DC2054}" dt="2026-04-08T20:26:45.739" v="1394" actId="20577"/>
          <ac:spMkLst>
            <pc:docMk/>
            <pc:sldMk cId="1421055309" sldId="829"/>
            <ac:spMk id="6" creationId="{28415302-E711-2E0D-F7A9-C3C50ADED5C7}"/>
          </ac:spMkLst>
        </pc:spChg>
        <pc:spChg chg="mod">
          <ac:chgData name="ryan wiser" userId="295eb667-54fb-4a97-8aaa-cb28928153e7" providerId="ADAL" clId="{4511BB4B-9DAA-4A99-805B-78CA07DC2054}" dt="2026-04-08T23:16:32.511" v="3519" actId="20577"/>
          <ac:spMkLst>
            <pc:docMk/>
            <pc:sldMk cId="1421055309" sldId="829"/>
            <ac:spMk id="8" creationId="{1E7732DD-B357-2BB4-C844-32F70E095079}"/>
          </ac:spMkLst>
        </pc:spChg>
        <pc:spChg chg="mod">
          <ac:chgData name="ryan wiser" userId="295eb667-54fb-4a97-8aaa-cb28928153e7" providerId="ADAL" clId="{4511BB4B-9DAA-4A99-805B-78CA07DC2054}" dt="2026-04-09T01:53:33.303" v="4423" actId="14100"/>
          <ac:spMkLst>
            <pc:docMk/>
            <pc:sldMk cId="1421055309" sldId="829"/>
            <ac:spMk id="10" creationId="{04B5B057-E581-8B3B-3DE3-33D38268F62B}"/>
          </ac:spMkLst>
        </pc:spChg>
        <pc:spChg chg="mod">
          <ac:chgData name="ryan wiser" userId="295eb667-54fb-4a97-8aaa-cb28928153e7" providerId="ADAL" clId="{4511BB4B-9DAA-4A99-805B-78CA07DC2054}" dt="2026-04-08T23:09:56.901" v="3391" actId="14100"/>
          <ac:spMkLst>
            <pc:docMk/>
            <pc:sldMk cId="1421055309" sldId="829"/>
            <ac:spMk id="12" creationId="{ED0F12D1-756E-B65B-8897-90D458740EE6}"/>
          </ac:spMkLst>
        </pc:spChg>
        <pc:spChg chg="mod">
          <ac:chgData name="ryan wiser" userId="295eb667-54fb-4a97-8aaa-cb28928153e7" providerId="ADAL" clId="{4511BB4B-9DAA-4A99-805B-78CA07DC2054}" dt="2026-04-08T23:09:56.901" v="3391" actId="14100"/>
          <ac:spMkLst>
            <pc:docMk/>
            <pc:sldMk cId="1421055309" sldId="829"/>
            <ac:spMk id="16" creationId="{FE78F955-E63D-FB29-8633-ABE2ED2F6DA0}"/>
          </ac:spMkLst>
        </pc:spChg>
        <pc:spChg chg="add mod">
          <ac:chgData name="ryan wiser" userId="295eb667-54fb-4a97-8aaa-cb28928153e7" providerId="ADAL" clId="{4511BB4B-9DAA-4A99-805B-78CA07DC2054}" dt="2026-04-09T01:54:19.859" v="4425" actId="14100"/>
          <ac:spMkLst>
            <pc:docMk/>
            <pc:sldMk cId="1421055309" sldId="829"/>
            <ac:spMk id="18" creationId="{0F9508A6-849B-6154-8734-5BD8644D47F7}"/>
          </ac:spMkLst>
        </pc:spChg>
        <pc:spChg chg="mod">
          <ac:chgData name="ryan wiser" userId="295eb667-54fb-4a97-8aaa-cb28928153e7" providerId="ADAL" clId="{4511BB4B-9DAA-4A99-805B-78CA07DC2054}" dt="2026-04-09T01:54:41.887" v="4427" actId="20577"/>
          <ac:spMkLst>
            <pc:docMk/>
            <pc:sldMk cId="1421055309" sldId="829"/>
            <ac:spMk id="20" creationId="{E2F09A91-CEC0-9826-0A18-C7CD22F1DCC5}"/>
          </ac:spMkLst>
        </pc:spChg>
        <pc:picChg chg="mod">
          <ac:chgData name="ryan wiser" userId="295eb667-54fb-4a97-8aaa-cb28928153e7" providerId="ADAL" clId="{4511BB4B-9DAA-4A99-805B-78CA07DC2054}" dt="2026-04-08T23:10:58.921" v="3404" actId="1035"/>
          <ac:picMkLst>
            <pc:docMk/>
            <pc:sldMk cId="1421055309" sldId="829"/>
            <ac:picMk id="14" creationId="{A696E4A9-8BDF-AEE2-B5EC-9E6414806E58}"/>
          </ac:picMkLst>
        </pc:picChg>
        <pc:picChg chg="add mod">
          <ac:chgData name="ryan wiser" userId="295eb667-54fb-4a97-8aaa-cb28928153e7" providerId="ADAL" clId="{4511BB4B-9DAA-4A99-805B-78CA07DC2054}" dt="2026-04-08T23:10:58.921" v="3404" actId="1035"/>
          <ac:picMkLst>
            <pc:docMk/>
            <pc:sldMk cId="1421055309" sldId="829"/>
            <ac:picMk id="17" creationId="{4417CD63-CDA2-073A-A0A8-52C6C13919A8}"/>
          </ac:picMkLst>
        </pc:picChg>
      </pc:sldChg>
      <pc:sldChg chg="addSp delSp modSp mod">
        <pc:chgData name="ryan wiser" userId="295eb667-54fb-4a97-8aaa-cb28928153e7" providerId="ADAL" clId="{4511BB4B-9DAA-4A99-805B-78CA07DC2054}" dt="2026-04-13T15:40:33.349" v="4495" actId="20577"/>
        <pc:sldMkLst>
          <pc:docMk/>
          <pc:sldMk cId="925568151" sldId="831"/>
        </pc:sldMkLst>
        <pc:spChg chg="mod">
          <ac:chgData name="ryan wiser" userId="295eb667-54fb-4a97-8aaa-cb28928153e7" providerId="ADAL" clId="{4511BB4B-9DAA-4A99-805B-78CA07DC2054}" dt="2026-04-09T01:52:51.710" v="4419" actId="20577"/>
          <ac:spMkLst>
            <pc:docMk/>
            <pc:sldMk cId="925568151" sldId="831"/>
            <ac:spMk id="2" creationId="{EC9489F4-77B3-A3A6-1ADE-50232FCECAA8}"/>
          </ac:spMkLst>
        </pc:spChg>
        <pc:spChg chg="mod">
          <ac:chgData name="ryan wiser" userId="295eb667-54fb-4a97-8aaa-cb28928153e7" providerId="ADAL" clId="{4511BB4B-9DAA-4A99-805B-78CA07DC2054}" dt="2026-04-08T23:04:42.158" v="3204" actId="1035"/>
          <ac:spMkLst>
            <pc:docMk/>
            <pc:sldMk cId="925568151" sldId="831"/>
            <ac:spMk id="10" creationId="{10D0769A-6147-B80F-16CF-5C208732979B}"/>
          </ac:spMkLst>
        </pc:spChg>
        <pc:spChg chg="mod">
          <ac:chgData name="ryan wiser" userId="295eb667-54fb-4a97-8aaa-cb28928153e7" providerId="ADAL" clId="{4511BB4B-9DAA-4A99-805B-78CA07DC2054}" dt="2026-04-13T15:40:33.349" v="4495" actId="20577"/>
          <ac:spMkLst>
            <pc:docMk/>
            <pc:sldMk cId="925568151" sldId="831"/>
            <ac:spMk id="11" creationId="{6759B0CF-E39A-A046-D9F1-506887A653A9}"/>
          </ac:spMkLst>
        </pc:spChg>
        <pc:picChg chg="add mod">
          <ac:chgData name="ryan wiser" userId="295eb667-54fb-4a97-8aaa-cb28928153e7" providerId="ADAL" clId="{4511BB4B-9DAA-4A99-805B-78CA07DC2054}" dt="2026-04-08T23:04:35.030" v="3201" actId="14100"/>
          <ac:picMkLst>
            <pc:docMk/>
            <pc:sldMk cId="925568151" sldId="831"/>
            <ac:picMk id="5" creationId="{8E8F48F5-84DB-6D47-12E4-21148C9A5960}"/>
          </ac:picMkLst>
        </pc:picChg>
      </pc:sldChg>
      <pc:sldChg chg="modSp mod">
        <pc:chgData name="ryan wiser" userId="295eb667-54fb-4a97-8aaa-cb28928153e7" providerId="ADAL" clId="{4511BB4B-9DAA-4A99-805B-78CA07DC2054}" dt="2026-04-08T17:53:51.407" v="21" actId="20577"/>
        <pc:sldMkLst>
          <pc:docMk/>
          <pc:sldMk cId="4239199750" sldId="841"/>
        </pc:sldMkLst>
        <pc:spChg chg="mod">
          <ac:chgData name="ryan wiser" userId="295eb667-54fb-4a97-8aaa-cb28928153e7" providerId="ADAL" clId="{4511BB4B-9DAA-4A99-805B-78CA07DC2054}" dt="2026-04-08T17:53:51.407" v="21" actId="20577"/>
          <ac:spMkLst>
            <pc:docMk/>
            <pc:sldMk cId="4239199750" sldId="841"/>
            <ac:spMk id="3" creationId="{E816A4B5-1D03-D8D6-3389-684CA2CD74F8}"/>
          </ac:spMkLst>
        </pc:spChg>
        <pc:spChg chg="mod">
          <ac:chgData name="ryan wiser" userId="295eb667-54fb-4a97-8aaa-cb28928153e7" providerId="ADAL" clId="{4511BB4B-9DAA-4A99-805B-78CA07DC2054}" dt="2026-04-08T17:53:41.948" v="2" actId="20577"/>
          <ac:spMkLst>
            <pc:docMk/>
            <pc:sldMk cId="4239199750" sldId="841"/>
            <ac:spMk id="6" creationId="{D91ADB98-ABFC-DD40-BBEA-74A509E35447}"/>
          </ac:spMkLst>
        </pc:spChg>
      </pc:sldChg>
      <pc:sldChg chg="ord">
        <pc:chgData name="ryan wiser" userId="295eb667-54fb-4a97-8aaa-cb28928153e7" providerId="ADAL" clId="{4511BB4B-9DAA-4A99-805B-78CA07DC2054}" dt="2026-04-08T20:15:55.483" v="824"/>
        <pc:sldMkLst>
          <pc:docMk/>
          <pc:sldMk cId="383236217" sldId="844"/>
        </pc:sldMkLst>
      </pc:sldChg>
      <pc:sldChg chg="addSp modSp add">
        <pc:chgData name="ryan wiser" userId="295eb667-54fb-4a97-8aaa-cb28928153e7" providerId="ADAL" clId="{4511BB4B-9DAA-4A99-805B-78CA07DC2054}" dt="2026-04-13T15:34:15.689" v="4463" actId="207"/>
        <pc:sldMkLst>
          <pc:docMk/>
          <pc:sldMk cId="3690931084" sldId="845"/>
        </pc:sldMkLst>
        <pc:spChg chg="add mod">
          <ac:chgData name="ryan wiser" userId="295eb667-54fb-4a97-8aaa-cb28928153e7" providerId="ADAL" clId="{4511BB4B-9DAA-4A99-805B-78CA07DC2054}" dt="2026-04-13T15:31:59.223" v="4460"/>
          <ac:spMkLst>
            <pc:docMk/>
            <pc:sldMk cId="3690931084" sldId="845"/>
            <ac:spMk id="2" creationId="{C8AD7D24-659C-E5D8-10FD-C843683041BB}"/>
          </ac:spMkLst>
        </pc:spChg>
        <pc:graphicFrameChg chg="mod">
          <ac:chgData name="ryan wiser" userId="295eb667-54fb-4a97-8aaa-cb28928153e7" providerId="ADAL" clId="{4511BB4B-9DAA-4A99-805B-78CA07DC2054}" dt="2026-04-13T15:34:15.689" v="4463" actId="207"/>
          <ac:graphicFrameMkLst>
            <pc:docMk/>
            <pc:sldMk cId="3690931084" sldId="845"/>
            <ac:graphicFrameMk id="8" creationId="{78952AD9-8E4D-73E1-354E-11560D29E68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5A5C0-EB3E-4515-8286-C174E52E7083}"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CA3108D2-5762-4F7A-B075-511DA4BE6E04}">
      <dgm:prSet custT="1"/>
      <dgm:spPr>
        <a:solidFill>
          <a:schemeClr val="tx2">
            <a:lumMod val="60000"/>
            <a:lumOff val="40000"/>
          </a:schemeClr>
        </a:solidFill>
      </dgm:spPr>
      <dgm:t>
        <a:bodyPr/>
        <a:lstStyle/>
        <a:p>
          <a:r>
            <a:rPr lang="en-US" sz="2800"/>
            <a:t>Summarize recent retail electricity price </a:t>
          </a:r>
          <a:r>
            <a:rPr lang="en-US" sz="2800" u="sng"/>
            <a:t>trends</a:t>
          </a:r>
        </a:p>
      </dgm:t>
    </dgm:pt>
    <dgm:pt modelId="{539F9B4E-BF34-4F75-A7D3-BC35B1BAB7B7}" type="parTrans" cxnId="{E2F49A5A-4783-4B00-AEBB-C77C66578573}">
      <dgm:prSet/>
      <dgm:spPr/>
      <dgm:t>
        <a:bodyPr/>
        <a:lstStyle/>
        <a:p>
          <a:endParaRPr lang="en-US" sz="1600"/>
        </a:p>
      </dgm:t>
    </dgm:pt>
    <dgm:pt modelId="{DCD7E8CF-B470-4D4B-9B53-6186555B1F4E}" type="sibTrans" cxnId="{E2F49A5A-4783-4B00-AEBB-C77C66578573}">
      <dgm:prSet/>
      <dgm:spPr/>
      <dgm:t>
        <a:bodyPr/>
        <a:lstStyle/>
        <a:p>
          <a:endParaRPr lang="en-US" sz="1600"/>
        </a:p>
      </dgm:t>
    </dgm:pt>
    <dgm:pt modelId="{71117989-22F8-452B-97F3-7FF68166864E}">
      <dgm:prSet custT="1"/>
      <dgm:spPr/>
      <dgm:t>
        <a:bodyPr/>
        <a:lstStyle/>
        <a:p>
          <a:r>
            <a:rPr lang="en-US" sz="2200" dirty="0"/>
            <a:t>National- and state-level price trends, since 2010, 2019, and 2024</a:t>
          </a:r>
        </a:p>
      </dgm:t>
    </dgm:pt>
    <dgm:pt modelId="{925D4F0E-FDB2-43F5-AB74-85B66CF426B4}" type="parTrans" cxnId="{B772188C-E488-4A09-8C7A-47301A9569A7}">
      <dgm:prSet/>
      <dgm:spPr/>
      <dgm:t>
        <a:bodyPr/>
        <a:lstStyle/>
        <a:p>
          <a:endParaRPr lang="en-US" sz="1600"/>
        </a:p>
      </dgm:t>
    </dgm:pt>
    <dgm:pt modelId="{B3E9C423-0636-4CB0-A8C4-D21ACCC8B12E}" type="sibTrans" cxnId="{B772188C-E488-4A09-8C7A-47301A9569A7}">
      <dgm:prSet/>
      <dgm:spPr/>
      <dgm:t>
        <a:bodyPr/>
        <a:lstStyle/>
        <a:p>
          <a:endParaRPr lang="en-US" sz="1600"/>
        </a:p>
      </dgm:t>
    </dgm:pt>
    <dgm:pt modelId="{CEA6BFC7-F232-4F7F-BAC2-72541463DDDA}">
      <dgm:prSet custT="1"/>
      <dgm:spPr>
        <a:solidFill>
          <a:schemeClr val="tx2">
            <a:lumMod val="60000"/>
            <a:lumOff val="40000"/>
          </a:schemeClr>
        </a:solidFill>
      </dgm:spPr>
      <dgm:t>
        <a:bodyPr/>
        <a:lstStyle/>
        <a:p>
          <a:r>
            <a:rPr lang="en-US" sz="2800"/>
            <a:t>Assess </a:t>
          </a:r>
          <a:r>
            <a:rPr lang="en-US" sz="2800" u="sng"/>
            <a:t>drivers</a:t>
          </a:r>
          <a:r>
            <a:rPr lang="en-US" sz="2800"/>
            <a:t> of recent retail electricity price changes</a:t>
          </a:r>
        </a:p>
      </dgm:t>
    </dgm:pt>
    <dgm:pt modelId="{4CD3FD37-B0D3-4D26-921E-820EBEB39190}" type="parTrans" cxnId="{B50DA7D5-B3D7-41CB-8C7A-2F974911B682}">
      <dgm:prSet/>
      <dgm:spPr/>
      <dgm:t>
        <a:bodyPr/>
        <a:lstStyle/>
        <a:p>
          <a:endParaRPr lang="en-US" sz="1600"/>
        </a:p>
      </dgm:t>
    </dgm:pt>
    <dgm:pt modelId="{5FA32EFA-72D1-4827-89D9-8C498DE2BBAE}" type="sibTrans" cxnId="{B50DA7D5-B3D7-41CB-8C7A-2F974911B682}">
      <dgm:prSet/>
      <dgm:spPr/>
      <dgm:t>
        <a:bodyPr/>
        <a:lstStyle/>
        <a:p>
          <a:endParaRPr lang="en-US" sz="1600"/>
        </a:p>
      </dgm:t>
    </dgm:pt>
    <dgm:pt modelId="{0572E197-F839-4F96-ACA3-EBA96E967361}">
      <dgm:prSet custT="1"/>
      <dgm:spPr/>
      <dgm:t>
        <a:bodyPr/>
        <a:lstStyle/>
        <a:p>
          <a:r>
            <a:rPr lang="en-US" sz="2200"/>
            <a:t>Most-likely drivers of state-level price changes, 2019-2025 and 2024-2025 </a:t>
          </a:r>
        </a:p>
      </dgm:t>
    </dgm:pt>
    <dgm:pt modelId="{7C2B1D83-A320-496C-AAFA-2E0EAA7FF97C}" type="parTrans" cxnId="{EA423936-67DA-4387-88E2-DA9A0C30C859}">
      <dgm:prSet/>
      <dgm:spPr/>
      <dgm:t>
        <a:bodyPr/>
        <a:lstStyle/>
        <a:p>
          <a:endParaRPr lang="en-US" sz="1600"/>
        </a:p>
      </dgm:t>
    </dgm:pt>
    <dgm:pt modelId="{0E4E6532-D39F-4933-8904-AB034CC5DAB8}" type="sibTrans" cxnId="{EA423936-67DA-4387-88E2-DA9A0C30C859}">
      <dgm:prSet/>
      <dgm:spPr/>
      <dgm:t>
        <a:bodyPr/>
        <a:lstStyle/>
        <a:p>
          <a:endParaRPr lang="en-US" sz="1600"/>
        </a:p>
      </dgm:t>
    </dgm:pt>
    <dgm:pt modelId="{6EAE47A7-9E22-4B74-803F-783DA304B9F0}" type="pres">
      <dgm:prSet presAssocID="{1415A5C0-EB3E-4515-8286-C174E52E7083}" presName="Name0" presStyleCnt="0">
        <dgm:presLayoutVars>
          <dgm:dir/>
          <dgm:animLvl val="lvl"/>
          <dgm:resizeHandles val="exact"/>
        </dgm:presLayoutVars>
      </dgm:prSet>
      <dgm:spPr/>
    </dgm:pt>
    <dgm:pt modelId="{AEED377D-B105-4552-9C87-372407AED4AD}" type="pres">
      <dgm:prSet presAssocID="{CA3108D2-5762-4F7A-B075-511DA4BE6E04}" presName="composite" presStyleCnt="0"/>
      <dgm:spPr/>
    </dgm:pt>
    <dgm:pt modelId="{3814B91E-E52A-4033-B7DA-14C50599C30D}" type="pres">
      <dgm:prSet presAssocID="{CA3108D2-5762-4F7A-B075-511DA4BE6E04}" presName="parTx" presStyleLbl="alignNode1" presStyleIdx="0" presStyleCnt="2" custScaleY="97012" custLinFactNeighborY="-8075">
        <dgm:presLayoutVars>
          <dgm:chMax val="0"/>
          <dgm:chPref val="0"/>
          <dgm:bulletEnabled val="1"/>
        </dgm:presLayoutVars>
      </dgm:prSet>
      <dgm:spPr/>
    </dgm:pt>
    <dgm:pt modelId="{13FC29F1-A8FD-4E42-872D-141765ED1B6B}" type="pres">
      <dgm:prSet presAssocID="{CA3108D2-5762-4F7A-B075-511DA4BE6E04}" presName="desTx" presStyleLbl="alignAccFollowNode1" presStyleIdx="0" presStyleCnt="2" custScaleY="66468">
        <dgm:presLayoutVars>
          <dgm:bulletEnabled val="1"/>
        </dgm:presLayoutVars>
      </dgm:prSet>
      <dgm:spPr/>
    </dgm:pt>
    <dgm:pt modelId="{9D5A5C9E-187C-4770-8FFA-F33C431E667C}" type="pres">
      <dgm:prSet presAssocID="{DCD7E8CF-B470-4D4B-9B53-6186555B1F4E}" presName="space" presStyleCnt="0"/>
      <dgm:spPr/>
    </dgm:pt>
    <dgm:pt modelId="{849C24AB-A7D5-4E83-8B0A-A4B4D6BC0D43}" type="pres">
      <dgm:prSet presAssocID="{CEA6BFC7-F232-4F7F-BAC2-72541463DDDA}" presName="composite" presStyleCnt="0"/>
      <dgm:spPr/>
    </dgm:pt>
    <dgm:pt modelId="{1934A6C8-78BF-4293-AA69-2AE3E8446B47}" type="pres">
      <dgm:prSet presAssocID="{CEA6BFC7-F232-4F7F-BAC2-72541463DDDA}" presName="parTx" presStyleLbl="alignNode1" presStyleIdx="1" presStyleCnt="2" custScaleY="97012" custLinFactNeighborY="-8075">
        <dgm:presLayoutVars>
          <dgm:chMax val="0"/>
          <dgm:chPref val="0"/>
          <dgm:bulletEnabled val="1"/>
        </dgm:presLayoutVars>
      </dgm:prSet>
      <dgm:spPr/>
    </dgm:pt>
    <dgm:pt modelId="{DF350873-C669-4FD3-8F9F-06F9EFDC8B40}" type="pres">
      <dgm:prSet presAssocID="{CEA6BFC7-F232-4F7F-BAC2-72541463DDDA}" presName="desTx" presStyleLbl="alignAccFollowNode1" presStyleIdx="1" presStyleCnt="2" custScaleY="66468">
        <dgm:presLayoutVars>
          <dgm:bulletEnabled val="1"/>
        </dgm:presLayoutVars>
      </dgm:prSet>
      <dgm:spPr/>
    </dgm:pt>
  </dgm:ptLst>
  <dgm:cxnLst>
    <dgm:cxn modelId="{34EBFF27-CF9C-40F2-8598-F707F08E3007}" type="presOf" srcId="{0572E197-F839-4F96-ACA3-EBA96E967361}" destId="{DF350873-C669-4FD3-8F9F-06F9EFDC8B40}" srcOrd="0" destOrd="0" presId="urn:microsoft.com/office/officeart/2005/8/layout/hList1"/>
    <dgm:cxn modelId="{EA423936-67DA-4387-88E2-DA9A0C30C859}" srcId="{CEA6BFC7-F232-4F7F-BAC2-72541463DDDA}" destId="{0572E197-F839-4F96-ACA3-EBA96E967361}" srcOrd="0" destOrd="0" parTransId="{7C2B1D83-A320-496C-AAFA-2E0EAA7FF97C}" sibTransId="{0E4E6532-D39F-4933-8904-AB034CC5DAB8}"/>
    <dgm:cxn modelId="{95C97571-2A33-457F-B19B-84E324A7FC22}" type="presOf" srcId="{71117989-22F8-452B-97F3-7FF68166864E}" destId="{13FC29F1-A8FD-4E42-872D-141765ED1B6B}" srcOrd="0" destOrd="0" presId="urn:microsoft.com/office/officeart/2005/8/layout/hList1"/>
    <dgm:cxn modelId="{41A4E651-2C3E-46D6-8EA6-A6F0A629BD11}" type="presOf" srcId="{1415A5C0-EB3E-4515-8286-C174E52E7083}" destId="{6EAE47A7-9E22-4B74-803F-783DA304B9F0}" srcOrd="0" destOrd="0" presId="urn:microsoft.com/office/officeart/2005/8/layout/hList1"/>
    <dgm:cxn modelId="{E2F49A5A-4783-4B00-AEBB-C77C66578573}" srcId="{1415A5C0-EB3E-4515-8286-C174E52E7083}" destId="{CA3108D2-5762-4F7A-B075-511DA4BE6E04}" srcOrd="0" destOrd="0" parTransId="{539F9B4E-BF34-4F75-A7D3-BC35B1BAB7B7}" sibTransId="{DCD7E8CF-B470-4D4B-9B53-6186555B1F4E}"/>
    <dgm:cxn modelId="{E3D6F687-88B8-4A24-BF2E-1D55B1793F35}" type="presOf" srcId="{CA3108D2-5762-4F7A-B075-511DA4BE6E04}" destId="{3814B91E-E52A-4033-B7DA-14C50599C30D}" srcOrd="0" destOrd="0" presId="urn:microsoft.com/office/officeart/2005/8/layout/hList1"/>
    <dgm:cxn modelId="{B772188C-E488-4A09-8C7A-47301A9569A7}" srcId="{CA3108D2-5762-4F7A-B075-511DA4BE6E04}" destId="{71117989-22F8-452B-97F3-7FF68166864E}" srcOrd="0" destOrd="0" parTransId="{925D4F0E-FDB2-43F5-AB74-85B66CF426B4}" sibTransId="{B3E9C423-0636-4CB0-A8C4-D21ACCC8B12E}"/>
    <dgm:cxn modelId="{B0865ACE-D1AF-4F16-9FF9-57BD5D9B03AD}" type="presOf" srcId="{CEA6BFC7-F232-4F7F-BAC2-72541463DDDA}" destId="{1934A6C8-78BF-4293-AA69-2AE3E8446B47}" srcOrd="0" destOrd="0" presId="urn:microsoft.com/office/officeart/2005/8/layout/hList1"/>
    <dgm:cxn modelId="{B50DA7D5-B3D7-41CB-8C7A-2F974911B682}" srcId="{1415A5C0-EB3E-4515-8286-C174E52E7083}" destId="{CEA6BFC7-F232-4F7F-BAC2-72541463DDDA}" srcOrd="1" destOrd="0" parTransId="{4CD3FD37-B0D3-4D26-921E-820EBEB39190}" sibTransId="{5FA32EFA-72D1-4827-89D9-8C498DE2BBAE}"/>
    <dgm:cxn modelId="{1B5BEBAD-CD2D-4CE3-9307-304703D48B1A}" type="presParOf" srcId="{6EAE47A7-9E22-4B74-803F-783DA304B9F0}" destId="{AEED377D-B105-4552-9C87-372407AED4AD}" srcOrd="0" destOrd="0" presId="urn:microsoft.com/office/officeart/2005/8/layout/hList1"/>
    <dgm:cxn modelId="{D1C247D7-6ED4-4879-8514-1E8AB539EC94}" type="presParOf" srcId="{AEED377D-B105-4552-9C87-372407AED4AD}" destId="{3814B91E-E52A-4033-B7DA-14C50599C30D}" srcOrd="0" destOrd="0" presId="urn:microsoft.com/office/officeart/2005/8/layout/hList1"/>
    <dgm:cxn modelId="{814F1DB5-C0EF-4B07-A675-DC1A32780AF1}" type="presParOf" srcId="{AEED377D-B105-4552-9C87-372407AED4AD}" destId="{13FC29F1-A8FD-4E42-872D-141765ED1B6B}" srcOrd="1" destOrd="0" presId="urn:microsoft.com/office/officeart/2005/8/layout/hList1"/>
    <dgm:cxn modelId="{1342DEDF-BCA3-4246-B4FB-53F94FFE2107}" type="presParOf" srcId="{6EAE47A7-9E22-4B74-803F-783DA304B9F0}" destId="{9D5A5C9E-187C-4770-8FFA-F33C431E667C}" srcOrd="1" destOrd="0" presId="urn:microsoft.com/office/officeart/2005/8/layout/hList1"/>
    <dgm:cxn modelId="{6F6F22C1-63FA-4524-B599-27E778704087}" type="presParOf" srcId="{6EAE47A7-9E22-4B74-803F-783DA304B9F0}" destId="{849C24AB-A7D5-4E83-8B0A-A4B4D6BC0D43}" srcOrd="2" destOrd="0" presId="urn:microsoft.com/office/officeart/2005/8/layout/hList1"/>
    <dgm:cxn modelId="{9B7A7D98-E226-4C59-9D6E-D86E7B6BF265}" type="presParOf" srcId="{849C24AB-A7D5-4E83-8B0A-A4B4D6BC0D43}" destId="{1934A6C8-78BF-4293-AA69-2AE3E8446B47}" srcOrd="0" destOrd="0" presId="urn:microsoft.com/office/officeart/2005/8/layout/hList1"/>
    <dgm:cxn modelId="{5F40ADB6-EE5A-4D2A-A200-F86CB5587A79}" type="presParOf" srcId="{849C24AB-A7D5-4E83-8B0A-A4B4D6BC0D43}" destId="{DF350873-C669-4FD3-8F9F-06F9EFDC8B4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CCCDA-9FB4-4596-8D55-B165ECDEE6F7}"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en-US"/>
        </a:p>
      </dgm:t>
    </dgm:pt>
    <dgm:pt modelId="{23BFC723-0DDC-4B6F-8946-C80FF5C8D03A}">
      <dgm:prSet/>
      <dgm:spPr/>
      <dgm:t>
        <a:bodyPr/>
        <a:lstStyle/>
        <a:p>
          <a:r>
            <a:rPr lang="en-US" b="1" dirty="0"/>
            <a:t>Annual and periodic data updates</a:t>
          </a:r>
        </a:p>
      </dgm:t>
    </dgm:pt>
    <dgm:pt modelId="{75A9C2E0-5B9F-4A06-8594-4F6B3C157FB0}" type="parTrans" cxnId="{30CB5013-7A48-4576-829F-74C6FF6560BE}">
      <dgm:prSet/>
      <dgm:spPr/>
      <dgm:t>
        <a:bodyPr/>
        <a:lstStyle/>
        <a:p>
          <a:endParaRPr lang="en-US"/>
        </a:p>
      </dgm:t>
    </dgm:pt>
    <dgm:pt modelId="{20A3ACAD-5BD5-45D3-BC0A-7B821E81B14B}" type="sibTrans" cxnId="{30CB5013-7A48-4576-829F-74C6FF6560BE}">
      <dgm:prSet/>
      <dgm:spPr/>
      <dgm:t>
        <a:bodyPr/>
        <a:lstStyle/>
        <a:p>
          <a:endParaRPr lang="en-US"/>
        </a:p>
      </dgm:t>
    </dgm:pt>
    <dgm:pt modelId="{84737ED7-0765-4144-8F51-76322CC551FC}">
      <dgm:prSet/>
      <dgm:spPr/>
      <dgm:t>
        <a:bodyPr/>
        <a:lstStyle/>
        <a:p>
          <a:r>
            <a:rPr lang="en-US" dirty="0"/>
            <a:t>Highlights a subset of the trends through 2024, with a focus on statistical analysis of broad drivers</a:t>
          </a:r>
        </a:p>
      </dgm:t>
    </dgm:pt>
    <dgm:pt modelId="{F5A1B5D5-C48D-4ABE-B18C-CB91C57FB712}" type="parTrans" cxnId="{5B112016-EAF3-4AC7-871C-039A076B5126}">
      <dgm:prSet/>
      <dgm:spPr/>
      <dgm:t>
        <a:bodyPr/>
        <a:lstStyle/>
        <a:p>
          <a:endParaRPr lang="en-US"/>
        </a:p>
      </dgm:t>
    </dgm:pt>
    <dgm:pt modelId="{20E6B49A-2582-4E93-86B3-EA9F647D234D}" type="sibTrans" cxnId="{5B112016-EAF3-4AC7-871C-039A076B5126}">
      <dgm:prSet/>
      <dgm:spPr/>
      <dgm:t>
        <a:bodyPr/>
        <a:lstStyle/>
        <a:p>
          <a:endParaRPr lang="en-US"/>
        </a:p>
      </dgm:t>
    </dgm:pt>
    <dgm:pt modelId="{A4FFF4DB-453C-471A-90DB-937CEBE27CA2}">
      <dgm:prSet/>
      <dgm:spPr/>
      <dgm:t>
        <a:bodyPr/>
        <a:lstStyle/>
        <a:p>
          <a:r>
            <a:rPr lang="en-US" b="1" dirty="0"/>
            <a:t>Data visualization tools</a:t>
          </a:r>
          <a:endParaRPr lang="en-US" dirty="0"/>
        </a:p>
      </dgm:t>
    </dgm:pt>
    <dgm:pt modelId="{89291F07-5ED4-4031-A1B9-C106B7061A22}" type="parTrans" cxnId="{D987CB08-1267-4790-97A4-1541729DADB3}">
      <dgm:prSet/>
      <dgm:spPr/>
      <dgm:t>
        <a:bodyPr/>
        <a:lstStyle/>
        <a:p>
          <a:endParaRPr lang="en-US"/>
        </a:p>
      </dgm:t>
    </dgm:pt>
    <dgm:pt modelId="{D4C9AE6B-6DF9-4B30-A77E-02918D18B875}" type="sibTrans" cxnId="{D987CB08-1267-4790-97A4-1541729DADB3}">
      <dgm:prSet/>
      <dgm:spPr/>
      <dgm:t>
        <a:bodyPr/>
        <a:lstStyle/>
        <a:p>
          <a:endParaRPr lang="en-US"/>
        </a:p>
      </dgm:t>
    </dgm:pt>
    <dgm:pt modelId="{C6C91510-2368-4396-A523-46C59F177B68}">
      <dgm:prSet/>
      <dgm:spPr/>
      <dgm:t>
        <a:bodyPr/>
        <a:lstStyle/>
        <a:p>
          <a:r>
            <a:rPr lang="en-US" dirty="0"/>
            <a:t>Compiles and synthesizes data as it becomes available, including this update</a:t>
          </a:r>
        </a:p>
      </dgm:t>
    </dgm:pt>
    <dgm:pt modelId="{9FC4DDDE-ACF8-49EE-880F-219C326D4E00}" type="parTrans" cxnId="{3FD35972-093D-4AFF-8477-9E259F19CE2B}">
      <dgm:prSet/>
      <dgm:spPr/>
      <dgm:t>
        <a:bodyPr/>
        <a:lstStyle/>
        <a:p>
          <a:endParaRPr lang="en-US"/>
        </a:p>
      </dgm:t>
    </dgm:pt>
    <dgm:pt modelId="{D83B4472-065D-48F7-B6B0-756C14B9B33C}" type="sibTrans" cxnId="{3FD35972-093D-4AFF-8477-9E259F19CE2B}">
      <dgm:prSet/>
      <dgm:spPr/>
      <dgm:t>
        <a:bodyPr/>
        <a:lstStyle/>
        <a:p>
          <a:endParaRPr lang="en-US"/>
        </a:p>
      </dgm:t>
    </dgm:pt>
    <dgm:pt modelId="{2441293F-1C22-4EAB-80B3-40C121BE1BDC}">
      <dgm:prSet/>
      <dgm:spPr/>
      <dgm:t>
        <a:bodyPr/>
        <a:lstStyle/>
        <a:p>
          <a:r>
            <a:rPr lang="en-US" b="1" dirty="0"/>
            <a:t>Peer-reviewed journal article</a:t>
          </a:r>
          <a:endParaRPr lang="en-US" dirty="0"/>
        </a:p>
      </dgm:t>
    </dgm:pt>
    <dgm:pt modelId="{1D235D7F-5E4D-41DF-9499-B95B94B9A587}" type="parTrans" cxnId="{0C8CF99B-1799-4760-8E38-53973860EF37}">
      <dgm:prSet/>
      <dgm:spPr/>
      <dgm:t>
        <a:bodyPr/>
        <a:lstStyle/>
        <a:p>
          <a:endParaRPr lang="en-US"/>
        </a:p>
      </dgm:t>
    </dgm:pt>
    <dgm:pt modelId="{2DCD7850-72A1-42F5-96B9-DA661E3A142C}" type="sibTrans" cxnId="{0C8CF99B-1799-4760-8E38-53973860EF37}">
      <dgm:prSet/>
      <dgm:spPr/>
      <dgm:t>
        <a:bodyPr/>
        <a:lstStyle/>
        <a:p>
          <a:endParaRPr lang="en-US"/>
        </a:p>
      </dgm:t>
    </dgm:pt>
    <dgm:pt modelId="{055F1E56-C71E-4D72-A4BC-4BFCFFEF72A8}">
      <dgm:prSet/>
      <dgm:spPr/>
      <dgm:t>
        <a:bodyPr/>
        <a:lstStyle/>
        <a:p>
          <a:r>
            <a:rPr lang="en-US" dirty="0"/>
            <a:t>Allows users to explore some of the data compiled under this research effort</a:t>
          </a:r>
        </a:p>
      </dgm:t>
    </dgm:pt>
    <dgm:pt modelId="{93B96A4E-8D42-42D6-BB2E-71DBE6B6B068}" type="parTrans" cxnId="{ACC36F6B-61E9-4A5F-8E62-1AD2119E2E32}">
      <dgm:prSet/>
      <dgm:spPr/>
      <dgm:t>
        <a:bodyPr/>
        <a:lstStyle/>
        <a:p>
          <a:endParaRPr lang="en-US"/>
        </a:p>
      </dgm:t>
    </dgm:pt>
    <dgm:pt modelId="{E5ED83C6-0931-42FB-AF59-0EB5DE232980}" type="sibTrans" cxnId="{ACC36F6B-61E9-4A5F-8E62-1AD2119E2E32}">
      <dgm:prSet/>
      <dgm:spPr/>
      <dgm:t>
        <a:bodyPr/>
        <a:lstStyle/>
        <a:p>
          <a:endParaRPr lang="en-US"/>
        </a:p>
      </dgm:t>
    </dgm:pt>
    <dgm:pt modelId="{E7125474-32E1-481F-990A-005AFEA1F38D}" type="pres">
      <dgm:prSet presAssocID="{ED1CCCDA-9FB4-4596-8D55-B165ECDEE6F7}" presName="Name0" presStyleCnt="0">
        <dgm:presLayoutVars>
          <dgm:chPref val="1"/>
          <dgm:dir/>
          <dgm:animOne val="branch"/>
          <dgm:animLvl val="lvl"/>
          <dgm:resizeHandles/>
        </dgm:presLayoutVars>
      </dgm:prSet>
      <dgm:spPr/>
    </dgm:pt>
    <dgm:pt modelId="{8C9C0931-E369-48FD-8562-6FCCE1394E25}" type="pres">
      <dgm:prSet presAssocID="{23BFC723-0DDC-4B6F-8946-C80FF5C8D03A}" presName="vertOne" presStyleCnt="0"/>
      <dgm:spPr/>
    </dgm:pt>
    <dgm:pt modelId="{8264B3C8-897C-4438-B8C5-229271C6F629}" type="pres">
      <dgm:prSet presAssocID="{23BFC723-0DDC-4B6F-8946-C80FF5C8D03A}" presName="txOne" presStyleLbl="node0" presStyleIdx="0" presStyleCnt="3">
        <dgm:presLayoutVars>
          <dgm:chPref val="3"/>
        </dgm:presLayoutVars>
      </dgm:prSet>
      <dgm:spPr/>
    </dgm:pt>
    <dgm:pt modelId="{45A1970B-4D1D-44D6-83BC-64C23148838E}" type="pres">
      <dgm:prSet presAssocID="{23BFC723-0DDC-4B6F-8946-C80FF5C8D03A}" presName="parTransOne" presStyleCnt="0"/>
      <dgm:spPr/>
    </dgm:pt>
    <dgm:pt modelId="{C077D0C1-1686-4D09-8B70-7E0A57102FB1}" type="pres">
      <dgm:prSet presAssocID="{23BFC723-0DDC-4B6F-8946-C80FF5C8D03A}" presName="horzOne" presStyleCnt="0"/>
      <dgm:spPr/>
    </dgm:pt>
    <dgm:pt modelId="{58490437-6E79-4A06-9B7D-D7825EFBE321}" type="pres">
      <dgm:prSet presAssocID="{C6C91510-2368-4396-A523-46C59F177B68}" presName="vertTwo" presStyleCnt="0"/>
      <dgm:spPr/>
    </dgm:pt>
    <dgm:pt modelId="{6A532FA0-923D-4BD1-87C5-8B2D8EB76606}" type="pres">
      <dgm:prSet presAssocID="{C6C91510-2368-4396-A523-46C59F177B68}" presName="txTwo" presStyleLbl="node2" presStyleIdx="0" presStyleCnt="3">
        <dgm:presLayoutVars>
          <dgm:chPref val="3"/>
        </dgm:presLayoutVars>
      </dgm:prSet>
      <dgm:spPr/>
    </dgm:pt>
    <dgm:pt modelId="{2ECB87B8-8C85-456D-B319-B0726853F2F1}" type="pres">
      <dgm:prSet presAssocID="{C6C91510-2368-4396-A523-46C59F177B68}" presName="horzTwo" presStyleCnt="0"/>
      <dgm:spPr/>
    </dgm:pt>
    <dgm:pt modelId="{05DCF9CB-9018-4FA1-B503-8D5353635C4D}" type="pres">
      <dgm:prSet presAssocID="{20A3ACAD-5BD5-45D3-BC0A-7B821E81B14B}" presName="sibSpaceOne" presStyleCnt="0"/>
      <dgm:spPr/>
    </dgm:pt>
    <dgm:pt modelId="{CA9C4903-828E-4A2B-A568-28707106E30B}" type="pres">
      <dgm:prSet presAssocID="{A4FFF4DB-453C-471A-90DB-937CEBE27CA2}" presName="vertOne" presStyleCnt="0"/>
      <dgm:spPr/>
    </dgm:pt>
    <dgm:pt modelId="{44FCA1DB-73C4-44AA-8CC4-83BE65B8D4C8}" type="pres">
      <dgm:prSet presAssocID="{A4FFF4DB-453C-471A-90DB-937CEBE27CA2}" presName="txOne" presStyleLbl="node0" presStyleIdx="1" presStyleCnt="3">
        <dgm:presLayoutVars>
          <dgm:chPref val="3"/>
        </dgm:presLayoutVars>
      </dgm:prSet>
      <dgm:spPr/>
    </dgm:pt>
    <dgm:pt modelId="{4709A4BC-D39D-4CF3-8D3B-1DC310571D29}" type="pres">
      <dgm:prSet presAssocID="{A4FFF4DB-453C-471A-90DB-937CEBE27CA2}" presName="parTransOne" presStyleCnt="0"/>
      <dgm:spPr/>
    </dgm:pt>
    <dgm:pt modelId="{C1E8BD84-611C-47D9-BD3B-CD7D4616A952}" type="pres">
      <dgm:prSet presAssocID="{A4FFF4DB-453C-471A-90DB-937CEBE27CA2}" presName="horzOne" presStyleCnt="0"/>
      <dgm:spPr/>
    </dgm:pt>
    <dgm:pt modelId="{47D95810-1F56-4FE2-8163-35584AC92E99}" type="pres">
      <dgm:prSet presAssocID="{055F1E56-C71E-4D72-A4BC-4BFCFFEF72A8}" presName="vertTwo" presStyleCnt="0"/>
      <dgm:spPr/>
    </dgm:pt>
    <dgm:pt modelId="{94019FC7-7C93-4109-916A-3DFFA4C45BD4}" type="pres">
      <dgm:prSet presAssocID="{055F1E56-C71E-4D72-A4BC-4BFCFFEF72A8}" presName="txTwo" presStyleLbl="node2" presStyleIdx="1" presStyleCnt="3">
        <dgm:presLayoutVars>
          <dgm:chPref val="3"/>
        </dgm:presLayoutVars>
      </dgm:prSet>
      <dgm:spPr/>
    </dgm:pt>
    <dgm:pt modelId="{9A54854C-8EAC-4103-BA49-11B3ADFEC170}" type="pres">
      <dgm:prSet presAssocID="{055F1E56-C71E-4D72-A4BC-4BFCFFEF72A8}" presName="horzTwo" presStyleCnt="0"/>
      <dgm:spPr/>
    </dgm:pt>
    <dgm:pt modelId="{5F3B8601-3306-4187-A2FA-CCE88082C23D}" type="pres">
      <dgm:prSet presAssocID="{D4C9AE6B-6DF9-4B30-A77E-02918D18B875}" presName="sibSpaceOne" presStyleCnt="0"/>
      <dgm:spPr/>
    </dgm:pt>
    <dgm:pt modelId="{CDD7C76D-01C1-470C-AB49-969CC5EFD489}" type="pres">
      <dgm:prSet presAssocID="{2441293F-1C22-4EAB-80B3-40C121BE1BDC}" presName="vertOne" presStyleCnt="0"/>
      <dgm:spPr/>
    </dgm:pt>
    <dgm:pt modelId="{EEE91C18-EC5D-4567-8D45-FE98726855AC}" type="pres">
      <dgm:prSet presAssocID="{2441293F-1C22-4EAB-80B3-40C121BE1BDC}" presName="txOne" presStyleLbl="node0" presStyleIdx="2" presStyleCnt="3">
        <dgm:presLayoutVars>
          <dgm:chPref val="3"/>
        </dgm:presLayoutVars>
      </dgm:prSet>
      <dgm:spPr/>
    </dgm:pt>
    <dgm:pt modelId="{78E0DBEB-6D29-47EE-A4A5-AFEF294ED9AF}" type="pres">
      <dgm:prSet presAssocID="{2441293F-1C22-4EAB-80B3-40C121BE1BDC}" presName="parTransOne" presStyleCnt="0"/>
      <dgm:spPr/>
    </dgm:pt>
    <dgm:pt modelId="{8D30681F-FD51-4C06-9F34-01F31A364694}" type="pres">
      <dgm:prSet presAssocID="{2441293F-1C22-4EAB-80B3-40C121BE1BDC}" presName="horzOne" presStyleCnt="0"/>
      <dgm:spPr/>
    </dgm:pt>
    <dgm:pt modelId="{086E8662-1D99-4028-9E39-24788155822F}" type="pres">
      <dgm:prSet presAssocID="{84737ED7-0765-4144-8F51-76322CC551FC}" presName="vertTwo" presStyleCnt="0"/>
      <dgm:spPr/>
    </dgm:pt>
    <dgm:pt modelId="{1811E5FC-BCA3-4C73-B355-9A6DFEDE5EA7}" type="pres">
      <dgm:prSet presAssocID="{84737ED7-0765-4144-8F51-76322CC551FC}" presName="txTwo" presStyleLbl="node2" presStyleIdx="2" presStyleCnt="3">
        <dgm:presLayoutVars>
          <dgm:chPref val="3"/>
        </dgm:presLayoutVars>
      </dgm:prSet>
      <dgm:spPr/>
    </dgm:pt>
    <dgm:pt modelId="{71C1A748-4CFB-4C29-9CA5-93F2A24E056E}" type="pres">
      <dgm:prSet presAssocID="{84737ED7-0765-4144-8F51-76322CC551FC}" presName="horzTwo" presStyleCnt="0"/>
      <dgm:spPr/>
    </dgm:pt>
  </dgm:ptLst>
  <dgm:cxnLst>
    <dgm:cxn modelId="{D987CB08-1267-4790-97A4-1541729DADB3}" srcId="{ED1CCCDA-9FB4-4596-8D55-B165ECDEE6F7}" destId="{A4FFF4DB-453C-471A-90DB-937CEBE27CA2}" srcOrd="1" destOrd="0" parTransId="{89291F07-5ED4-4031-A1B9-C106B7061A22}" sibTransId="{D4C9AE6B-6DF9-4B30-A77E-02918D18B875}"/>
    <dgm:cxn modelId="{30CB5013-7A48-4576-829F-74C6FF6560BE}" srcId="{ED1CCCDA-9FB4-4596-8D55-B165ECDEE6F7}" destId="{23BFC723-0DDC-4B6F-8946-C80FF5C8D03A}" srcOrd="0" destOrd="0" parTransId="{75A9C2E0-5B9F-4A06-8594-4F6B3C157FB0}" sibTransId="{20A3ACAD-5BD5-45D3-BC0A-7B821E81B14B}"/>
    <dgm:cxn modelId="{5B112016-EAF3-4AC7-871C-039A076B5126}" srcId="{2441293F-1C22-4EAB-80B3-40C121BE1BDC}" destId="{84737ED7-0765-4144-8F51-76322CC551FC}" srcOrd="0" destOrd="0" parTransId="{F5A1B5D5-C48D-4ABE-B18C-CB91C57FB712}" sibTransId="{20E6B49A-2582-4E93-86B3-EA9F647D234D}"/>
    <dgm:cxn modelId="{CD6C4E23-A3FE-4617-8840-2829D8EED84E}" type="presOf" srcId="{ED1CCCDA-9FB4-4596-8D55-B165ECDEE6F7}" destId="{E7125474-32E1-481F-990A-005AFEA1F38D}" srcOrd="0" destOrd="0" presId="urn:microsoft.com/office/officeart/2005/8/layout/hierarchy4"/>
    <dgm:cxn modelId="{62D7A32A-7232-4A90-8293-2827943739A7}" type="presOf" srcId="{055F1E56-C71E-4D72-A4BC-4BFCFFEF72A8}" destId="{94019FC7-7C93-4109-916A-3DFFA4C45BD4}" srcOrd="0" destOrd="0" presId="urn:microsoft.com/office/officeart/2005/8/layout/hierarchy4"/>
    <dgm:cxn modelId="{E307E93A-E696-487A-9C06-C260B8DDF432}" type="presOf" srcId="{C6C91510-2368-4396-A523-46C59F177B68}" destId="{6A532FA0-923D-4BD1-87C5-8B2D8EB76606}" srcOrd="0" destOrd="0" presId="urn:microsoft.com/office/officeart/2005/8/layout/hierarchy4"/>
    <dgm:cxn modelId="{6AE1703B-CBFB-4E85-B3F1-38F83D65FD29}" type="presOf" srcId="{84737ED7-0765-4144-8F51-76322CC551FC}" destId="{1811E5FC-BCA3-4C73-B355-9A6DFEDE5EA7}" srcOrd="0" destOrd="0" presId="urn:microsoft.com/office/officeart/2005/8/layout/hierarchy4"/>
    <dgm:cxn modelId="{ACC36F6B-61E9-4A5F-8E62-1AD2119E2E32}" srcId="{A4FFF4DB-453C-471A-90DB-937CEBE27CA2}" destId="{055F1E56-C71E-4D72-A4BC-4BFCFFEF72A8}" srcOrd="0" destOrd="0" parTransId="{93B96A4E-8D42-42D6-BB2E-71DBE6B6B068}" sibTransId="{E5ED83C6-0931-42FB-AF59-0EB5DE232980}"/>
    <dgm:cxn modelId="{3FD35972-093D-4AFF-8477-9E259F19CE2B}" srcId="{23BFC723-0DDC-4B6F-8946-C80FF5C8D03A}" destId="{C6C91510-2368-4396-A523-46C59F177B68}" srcOrd="0" destOrd="0" parTransId="{9FC4DDDE-ACF8-49EE-880F-219C326D4E00}" sibTransId="{D83B4472-065D-48F7-B6B0-756C14B9B33C}"/>
    <dgm:cxn modelId="{0C8CF99B-1799-4760-8E38-53973860EF37}" srcId="{ED1CCCDA-9FB4-4596-8D55-B165ECDEE6F7}" destId="{2441293F-1C22-4EAB-80B3-40C121BE1BDC}" srcOrd="2" destOrd="0" parTransId="{1D235D7F-5E4D-41DF-9499-B95B94B9A587}" sibTransId="{2DCD7850-72A1-42F5-96B9-DA661E3A142C}"/>
    <dgm:cxn modelId="{6FC35EA6-DCC8-47D8-9D80-9351CE5C5A21}" type="presOf" srcId="{A4FFF4DB-453C-471A-90DB-937CEBE27CA2}" destId="{44FCA1DB-73C4-44AA-8CC4-83BE65B8D4C8}" srcOrd="0" destOrd="0" presId="urn:microsoft.com/office/officeart/2005/8/layout/hierarchy4"/>
    <dgm:cxn modelId="{C4B70CF4-0112-4EC3-9B1A-6678D8D7A684}" type="presOf" srcId="{23BFC723-0DDC-4B6F-8946-C80FF5C8D03A}" destId="{8264B3C8-897C-4438-B8C5-229271C6F629}" srcOrd="0" destOrd="0" presId="urn:microsoft.com/office/officeart/2005/8/layout/hierarchy4"/>
    <dgm:cxn modelId="{83BCB3F5-CF81-4641-914F-83182CA8233D}" type="presOf" srcId="{2441293F-1C22-4EAB-80B3-40C121BE1BDC}" destId="{EEE91C18-EC5D-4567-8D45-FE98726855AC}" srcOrd="0" destOrd="0" presId="urn:microsoft.com/office/officeart/2005/8/layout/hierarchy4"/>
    <dgm:cxn modelId="{518E702C-AC1C-4E2C-BC58-8E61E89BC91D}" type="presParOf" srcId="{E7125474-32E1-481F-990A-005AFEA1F38D}" destId="{8C9C0931-E369-48FD-8562-6FCCE1394E25}" srcOrd="0" destOrd="0" presId="urn:microsoft.com/office/officeart/2005/8/layout/hierarchy4"/>
    <dgm:cxn modelId="{4C26EE6A-0DFD-4FE9-9FB8-CAE1408EEA8A}" type="presParOf" srcId="{8C9C0931-E369-48FD-8562-6FCCE1394E25}" destId="{8264B3C8-897C-4438-B8C5-229271C6F629}" srcOrd="0" destOrd="0" presId="urn:microsoft.com/office/officeart/2005/8/layout/hierarchy4"/>
    <dgm:cxn modelId="{AEBB7054-D18B-4138-9238-BE5B6874F30D}" type="presParOf" srcId="{8C9C0931-E369-48FD-8562-6FCCE1394E25}" destId="{45A1970B-4D1D-44D6-83BC-64C23148838E}" srcOrd="1" destOrd="0" presId="urn:microsoft.com/office/officeart/2005/8/layout/hierarchy4"/>
    <dgm:cxn modelId="{A98AE50E-1A1C-42E5-9473-8A8B9B19DFF8}" type="presParOf" srcId="{8C9C0931-E369-48FD-8562-6FCCE1394E25}" destId="{C077D0C1-1686-4D09-8B70-7E0A57102FB1}" srcOrd="2" destOrd="0" presId="urn:microsoft.com/office/officeart/2005/8/layout/hierarchy4"/>
    <dgm:cxn modelId="{ECB8B011-A3E4-44C3-B770-A23F36100B2E}" type="presParOf" srcId="{C077D0C1-1686-4D09-8B70-7E0A57102FB1}" destId="{58490437-6E79-4A06-9B7D-D7825EFBE321}" srcOrd="0" destOrd="0" presId="urn:microsoft.com/office/officeart/2005/8/layout/hierarchy4"/>
    <dgm:cxn modelId="{1D7EE947-E301-46A1-8639-8CEE334B94A6}" type="presParOf" srcId="{58490437-6E79-4A06-9B7D-D7825EFBE321}" destId="{6A532FA0-923D-4BD1-87C5-8B2D8EB76606}" srcOrd="0" destOrd="0" presId="urn:microsoft.com/office/officeart/2005/8/layout/hierarchy4"/>
    <dgm:cxn modelId="{07AA8C17-0530-426A-82A0-8012D568689C}" type="presParOf" srcId="{58490437-6E79-4A06-9B7D-D7825EFBE321}" destId="{2ECB87B8-8C85-456D-B319-B0726853F2F1}" srcOrd="1" destOrd="0" presId="urn:microsoft.com/office/officeart/2005/8/layout/hierarchy4"/>
    <dgm:cxn modelId="{974CFBC3-F2FF-47A7-9FA2-1AED7C5FF28F}" type="presParOf" srcId="{E7125474-32E1-481F-990A-005AFEA1F38D}" destId="{05DCF9CB-9018-4FA1-B503-8D5353635C4D}" srcOrd="1" destOrd="0" presId="urn:microsoft.com/office/officeart/2005/8/layout/hierarchy4"/>
    <dgm:cxn modelId="{035C5546-4978-4A26-B080-BFE4EC9DDFCF}" type="presParOf" srcId="{E7125474-32E1-481F-990A-005AFEA1F38D}" destId="{CA9C4903-828E-4A2B-A568-28707106E30B}" srcOrd="2" destOrd="0" presId="urn:microsoft.com/office/officeart/2005/8/layout/hierarchy4"/>
    <dgm:cxn modelId="{B7892E0B-5518-4523-A69C-EE0B5310C068}" type="presParOf" srcId="{CA9C4903-828E-4A2B-A568-28707106E30B}" destId="{44FCA1DB-73C4-44AA-8CC4-83BE65B8D4C8}" srcOrd="0" destOrd="0" presId="urn:microsoft.com/office/officeart/2005/8/layout/hierarchy4"/>
    <dgm:cxn modelId="{8BC82B69-4A44-4D0F-AF65-5647682C853D}" type="presParOf" srcId="{CA9C4903-828E-4A2B-A568-28707106E30B}" destId="{4709A4BC-D39D-4CF3-8D3B-1DC310571D29}" srcOrd="1" destOrd="0" presId="urn:microsoft.com/office/officeart/2005/8/layout/hierarchy4"/>
    <dgm:cxn modelId="{CAF57B99-D2E3-4220-9D5F-622633EDAB08}" type="presParOf" srcId="{CA9C4903-828E-4A2B-A568-28707106E30B}" destId="{C1E8BD84-611C-47D9-BD3B-CD7D4616A952}" srcOrd="2" destOrd="0" presId="urn:microsoft.com/office/officeart/2005/8/layout/hierarchy4"/>
    <dgm:cxn modelId="{F7911FA2-6C23-41B3-85AD-A7516AB3AC05}" type="presParOf" srcId="{C1E8BD84-611C-47D9-BD3B-CD7D4616A952}" destId="{47D95810-1F56-4FE2-8163-35584AC92E99}" srcOrd="0" destOrd="0" presId="urn:microsoft.com/office/officeart/2005/8/layout/hierarchy4"/>
    <dgm:cxn modelId="{39EB11F2-6363-4BF7-AE80-480325BB3733}" type="presParOf" srcId="{47D95810-1F56-4FE2-8163-35584AC92E99}" destId="{94019FC7-7C93-4109-916A-3DFFA4C45BD4}" srcOrd="0" destOrd="0" presId="urn:microsoft.com/office/officeart/2005/8/layout/hierarchy4"/>
    <dgm:cxn modelId="{2B7B6E07-D63F-4597-B568-33DED2F378E5}" type="presParOf" srcId="{47D95810-1F56-4FE2-8163-35584AC92E99}" destId="{9A54854C-8EAC-4103-BA49-11B3ADFEC170}" srcOrd="1" destOrd="0" presId="urn:microsoft.com/office/officeart/2005/8/layout/hierarchy4"/>
    <dgm:cxn modelId="{AA1698DD-10CB-401B-BEAE-781A9CA2F1A8}" type="presParOf" srcId="{E7125474-32E1-481F-990A-005AFEA1F38D}" destId="{5F3B8601-3306-4187-A2FA-CCE88082C23D}" srcOrd="3" destOrd="0" presId="urn:microsoft.com/office/officeart/2005/8/layout/hierarchy4"/>
    <dgm:cxn modelId="{482D5D5D-3B61-455D-A545-B6E9AF91D885}" type="presParOf" srcId="{E7125474-32E1-481F-990A-005AFEA1F38D}" destId="{CDD7C76D-01C1-470C-AB49-969CC5EFD489}" srcOrd="4" destOrd="0" presId="urn:microsoft.com/office/officeart/2005/8/layout/hierarchy4"/>
    <dgm:cxn modelId="{C9EE5C64-E910-441A-9823-D41F471A7AB0}" type="presParOf" srcId="{CDD7C76D-01C1-470C-AB49-969CC5EFD489}" destId="{EEE91C18-EC5D-4567-8D45-FE98726855AC}" srcOrd="0" destOrd="0" presId="urn:microsoft.com/office/officeart/2005/8/layout/hierarchy4"/>
    <dgm:cxn modelId="{F75E3EA5-3F4B-45F5-B081-7BB359D5A4B4}" type="presParOf" srcId="{CDD7C76D-01C1-470C-AB49-969CC5EFD489}" destId="{78E0DBEB-6D29-47EE-A4A5-AFEF294ED9AF}" srcOrd="1" destOrd="0" presId="urn:microsoft.com/office/officeart/2005/8/layout/hierarchy4"/>
    <dgm:cxn modelId="{6C942020-A059-4AEC-932B-43A063BA6F98}" type="presParOf" srcId="{CDD7C76D-01C1-470C-AB49-969CC5EFD489}" destId="{8D30681F-FD51-4C06-9F34-01F31A364694}" srcOrd="2" destOrd="0" presId="urn:microsoft.com/office/officeart/2005/8/layout/hierarchy4"/>
    <dgm:cxn modelId="{194FF43A-F5C9-428A-8AB2-962749E09FB7}" type="presParOf" srcId="{8D30681F-FD51-4C06-9F34-01F31A364694}" destId="{086E8662-1D99-4028-9E39-24788155822F}" srcOrd="0" destOrd="0" presId="urn:microsoft.com/office/officeart/2005/8/layout/hierarchy4"/>
    <dgm:cxn modelId="{B8BFF90E-1B83-488E-A7DA-57AD69D6624C}" type="presParOf" srcId="{086E8662-1D99-4028-9E39-24788155822F}" destId="{1811E5FC-BCA3-4C73-B355-9A6DFEDE5EA7}" srcOrd="0" destOrd="0" presId="urn:microsoft.com/office/officeart/2005/8/layout/hierarchy4"/>
    <dgm:cxn modelId="{A174291C-AD35-452E-902D-F7C5A0BEB406}" type="presParOf" srcId="{086E8662-1D99-4028-9E39-24788155822F}" destId="{71C1A748-4CFB-4C29-9CA5-93F2A24E056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4B91E-E52A-4033-B7DA-14C50599C30D}">
      <dsp:nvSpPr>
        <dsp:cNvPr id="0" name=""/>
        <dsp:cNvSpPr/>
      </dsp:nvSpPr>
      <dsp:spPr>
        <a:xfrm>
          <a:off x="53" y="450523"/>
          <a:ext cx="5133046" cy="1682863"/>
        </a:xfrm>
        <a:prstGeom prst="rect">
          <a:avLst/>
        </a:prstGeom>
        <a:solidFill>
          <a:schemeClr val="tx2">
            <a:lumMod val="60000"/>
            <a:lumOff val="4000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Summarize recent retail electricity price </a:t>
          </a:r>
          <a:r>
            <a:rPr lang="en-US" sz="2800" u="sng" kern="1200"/>
            <a:t>trends</a:t>
          </a:r>
        </a:p>
      </dsp:txBody>
      <dsp:txXfrm>
        <a:off x="53" y="450523"/>
        <a:ext cx="5133046" cy="1682863"/>
      </dsp:txXfrm>
    </dsp:sp>
    <dsp:sp modelId="{13FC29F1-A8FD-4E42-872D-141765ED1B6B}">
      <dsp:nvSpPr>
        <dsp:cNvPr id="0" name=""/>
        <dsp:cNvSpPr/>
      </dsp:nvSpPr>
      <dsp:spPr>
        <a:xfrm>
          <a:off x="53" y="2455754"/>
          <a:ext cx="5133046" cy="825429"/>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National- and state-level price trends, since 2010, 2019, and 2024</a:t>
          </a:r>
        </a:p>
      </dsp:txBody>
      <dsp:txXfrm>
        <a:off x="53" y="2455754"/>
        <a:ext cx="5133046" cy="825429"/>
      </dsp:txXfrm>
    </dsp:sp>
    <dsp:sp modelId="{1934A6C8-78BF-4293-AA69-2AE3E8446B47}">
      <dsp:nvSpPr>
        <dsp:cNvPr id="0" name=""/>
        <dsp:cNvSpPr/>
      </dsp:nvSpPr>
      <dsp:spPr>
        <a:xfrm>
          <a:off x="5851726" y="450523"/>
          <a:ext cx="5133046" cy="1682863"/>
        </a:xfrm>
        <a:prstGeom prst="rect">
          <a:avLst/>
        </a:prstGeom>
        <a:solidFill>
          <a:schemeClr val="tx2">
            <a:lumMod val="60000"/>
            <a:lumOff val="4000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Assess </a:t>
          </a:r>
          <a:r>
            <a:rPr lang="en-US" sz="2800" u="sng" kern="1200"/>
            <a:t>drivers</a:t>
          </a:r>
          <a:r>
            <a:rPr lang="en-US" sz="2800" kern="1200"/>
            <a:t> of recent retail electricity price changes</a:t>
          </a:r>
        </a:p>
      </dsp:txBody>
      <dsp:txXfrm>
        <a:off x="5851726" y="450523"/>
        <a:ext cx="5133046" cy="1682863"/>
      </dsp:txXfrm>
    </dsp:sp>
    <dsp:sp modelId="{DF350873-C669-4FD3-8F9F-06F9EFDC8B40}">
      <dsp:nvSpPr>
        <dsp:cNvPr id="0" name=""/>
        <dsp:cNvSpPr/>
      </dsp:nvSpPr>
      <dsp:spPr>
        <a:xfrm>
          <a:off x="5851726" y="2455754"/>
          <a:ext cx="5133046" cy="825429"/>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Most-likely drivers of state-level price changes, 2019-2025 and 2024-2025 </a:t>
          </a:r>
        </a:p>
      </dsp:txBody>
      <dsp:txXfrm>
        <a:off x="5851726" y="2455754"/>
        <a:ext cx="5133046" cy="82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4B3C8-897C-4438-B8C5-229271C6F629}">
      <dsp:nvSpPr>
        <dsp:cNvPr id="0" name=""/>
        <dsp:cNvSpPr/>
      </dsp:nvSpPr>
      <dsp:spPr>
        <a:xfrm>
          <a:off x="8687" y="1105"/>
          <a:ext cx="3512759" cy="902596"/>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Annual and periodic data updates</a:t>
          </a:r>
        </a:p>
      </dsp:txBody>
      <dsp:txXfrm>
        <a:off x="35123" y="27541"/>
        <a:ext cx="3459887" cy="849724"/>
      </dsp:txXfrm>
    </dsp:sp>
    <dsp:sp modelId="{6A532FA0-923D-4BD1-87C5-8B2D8EB76606}">
      <dsp:nvSpPr>
        <dsp:cNvPr id="0" name=""/>
        <dsp:cNvSpPr/>
      </dsp:nvSpPr>
      <dsp:spPr>
        <a:xfrm>
          <a:off x="8687" y="1187381"/>
          <a:ext cx="3512759" cy="902596"/>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Compiles and synthesizes data as it becomes available, including this update</a:t>
          </a:r>
        </a:p>
      </dsp:txBody>
      <dsp:txXfrm>
        <a:off x="35123" y="1213817"/>
        <a:ext cx="3459887" cy="849724"/>
      </dsp:txXfrm>
    </dsp:sp>
    <dsp:sp modelId="{44FCA1DB-73C4-44AA-8CC4-83BE65B8D4C8}">
      <dsp:nvSpPr>
        <dsp:cNvPr id="0" name=""/>
        <dsp:cNvSpPr/>
      </dsp:nvSpPr>
      <dsp:spPr>
        <a:xfrm>
          <a:off x="4111590" y="1105"/>
          <a:ext cx="3512759" cy="902596"/>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Data visualization tools</a:t>
          </a:r>
          <a:endParaRPr lang="en-US" sz="2500" kern="1200" dirty="0"/>
        </a:p>
      </dsp:txBody>
      <dsp:txXfrm>
        <a:off x="4138026" y="27541"/>
        <a:ext cx="3459887" cy="849724"/>
      </dsp:txXfrm>
    </dsp:sp>
    <dsp:sp modelId="{94019FC7-7C93-4109-916A-3DFFA4C45BD4}">
      <dsp:nvSpPr>
        <dsp:cNvPr id="0" name=""/>
        <dsp:cNvSpPr/>
      </dsp:nvSpPr>
      <dsp:spPr>
        <a:xfrm>
          <a:off x="4111590" y="1187381"/>
          <a:ext cx="3512759" cy="902596"/>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Allows users to explore some of the data compiled under this research effort</a:t>
          </a:r>
        </a:p>
      </dsp:txBody>
      <dsp:txXfrm>
        <a:off x="4138026" y="1213817"/>
        <a:ext cx="3459887" cy="849724"/>
      </dsp:txXfrm>
    </dsp:sp>
    <dsp:sp modelId="{EEE91C18-EC5D-4567-8D45-FE98726855AC}">
      <dsp:nvSpPr>
        <dsp:cNvPr id="0" name=""/>
        <dsp:cNvSpPr/>
      </dsp:nvSpPr>
      <dsp:spPr>
        <a:xfrm>
          <a:off x="8214493" y="1105"/>
          <a:ext cx="3512759" cy="902596"/>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Peer-reviewed journal article</a:t>
          </a:r>
          <a:endParaRPr lang="en-US" sz="2500" kern="1200" dirty="0"/>
        </a:p>
      </dsp:txBody>
      <dsp:txXfrm>
        <a:off x="8240929" y="27541"/>
        <a:ext cx="3459887" cy="849724"/>
      </dsp:txXfrm>
    </dsp:sp>
    <dsp:sp modelId="{1811E5FC-BCA3-4C73-B355-9A6DFEDE5EA7}">
      <dsp:nvSpPr>
        <dsp:cNvPr id="0" name=""/>
        <dsp:cNvSpPr/>
      </dsp:nvSpPr>
      <dsp:spPr>
        <a:xfrm>
          <a:off x="8214493" y="1187381"/>
          <a:ext cx="3512759" cy="902596"/>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Highlights a subset of the trends through 2024, with a focus on statistical analysis of broad drivers</a:t>
          </a:r>
        </a:p>
      </dsp:txBody>
      <dsp:txXfrm>
        <a:off x="8240929" y="1213817"/>
        <a:ext cx="3459887" cy="8497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0</a:t>
            </a:fld>
            <a:endParaRPr lang="en-US" dirty="0"/>
          </a:p>
        </p:txBody>
      </p:sp>
    </p:spTree>
    <p:extLst>
      <p:ext uri="{BB962C8B-B14F-4D97-AF65-F5344CB8AC3E}">
        <p14:creationId xmlns:p14="http://schemas.microsoft.com/office/powerpoint/2010/main" val="298760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11</a:t>
            </a:fld>
            <a:endParaRPr lang="en-US"/>
          </a:p>
        </p:txBody>
      </p:sp>
    </p:spTree>
    <p:extLst>
      <p:ext uri="{BB962C8B-B14F-4D97-AF65-F5344CB8AC3E}">
        <p14:creationId xmlns:p14="http://schemas.microsoft.com/office/powerpoint/2010/main" val="307950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13</a:t>
            </a:fld>
            <a:endParaRPr lang="en-US"/>
          </a:p>
        </p:txBody>
      </p:sp>
    </p:spTree>
    <p:extLst>
      <p:ext uri="{BB962C8B-B14F-4D97-AF65-F5344CB8AC3E}">
        <p14:creationId xmlns:p14="http://schemas.microsoft.com/office/powerpoint/2010/main" val="111665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5C234-3E77-1FDF-EB74-344900F97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06C5C-D7E5-00D8-DA77-395CD0FDD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76BA9-9EB7-F6CC-0B19-B355791607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CEDBC9-F6E9-FA7B-3D1F-336F9FAF79BD}"/>
              </a:ext>
            </a:extLst>
          </p:cNvPr>
          <p:cNvSpPr>
            <a:spLocks noGrp="1"/>
          </p:cNvSpPr>
          <p:nvPr>
            <p:ph type="sldNum" sz="quarter" idx="5"/>
          </p:nvPr>
        </p:nvSpPr>
        <p:spPr/>
        <p:txBody>
          <a:bodyPr/>
          <a:lstStyle/>
          <a:p>
            <a:fld id="{F24466E7-23F0-46BD-B92A-9A4C62878DD0}" type="slidenum">
              <a:rPr lang="en-US" smtClean="0"/>
              <a:t>17</a:t>
            </a:fld>
            <a:endParaRPr lang="en-US"/>
          </a:p>
        </p:txBody>
      </p:sp>
    </p:spTree>
    <p:extLst>
      <p:ext uri="{BB962C8B-B14F-4D97-AF65-F5344CB8AC3E}">
        <p14:creationId xmlns:p14="http://schemas.microsoft.com/office/powerpoint/2010/main" val="225288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1</a:t>
            </a:fld>
            <a:endParaRPr lang="en-US"/>
          </a:p>
        </p:txBody>
      </p:sp>
    </p:spTree>
    <p:extLst>
      <p:ext uri="{BB962C8B-B14F-4D97-AF65-F5344CB8AC3E}">
        <p14:creationId xmlns:p14="http://schemas.microsoft.com/office/powerpoint/2010/main" val="156705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2</a:t>
            </a:fld>
            <a:endParaRPr lang="en-US"/>
          </a:p>
        </p:txBody>
      </p:sp>
    </p:spTree>
    <p:extLst>
      <p:ext uri="{BB962C8B-B14F-4D97-AF65-F5344CB8AC3E}">
        <p14:creationId xmlns:p14="http://schemas.microsoft.com/office/powerpoint/2010/main" val="382535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4</a:t>
            </a:fld>
            <a:endParaRPr lang="en-US"/>
          </a:p>
        </p:txBody>
      </p:sp>
    </p:spTree>
    <p:extLst>
      <p:ext uri="{BB962C8B-B14F-4D97-AF65-F5344CB8AC3E}">
        <p14:creationId xmlns:p14="http://schemas.microsoft.com/office/powerpoint/2010/main" val="82233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0E89E-0169-484B-686A-E60AB6926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8C8F2-DA4A-A443-35FD-646E264F5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73161-F7A8-C47E-6F08-7A7F4E6CF7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90478A-9632-40EE-39FD-95B3B3060E41}"/>
              </a:ext>
            </a:extLst>
          </p:cNvPr>
          <p:cNvSpPr>
            <a:spLocks noGrp="1"/>
          </p:cNvSpPr>
          <p:nvPr>
            <p:ph type="sldNum" sz="quarter" idx="5"/>
          </p:nvPr>
        </p:nvSpPr>
        <p:spPr/>
        <p:txBody>
          <a:bodyPr/>
          <a:lstStyle/>
          <a:p>
            <a:fld id="{F24466E7-23F0-46BD-B92A-9A4C62878DD0}" type="slidenum">
              <a:rPr lang="en-US" smtClean="0"/>
              <a:t>5</a:t>
            </a:fld>
            <a:endParaRPr lang="en-US"/>
          </a:p>
        </p:txBody>
      </p:sp>
    </p:spTree>
    <p:extLst>
      <p:ext uri="{BB962C8B-B14F-4D97-AF65-F5344CB8AC3E}">
        <p14:creationId xmlns:p14="http://schemas.microsoft.com/office/powerpoint/2010/main" val="150288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6</a:t>
            </a:fld>
            <a:endParaRPr lang="en-US" dirty="0"/>
          </a:p>
        </p:txBody>
      </p:sp>
    </p:spTree>
    <p:extLst>
      <p:ext uri="{BB962C8B-B14F-4D97-AF65-F5344CB8AC3E}">
        <p14:creationId xmlns:p14="http://schemas.microsoft.com/office/powerpoint/2010/main" val="100764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8</a:t>
            </a:fld>
            <a:endParaRPr lang="en-US"/>
          </a:p>
        </p:txBody>
      </p:sp>
    </p:spTree>
    <p:extLst>
      <p:ext uri="{BB962C8B-B14F-4D97-AF65-F5344CB8AC3E}">
        <p14:creationId xmlns:p14="http://schemas.microsoft.com/office/powerpoint/2010/main" val="164814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9</a:t>
            </a:fld>
            <a:endParaRPr lang="en-US"/>
          </a:p>
        </p:txBody>
      </p:sp>
    </p:spTree>
    <p:extLst>
      <p:ext uri="{BB962C8B-B14F-4D97-AF65-F5344CB8AC3E}">
        <p14:creationId xmlns:p14="http://schemas.microsoft.com/office/powerpoint/2010/main" val="96174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10</a:t>
            </a:fld>
            <a:endParaRPr lang="en-US"/>
          </a:p>
        </p:txBody>
      </p:sp>
    </p:spTree>
    <p:extLst>
      <p:ext uri="{BB962C8B-B14F-4D97-AF65-F5344CB8AC3E}">
        <p14:creationId xmlns:p14="http://schemas.microsoft.com/office/powerpoint/2010/main" val="3585155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45" name="Text Placeholder 2">
            <a:extLst>
              <a:ext uri="{FF2B5EF4-FFF2-40B4-BE49-F238E27FC236}">
                <a16:creationId xmlns:a16="http://schemas.microsoft.com/office/drawing/2014/main" id="{345E05C7-DEFB-5445-B1CF-546F246C7BA0}"/>
              </a:ext>
            </a:extLst>
          </p:cNvPr>
          <p:cNvSpPr txBox="1">
            <a:spLocks/>
          </p:cNvSpPr>
          <p:nvPr/>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9AD7A277-9942-B24D-84BB-2C14C768AFFB}"/>
              </a:ext>
            </a:extLst>
          </p:cNvPr>
          <p:cNvSpPr>
            <a:spLocks noGrp="1"/>
          </p:cNvSpPr>
          <p:nvPr>
            <p:ph type="ctrTitle"/>
          </p:nvPr>
        </p:nvSpPr>
        <p:spPr>
          <a:xfrm>
            <a:off x="609597" y="1792225"/>
            <a:ext cx="10972800" cy="1470025"/>
          </a:xfrm>
        </p:spPr>
        <p:txBody>
          <a:bodyPr anchor="b">
            <a:normAutofit/>
          </a:bodyPr>
          <a:lstStyle>
            <a:lvl1pPr algn="l">
              <a:defRPr sz="3000" b="1">
                <a:solidFill>
                  <a:srgbClr val="08306A"/>
                </a:solidFill>
                <a:latin typeface="Arial"/>
                <a:cs typeface="Arial"/>
              </a:defRPr>
            </a:lvl1pPr>
          </a:lstStyle>
          <a:p>
            <a:r>
              <a:rPr lang="en-US"/>
              <a:t>Click to edit Master title style</a:t>
            </a:r>
          </a:p>
        </p:txBody>
      </p:sp>
      <p:sp>
        <p:nvSpPr>
          <p:cNvPr id="13" name="Subtitle 2">
            <a:extLst>
              <a:ext uri="{FF2B5EF4-FFF2-40B4-BE49-F238E27FC236}">
                <a16:creationId xmlns:a16="http://schemas.microsoft.com/office/drawing/2014/main" id="{5B805DB1-1E41-A34B-B862-62391422E7A0}"/>
              </a:ext>
            </a:extLst>
          </p:cNvPr>
          <p:cNvSpPr>
            <a:spLocks noGrp="1"/>
          </p:cNvSpPr>
          <p:nvPr>
            <p:ph type="subTitle" idx="1" hasCustomPrompt="1"/>
          </p:nvPr>
        </p:nvSpPr>
        <p:spPr>
          <a:xfrm>
            <a:off x="609600" y="3489474"/>
            <a:ext cx="10972800" cy="2640555"/>
          </a:xfrm>
        </p:spPr>
        <p:txBody>
          <a:bodyPr>
            <a:normAutofit/>
          </a:bodyPr>
          <a:lstStyle>
            <a:lvl1pPr marL="0" indent="0" algn="l">
              <a:buNone/>
              <a:defRPr sz="1800">
                <a:solidFill>
                  <a:schemeClr val="tx1">
                    <a:tint val="7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Subtitle</a:t>
            </a:r>
          </a:p>
        </p:txBody>
      </p:sp>
      <p:sp>
        <p:nvSpPr>
          <p:cNvPr id="14" name="Rectangle 13">
            <a:extLst>
              <a:ext uri="{FF2B5EF4-FFF2-40B4-BE49-F238E27FC236}">
                <a16:creationId xmlns:a16="http://schemas.microsoft.com/office/drawing/2014/main" id="{7A67E802-A36E-6442-84CB-C6B8CD36ED29}"/>
              </a:ext>
            </a:extLst>
          </p:cNvPr>
          <p:cNvSpPr/>
          <p:nvPr/>
        </p:nvSpPr>
        <p:spPr>
          <a:xfrm>
            <a:off x="609596" y="3324460"/>
            <a:ext cx="10972800" cy="104543"/>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9" name="Picture 28" descr="A picture containing drawing&#10;&#10;Description automatically generated">
            <a:extLst>
              <a:ext uri="{FF2B5EF4-FFF2-40B4-BE49-F238E27FC236}">
                <a16:creationId xmlns:a16="http://schemas.microsoft.com/office/drawing/2014/main" id="{4A6963F4-6D03-F64B-8E6D-04EC946EC2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213"/>
          <a:stretch/>
        </p:blipFill>
        <p:spPr>
          <a:xfrm>
            <a:off x="245340" y="228600"/>
            <a:ext cx="2052851" cy="640080"/>
          </a:xfrm>
          <a:prstGeom prst="rect">
            <a:avLst/>
          </a:prstGeom>
        </p:spPr>
      </p:pic>
      <p:sp>
        <p:nvSpPr>
          <p:cNvPr id="30" name="TextBox 29">
            <a:extLst>
              <a:ext uri="{FF2B5EF4-FFF2-40B4-BE49-F238E27FC236}">
                <a16:creationId xmlns:a16="http://schemas.microsoft.com/office/drawing/2014/main" id="{9E91CE55-8A7E-5D46-97E8-355FAA706688}"/>
              </a:ext>
            </a:extLst>
          </p:cNvPr>
          <p:cNvSpPr txBox="1"/>
          <p:nvPr/>
        </p:nvSpPr>
        <p:spPr>
          <a:xfrm>
            <a:off x="2543529" y="235529"/>
            <a:ext cx="7721600" cy="492443"/>
          </a:xfrm>
          <a:prstGeom prst="rect">
            <a:avLst/>
          </a:prstGeom>
          <a:noFill/>
        </p:spPr>
        <p:txBody>
          <a:bodyPr wrap="square" rtlCol="0">
            <a:spAutoFit/>
          </a:bodyPr>
          <a:lstStyle/>
          <a:p>
            <a:r>
              <a:rPr lang="en-US" sz="2600" cap="all" baseline="0">
                <a:solidFill>
                  <a:schemeClr val="bg1"/>
                </a:solidFill>
                <a:latin typeface="+mj-lt"/>
              </a:rPr>
              <a:t>Electricity Markets &amp; Policy</a:t>
            </a:r>
          </a:p>
        </p:txBody>
      </p:sp>
      <p:sp>
        <p:nvSpPr>
          <p:cNvPr id="11" name="Text Placeholder 2">
            <a:extLst>
              <a:ext uri="{FF2B5EF4-FFF2-40B4-BE49-F238E27FC236}">
                <a16:creationId xmlns:a16="http://schemas.microsoft.com/office/drawing/2014/main" id="{7A188D0E-DD69-D346-98E4-BE279816FA95}"/>
              </a:ext>
            </a:extLst>
          </p:cNvPr>
          <p:cNvSpPr txBox="1">
            <a:spLocks/>
          </p:cNvSpPr>
          <p:nvPr userDrawn="1"/>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17154E-8B01-1A43-AE79-72D221A0F2B6}"/>
              </a:ext>
            </a:extLst>
          </p:cNvPr>
          <p:cNvSpPr/>
          <p:nvPr userDrawn="1"/>
        </p:nvSpPr>
        <p:spPr>
          <a:xfrm>
            <a:off x="609596" y="3324460"/>
            <a:ext cx="10972800" cy="104543"/>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Picture 19" descr="A picture containing drawing&#10;&#10;Description automatically generated">
            <a:extLst>
              <a:ext uri="{FF2B5EF4-FFF2-40B4-BE49-F238E27FC236}">
                <a16:creationId xmlns:a16="http://schemas.microsoft.com/office/drawing/2014/main" id="{7BDD40A3-BF32-5C40-887E-9495135602A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7853"/>
          <a:stretch/>
        </p:blipFill>
        <p:spPr>
          <a:xfrm>
            <a:off x="90018" y="304801"/>
            <a:ext cx="1628072" cy="490330"/>
          </a:xfrm>
          <a:prstGeom prst="rect">
            <a:avLst/>
          </a:prstGeom>
        </p:spPr>
      </p:pic>
      <p:sp>
        <p:nvSpPr>
          <p:cNvPr id="4" name="Text Placeholder 2">
            <a:extLst>
              <a:ext uri="{FF2B5EF4-FFF2-40B4-BE49-F238E27FC236}">
                <a16:creationId xmlns:a16="http://schemas.microsoft.com/office/drawing/2014/main" id="{E507D477-9311-D04A-A4D8-A14721BBF5BA}"/>
              </a:ext>
            </a:extLst>
          </p:cNvPr>
          <p:cNvSpPr txBox="1">
            <a:spLocks/>
          </p:cNvSpPr>
          <p:nvPr userDrawn="1"/>
        </p:nvSpPr>
        <p:spPr>
          <a:xfrm>
            <a:off x="11764461" y="6546821"/>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14767547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1371600"/>
            <a:ext cx="2186172" cy="48006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946400" y="1371600"/>
            <a:ext cx="8623299" cy="48006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itle 3">
            <a:extLst>
              <a:ext uri="{FF2B5EF4-FFF2-40B4-BE49-F238E27FC236}">
                <a16:creationId xmlns:a16="http://schemas.microsoft.com/office/drawing/2014/main" id="{71CFABE6-204D-734E-833A-147BCE4C1B5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44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FD0B-ADE6-1E49-BD13-917D5A8E5EB6}"/>
              </a:ext>
            </a:extLst>
          </p:cNvPr>
          <p:cNvSpPr>
            <a:spLocks noGrp="1"/>
          </p:cNvSpPr>
          <p:nvPr>
            <p:ph type="title"/>
          </p:nvPr>
        </p:nvSpPr>
        <p:spPr>
          <a:xfrm>
            <a:off x="609600" y="648227"/>
            <a:ext cx="10972800" cy="461665"/>
          </a:xfrm>
          <a:prstGeom prst="rect">
            <a:avLst/>
          </a:prstGeom>
        </p:spPr>
        <p:txBody>
          <a:bodyPr anchor="b" anchorCtr="0"/>
          <a:lstStyle/>
          <a:p>
            <a:r>
              <a:rPr lang="en-US"/>
              <a:t>Click to edit Master title style</a:t>
            </a:r>
          </a:p>
        </p:txBody>
      </p:sp>
    </p:spTree>
    <p:extLst>
      <p:ext uri="{BB962C8B-B14F-4D97-AF65-F5344CB8AC3E}">
        <p14:creationId xmlns:p14="http://schemas.microsoft.com/office/powerpoint/2010/main" val="170810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66B5A-7FF1-1BAA-8300-5F78AB021C08}"/>
              </a:ext>
            </a:extLst>
          </p:cNvPr>
          <p:cNvSpPr txBox="1"/>
          <p:nvPr userDrawn="1"/>
        </p:nvSpPr>
        <p:spPr>
          <a:xfrm>
            <a:off x="304800" y="6579354"/>
            <a:ext cx="32004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cap="small" spc="75" baseline="0">
                <a:solidFill>
                  <a:srgbClr val="08306A"/>
                </a:solidFill>
                <a:latin typeface="Arial" panose="020B0604020202020204" pitchFamily="34" charset="0"/>
                <a:cs typeface="Arial" panose="020B0604020202020204" pitchFamily="34" charset="0"/>
              </a:rPr>
              <a:t>Lawrence Berkeley National Laboratory</a:t>
            </a:r>
            <a:endParaRPr lang="en-US" sz="675" b="1" spc="75">
              <a:solidFill>
                <a:srgbClr val="08306A"/>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F3F8D909-B237-BB75-5EB7-4FDABEC23640}"/>
              </a:ext>
            </a:extLst>
          </p:cNvPr>
          <p:cNvSpPr txBox="1">
            <a:spLocks/>
          </p:cNvSpPr>
          <p:nvPr userDrawn="1"/>
        </p:nvSpPr>
        <p:spPr>
          <a:xfrm>
            <a:off x="11764461" y="6546821"/>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420424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9CC9E-4D97-57CB-9957-33AAB2C0A2E8}"/>
              </a:ext>
            </a:extLst>
          </p:cNvPr>
          <p:cNvSpPr txBox="1"/>
          <p:nvPr userDrawn="1"/>
        </p:nvSpPr>
        <p:spPr>
          <a:xfrm>
            <a:off x="304800" y="6579354"/>
            <a:ext cx="32004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cap="small" spc="75" baseline="0">
                <a:solidFill>
                  <a:srgbClr val="08306A"/>
                </a:solidFill>
                <a:latin typeface="Arial" panose="020B0604020202020204" pitchFamily="34" charset="0"/>
                <a:cs typeface="Arial" panose="020B0604020202020204" pitchFamily="34" charset="0"/>
              </a:rPr>
              <a:t>Lawrence Berkeley National Laboratory</a:t>
            </a:r>
            <a:endParaRPr lang="en-US" sz="675" b="1" spc="75">
              <a:solidFill>
                <a:srgbClr val="08306A"/>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747AA83E-2F3B-02C3-D1D3-69571FDDBF5F}"/>
              </a:ext>
            </a:extLst>
          </p:cNvPr>
          <p:cNvSpPr txBox="1">
            <a:spLocks/>
          </p:cNvSpPr>
          <p:nvPr userDrawn="1"/>
        </p:nvSpPr>
        <p:spPr>
          <a:xfrm>
            <a:off x="11764461" y="6540684"/>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3165368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Title Slide">
    <p:bg>
      <p:bgRef idx="1001">
        <a:schemeClr val="bg1"/>
      </p:bgRef>
    </p:bg>
    <p:spTree>
      <p:nvGrpSpPr>
        <p:cNvPr id="1" name=""/>
        <p:cNvGrpSpPr/>
        <p:nvPr/>
      </p:nvGrpSpPr>
      <p:grpSpPr>
        <a:xfrm>
          <a:off x="0" y="0"/>
          <a:ext cx="0" cy="0"/>
          <a:chOff x="0" y="0"/>
          <a:chExt cx="0" cy="0"/>
        </a:xfrm>
      </p:grpSpPr>
      <p:sp>
        <p:nvSpPr>
          <p:cNvPr id="45" name="Text Placeholder 2">
            <a:extLst>
              <a:ext uri="{FF2B5EF4-FFF2-40B4-BE49-F238E27FC236}">
                <a16:creationId xmlns:a16="http://schemas.microsoft.com/office/drawing/2014/main" id="{345E05C7-DEFB-5445-B1CF-546F246C7BA0}"/>
              </a:ext>
            </a:extLst>
          </p:cNvPr>
          <p:cNvSpPr txBox="1">
            <a:spLocks/>
          </p:cNvSpPr>
          <p:nvPr/>
        </p:nvSpPr>
        <p:spPr bwMode="auto">
          <a:xfrm>
            <a:off x="2" y="0"/>
            <a:ext cx="12199383" cy="6858000"/>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9AD7A277-9942-B24D-84BB-2C14C768AFFB}"/>
              </a:ext>
            </a:extLst>
          </p:cNvPr>
          <p:cNvSpPr>
            <a:spLocks noGrp="1"/>
          </p:cNvSpPr>
          <p:nvPr>
            <p:ph type="ctrTitle"/>
          </p:nvPr>
        </p:nvSpPr>
        <p:spPr>
          <a:xfrm>
            <a:off x="538089" y="1793964"/>
            <a:ext cx="10363200" cy="1470025"/>
          </a:xfrm>
        </p:spPr>
        <p:txBody>
          <a:bodyPr anchor="b">
            <a:normAutofit/>
          </a:bodyPr>
          <a:lstStyle>
            <a:lvl1pPr algn="l">
              <a:defRPr sz="3000" b="1">
                <a:solidFill>
                  <a:srgbClr val="08306A"/>
                </a:solidFill>
                <a:latin typeface="Arial"/>
                <a:cs typeface="Arial"/>
              </a:defRPr>
            </a:lvl1pPr>
          </a:lstStyle>
          <a:p>
            <a:r>
              <a:rPr lang="en-US"/>
              <a:t>Click to edit Master title style</a:t>
            </a:r>
          </a:p>
        </p:txBody>
      </p:sp>
      <p:sp>
        <p:nvSpPr>
          <p:cNvPr id="13" name="Subtitle 2">
            <a:extLst>
              <a:ext uri="{FF2B5EF4-FFF2-40B4-BE49-F238E27FC236}">
                <a16:creationId xmlns:a16="http://schemas.microsoft.com/office/drawing/2014/main" id="{5B805DB1-1E41-A34B-B862-62391422E7A0}"/>
              </a:ext>
            </a:extLst>
          </p:cNvPr>
          <p:cNvSpPr>
            <a:spLocks noGrp="1"/>
          </p:cNvSpPr>
          <p:nvPr>
            <p:ph type="subTitle" idx="1" hasCustomPrompt="1"/>
          </p:nvPr>
        </p:nvSpPr>
        <p:spPr>
          <a:xfrm>
            <a:off x="538091" y="3489474"/>
            <a:ext cx="11247511" cy="2640555"/>
          </a:xfrm>
        </p:spPr>
        <p:txBody>
          <a:bodyPr>
            <a:normAutofit/>
          </a:bodyPr>
          <a:lstStyle>
            <a:lvl1pPr marL="0" indent="0" algn="l">
              <a:buNone/>
              <a:defRPr sz="1800">
                <a:solidFill>
                  <a:schemeClr val="tx1">
                    <a:tint val="7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Subtitle</a:t>
            </a:r>
          </a:p>
        </p:txBody>
      </p:sp>
      <p:pic>
        <p:nvPicPr>
          <p:cNvPr id="15" name="Picture 7" descr="LBNL_Banner.psd">
            <a:extLst>
              <a:ext uri="{FF2B5EF4-FFF2-40B4-BE49-F238E27FC236}">
                <a16:creationId xmlns:a16="http://schemas.microsoft.com/office/drawing/2014/main" id="{E07F9AFC-DD7E-984A-9B88-3DAA8AC888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84322" b="25394"/>
          <a:stretch/>
        </p:blipFill>
        <p:spPr bwMode="auto">
          <a:xfrm>
            <a:off x="5539" y="75001"/>
            <a:ext cx="988374" cy="4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LBNL_Banner.psd">
            <a:extLst>
              <a:ext uri="{FF2B5EF4-FFF2-40B4-BE49-F238E27FC236}">
                <a16:creationId xmlns:a16="http://schemas.microsoft.com/office/drawing/2014/main" id="{447A71AE-670B-41D2-861C-307F23336B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153" t="65855" r="39226"/>
          <a:stretch/>
        </p:blipFill>
        <p:spPr bwMode="auto">
          <a:xfrm>
            <a:off x="71563" y="527518"/>
            <a:ext cx="2876112" cy="22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86881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609600" y="525127"/>
            <a:ext cx="10972800" cy="58477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3200"/>
              <a:buFont typeface="Arial"/>
              <a:buNone/>
              <a:defRPr sz="32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609600" y="1371600"/>
            <a:ext cx="10972800" cy="4800600"/>
          </a:xfrm>
          <a:prstGeom prst="rect">
            <a:avLst/>
          </a:prstGeom>
          <a:noFill/>
          <a:ln>
            <a:noFill/>
          </a:ln>
        </p:spPr>
        <p:txBody>
          <a:bodyPr spcFirstLastPara="1" wrap="square" lIns="91425" tIns="45700" rIns="91425" bIns="45700" anchor="t" anchorCtr="0">
            <a:noAutofit/>
          </a:bodyPr>
          <a:lstStyle>
            <a:lvl1pPr marL="457200" lvl="0" indent="-320040" algn="l">
              <a:spcBef>
                <a:spcPts val="525"/>
              </a:spcBef>
              <a:spcAft>
                <a:spcPts val="0"/>
              </a:spcAft>
              <a:buSzPts val="1440"/>
              <a:buChar char="◻"/>
              <a:defRPr sz="2400">
                <a:latin typeface="Arial"/>
                <a:ea typeface="Arial"/>
                <a:cs typeface="Arial"/>
                <a:sym typeface="Arial"/>
              </a:defRPr>
            </a:lvl1pPr>
            <a:lvl2pPr marL="914400" lvl="1" indent="-308610" algn="l">
              <a:spcBef>
                <a:spcPts val="413"/>
              </a:spcBef>
              <a:spcAft>
                <a:spcPts val="0"/>
              </a:spcAft>
              <a:buSzPts val="1260"/>
              <a:buChar char="🞑"/>
              <a:defRPr sz="1800">
                <a:latin typeface="Arial"/>
                <a:ea typeface="Arial"/>
                <a:cs typeface="Arial"/>
                <a:sym typeface="Arial"/>
              </a:defRPr>
            </a:lvl2pPr>
            <a:lvl3pPr marL="1371600" lvl="2" indent="-304800" algn="l">
              <a:spcBef>
                <a:spcPts val="375"/>
              </a:spcBef>
              <a:spcAft>
                <a:spcPts val="0"/>
              </a:spcAft>
              <a:buSzPts val="1200"/>
              <a:buChar char="■"/>
              <a:defRPr sz="1600">
                <a:latin typeface="Arial"/>
                <a:ea typeface="Arial"/>
                <a:cs typeface="Arial"/>
                <a:sym typeface="Arial"/>
              </a:defRPr>
            </a:lvl3pPr>
            <a:lvl4pPr marL="1828800" lvl="3" indent="-304800" algn="l">
              <a:spcBef>
                <a:spcPts val="300"/>
              </a:spcBef>
              <a:spcAft>
                <a:spcPts val="0"/>
              </a:spcAft>
              <a:buSzPts val="1200"/>
              <a:buChar char="■"/>
              <a:defRPr sz="1600">
                <a:latin typeface="Arial"/>
                <a:ea typeface="Arial"/>
                <a:cs typeface="Arial"/>
                <a:sym typeface="Arial"/>
              </a:defRPr>
            </a:lvl4pPr>
            <a:lvl5pPr marL="2286000" lvl="4" indent="-294639" algn="l">
              <a:spcBef>
                <a:spcPts val="300"/>
              </a:spcBef>
              <a:spcAft>
                <a:spcPts val="0"/>
              </a:spcAft>
              <a:buSzPts val="1040"/>
              <a:buChar char="■"/>
              <a:defRPr sz="1600">
                <a:latin typeface="Arial"/>
                <a:ea typeface="Arial"/>
                <a:cs typeface="Arial"/>
                <a:sym typeface="Aria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 name="Google Shape;10;p23"/>
          <p:cNvSpPr txBox="1"/>
          <p:nvPr userDrawn="1"/>
        </p:nvSpPr>
        <p:spPr>
          <a:xfrm>
            <a:off x="609601" y="1169774"/>
            <a:ext cx="10972799" cy="49619"/>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i="0" u="none" strike="noStrike" cap="none">
              <a:solidFill>
                <a:schemeClr val="lt1"/>
              </a:solidFill>
              <a:latin typeface="Arial"/>
              <a:ea typeface="Arial"/>
              <a:cs typeface="Arial"/>
              <a:sym typeface="Arial"/>
            </a:endParaRPr>
          </a:p>
        </p:txBody>
      </p:sp>
      <p:sp>
        <p:nvSpPr>
          <p:cNvPr id="3" name="Section Header">
            <a:extLst>
              <a:ext uri="{FF2B5EF4-FFF2-40B4-BE49-F238E27FC236}">
                <a16:creationId xmlns:a16="http://schemas.microsoft.com/office/drawing/2014/main" id="{BEE53D60-6AD5-E504-E891-ACC5714F1AF4}"/>
              </a:ext>
            </a:extLst>
          </p:cNvPr>
          <p:cNvSpPr>
            <a:spLocks noGrp="1"/>
          </p:cNvSpPr>
          <p:nvPr>
            <p:ph type="body" sz="quarter" idx="19" hasCustomPrompt="1"/>
          </p:nvPr>
        </p:nvSpPr>
        <p:spPr>
          <a:xfrm>
            <a:off x="508000" y="7549"/>
            <a:ext cx="6040438" cy="338554"/>
          </a:xfrm>
        </p:spPr>
        <p:txBody>
          <a:bodyPr lIns="45720">
            <a:spAutoFit/>
          </a:bodyPr>
          <a:lstStyle>
            <a:lvl1pPr marL="0" indent="0">
              <a:buNone/>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380441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Calibri" pitchFamily="34" charset="0"/>
              </a:defRPr>
            </a:lvl1pPr>
            <a:lvl2pPr>
              <a:defRPr sz="2000">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0" y="1"/>
            <a:ext cx="12192000" cy="771525"/>
          </a:xfrm>
          <a:prstGeom prst="rect">
            <a:avLst/>
          </a:prstGeom>
        </p:spPr>
        <p:txBody>
          <a:bodyPr/>
          <a:lstStyle/>
          <a:p>
            <a:r>
              <a:rPr lang="en-US"/>
              <a:t>Click to edit Master title style</a:t>
            </a:r>
          </a:p>
        </p:txBody>
      </p:sp>
      <p:sp>
        <p:nvSpPr>
          <p:cNvPr id="5" name="Section Header">
            <a:extLst>
              <a:ext uri="{FF2B5EF4-FFF2-40B4-BE49-F238E27FC236}">
                <a16:creationId xmlns:a16="http://schemas.microsoft.com/office/drawing/2014/main" id="{34E98E01-4F6D-015D-F1FC-E30EC29A059A}"/>
              </a:ext>
            </a:extLst>
          </p:cNvPr>
          <p:cNvSpPr>
            <a:spLocks noGrp="1"/>
          </p:cNvSpPr>
          <p:nvPr>
            <p:ph type="body" sz="quarter" idx="19" hasCustomPrompt="1"/>
          </p:nvPr>
        </p:nvSpPr>
        <p:spPr>
          <a:xfrm>
            <a:off x="508000" y="7549"/>
            <a:ext cx="6040438" cy="338554"/>
          </a:xfrm>
        </p:spPr>
        <p:txBody>
          <a:bodyPr lIns="45720">
            <a:spAutoFit/>
          </a:bodyPr>
          <a:lstStyle>
            <a:lvl1pPr marL="0" indent="0">
              <a:buNone/>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1879267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Light 1-Column">
    <p:spTree>
      <p:nvGrpSpPr>
        <p:cNvPr id="1" name=""/>
        <p:cNvGrpSpPr/>
        <p:nvPr/>
      </p:nvGrpSpPr>
      <p:grpSpPr>
        <a:xfrm>
          <a:off x="0" y="0"/>
          <a:ext cx="0" cy="0"/>
          <a:chOff x="0" y="0"/>
          <a:chExt cx="0" cy="0"/>
        </a:xfrm>
      </p:grpSpPr>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338554"/>
          </a:xfrm>
        </p:spPr>
        <p:txBody>
          <a:bodyPr lIns="45720">
            <a:spAutoFit/>
          </a:bodyPr>
          <a:lstStyle>
            <a:lvl1pPr marL="0" indent="0">
              <a:buNone/>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1">
            <a:extLst>
              <a:ext uri="{FF2B5EF4-FFF2-40B4-BE49-F238E27FC236}">
                <a16:creationId xmlns:a16="http://schemas.microsoft.com/office/drawing/2014/main" id="{4BFDC363-004D-2450-03B5-788A47F8DA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9853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D01AA35-EECD-2D4C-A21A-9B803ABA5CE9}"/>
              </a:ext>
            </a:extLst>
          </p:cNvPr>
          <p:cNvSpPr>
            <a:spLocks noGrp="1"/>
          </p:cNvSpPr>
          <p:nvPr>
            <p:ph type="title"/>
          </p:nvPr>
        </p:nvSpPr>
        <p:spPr>
          <a:xfrm>
            <a:off x="609600" y="648237"/>
            <a:ext cx="10972800" cy="461665"/>
          </a:xfrm>
        </p:spPr>
        <p:txBody>
          <a:bodyPr/>
          <a:lstStyle>
            <a:lvl1pPr>
              <a:defRPr>
                <a:solidFill>
                  <a:srgbClr val="00313C"/>
                </a:solidFill>
                <a:latin typeface="Arial" panose="020B0604020202020204" pitchFamily="34" charset="0"/>
                <a:cs typeface="Arial" panose="020B0604020202020204" pitchFamily="34" charset="0"/>
              </a:defRPr>
            </a:lvl1pPr>
          </a:lstStyle>
          <a:p>
            <a:r>
              <a:rPr lang="en-US"/>
              <a:t>Click to edit Master title style</a:t>
            </a:r>
          </a:p>
        </p:txBody>
      </p:sp>
      <p:sp>
        <p:nvSpPr>
          <p:cNvPr id="18" name="Content Placeholder 17">
            <a:extLst>
              <a:ext uri="{FF2B5EF4-FFF2-40B4-BE49-F238E27FC236}">
                <a16:creationId xmlns:a16="http://schemas.microsoft.com/office/drawing/2014/main" id="{F8500931-D791-7D43-B8E1-21C13FEDC634}"/>
              </a:ext>
            </a:extLst>
          </p:cNvPr>
          <p:cNvSpPr>
            <a:spLocks noGrp="1"/>
          </p:cNvSpPr>
          <p:nvPr>
            <p:ph sz="quarter" idx="10"/>
          </p:nvPr>
        </p:nvSpPr>
        <p:spPr>
          <a:xfrm>
            <a:off x="609600" y="1295400"/>
            <a:ext cx="10972800" cy="5181600"/>
          </a:xfrm>
        </p:spPr>
        <p:txBody>
          <a:bodyPr/>
          <a:lstStyle>
            <a:lvl1pPr>
              <a:spcBef>
                <a:spcPts val="400"/>
              </a:spcBef>
              <a:spcAft>
                <a:spcPts val="400"/>
              </a:spcAft>
              <a:defRPr>
                <a:latin typeface="Arial" panose="020B0604020202020204" pitchFamily="34" charset="0"/>
                <a:cs typeface="Arial" panose="020B0604020202020204" pitchFamily="34" charset="0"/>
              </a:defRPr>
            </a:lvl1pPr>
            <a:lvl2pPr>
              <a:spcBef>
                <a:spcPts val="400"/>
              </a:spcBef>
              <a:spcAft>
                <a:spcPts val="400"/>
              </a:spcAft>
              <a:defRPr>
                <a:latin typeface="Arial" panose="020B0604020202020204" pitchFamily="34" charset="0"/>
                <a:cs typeface="Arial" panose="020B0604020202020204" pitchFamily="34" charset="0"/>
              </a:defRPr>
            </a:lvl2pPr>
            <a:lvl3pPr>
              <a:spcBef>
                <a:spcPts val="400"/>
              </a:spcBef>
              <a:spcAft>
                <a:spcPts val="400"/>
              </a:spcAft>
              <a:defRPr>
                <a:latin typeface="Arial" panose="020B0604020202020204" pitchFamily="34" charset="0"/>
                <a:cs typeface="Arial" panose="020B0604020202020204" pitchFamily="34" charset="0"/>
              </a:defRPr>
            </a:lvl3pPr>
            <a:lvl4pPr>
              <a:spcBef>
                <a:spcPts val="400"/>
              </a:spcBef>
              <a:spcAft>
                <a:spcPts val="400"/>
              </a:spcAft>
              <a:defRPr>
                <a:latin typeface="Arial" panose="020B0604020202020204" pitchFamily="34" charset="0"/>
                <a:cs typeface="Arial" panose="020B0604020202020204" pitchFamily="34" charset="0"/>
              </a:defRPr>
            </a:lvl4pPr>
            <a:lvl5pPr>
              <a:spcBef>
                <a:spcPts val="400"/>
              </a:spcBef>
              <a:spcAft>
                <a:spcPts val="4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6C5A2CD6-BADF-244D-8B93-7777341A7644}"/>
              </a:ext>
            </a:extLst>
          </p:cNvPr>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71300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3687F18-F809-F24F-A919-F731C3A2DC2F}"/>
              </a:ext>
            </a:extLst>
          </p:cNvPr>
          <p:cNvSpPr txBox="1">
            <a:spLocks/>
          </p:cNvSpPr>
          <p:nvPr/>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sp>
        <p:nvSpPr>
          <p:cNvPr id="13" name="Title 12">
            <a:extLst>
              <a:ext uri="{FF2B5EF4-FFF2-40B4-BE49-F238E27FC236}">
                <a16:creationId xmlns:a16="http://schemas.microsoft.com/office/drawing/2014/main" id="{29CF3B28-C6B5-384B-9D03-93C468665355}"/>
              </a:ext>
            </a:extLst>
          </p:cNvPr>
          <p:cNvSpPr>
            <a:spLocks noGrp="1"/>
          </p:cNvSpPr>
          <p:nvPr>
            <p:ph type="title"/>
          </p:nvPr>
        </p:nvSpPr>
        <p:spPr>
          <a:xfrm>
            <a:off x="538089" y="2884518"/>
            <a:ext cx="10972800" cy="553998"/>
          </a:xfrm>
        </p:spPr>
        <p:txBody>
          <a:bodyPr/>
          <a:lstStyle>
            <a:lvl1pPr algn="ctr">
              <a:defRPr sz="3000">
                <a:solidFill>
                  <a:srgbClr val="08306A"/>
                </a:solidFill>
              </a:defRPr>
            </a:lvl1pPr>
          </a:lstStyle>
          <a:p>
            <a:r>
              <a:rPr lang="en-US"/>
              <a:t>Click to edit Master title style</a:t>
            </a:r>
          </a:p>
        </p:txBody>
      </p:sp>
      <p:pic>
        <p:nvPicPr>
          <p:cNvPr id="14" name="Picture 13" descr="A picture containing drawing&#10;&#10;Description automatically generated">
            <a:extLst>
              <a:ext uri="{FF2B5EF4-FFF2-40B4-BE49-F238E27FC236}">
                <a16:creationId xmlns:a16="http://schemas.microsoft.com/office/drawing/2014/main" id="{2DFCAEC9-A7D9-CF4F-AAE3-56FEBF10E8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213"/>
          <a:stretch/>
        </p:blipFill>
        <p:spPr>
          <a:xfrm>
            <a:off x="245340" y="228600"/>
            <a:ext cx="2052851" cy="640080"/>
          </a:xfrm>
          <a:prstGeom prst="rect">
            <a:avLst/>
          </a:prstGeom>
        </p:spPr>
      </p:pic>
      <p:sp>
        <p:nvSpPr>
          <p:cNvPr id="15" name="TextBox 14">
            <a:extLst>
              <a:ext uri="{FF2B5EF4-FFF2-40B4-BE49-F238E27FC236}">
                <a16:creationId xmlns:a16="http://schemas.microsoft.com/office/drawing/2014/main" id="{7589C3D5-2ACE-9D4D-8AEC-B06112F64EFE}"/>
              </a:ext>
            </a:extLst>
          </p:cNvPr>
          <p:cNvSpPr txBox="1"/>
          <p:nvPr/>
        </p:nvSpPr>
        <p:spPr>
          <a:xfrm>
            <a:off x="2543529" y="235529"/>
            <a:ext cx="7721600" cy="492443"/>
          </a:xfrm>
          <a:prstGeom prst="rect">
            <a:avLst/>
          </a:prstGeom>
          <a:noFill/>
        </p:spPr>
        <p:txBody>
          <a:bodyPr wrap="square" rtlCol="0">
            <a:spAutoFit/>
          </a:bodyPr>
          <a:lstStyle/>
          <a:p>
            <a:r>
              <a:rPr lang="en-US" sz="2600" cap="all" baseline="0">
                <a:solidFill>
                  <a:schemeClr val="bg1"/>
                </a:solidFill>
                <a:latin typeface="+mj-lt"/>
              </a:rPr>
              <a:t>Electricity Markets &amp; Policy</a:t>
            </a:r>
          </a:p>
        </p:txBody>
      </p:sp>
      <p:sp>
        <p:nvSpPr>
          <p:cNvPr id="9" name="Text Placeholder 2">
            <a:extLst>
              <a:ext uri="{FF2B5EF4-FFF2-40B4-BE49-F238E27FC236}">
                <a16:creationId xmlns:a16="http://schemas.microsoft.com/office/drawing/2014/main" id="{6CB5D2D7-3CEB-6047-8075-B1507B5FA4E0}"/>
              </a:ext>
            </a:extLst>
          </p:cNvPr>
          <p:cNvSpPr txBox="1">
            <a:spLocks/>
          </p:cNvSpPr>
          <p:nvPr userDrawn="1"/>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BA54E121-70B2-7548-B13D-D95B085FA02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8861"/>
          <a:stretch/>
        </p:blipFill>
        <p:spPr>
          <a:xfrm>
            <a:off x="90018" y="304800"/>
            <a:ext cx="1628072" cy="482379"/>
          </a:xfrm>
          <a:prstGeom prst="rect">
            <a:avLst/>
          </a:prstGeom>
        </p:spPr>
      </p:pic>
      <p:sp>
        <p:nvSpPr>
          <p:cNvPr id="3" name="Text Placeholder 2">
            <a:extLst>
              <a:ext uri="{FF2B5EF4-FFF2-40B4-BE49-F238E27FC236}">
                <a16:creationId xmlns:a16="http://schemas.microsoft.com/office/drawing/2014/main" id="{768FADAD-41D6-DCE9-00EB-12A679675A52}"/>
              </a:ext>
            </a:extLst>
          </p:cNvPr>
          <p:cNvSpPr txBox="1">
            <a:spLocks/>
          </p:cNvSpPr>
          <p:nvPr userDrawn="1"/>
        </p:nvSpPr>
        <p:spPr>
          <a:xfrm>
            <a:off x="11764461" y="6546821"/>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38008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with Header">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3687F18-F809-F24F-A919-F731C3A2DC2F}"/>
              </a:ext>
            </a:extLst>
          </p:cNvPr>
          <p:cNvSpPr txBox="1">
            <a:spLocks/>
          </p:cNvSpPr>
          <p:nvPr/>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7E106CCE-5CAA-BE47-A95B-6443E1F235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213"/>
          <a:stretch/>
        </p:blipFill>
        <p:spPr>
          <a:xfrm>
            <a:off x="245340" y="228600"/>
            <a:ext cx="2052851" cy="640080"/>
          </a:xfrm>
          <a:prstGeom prst="rect">
            <a:avLst/>
          </a:prstGeom>
        </p:spPr>
      </p:pic>
      <p:sp>
        <p:nvSpPr>
          <p:cNvPr id="14" name="TextBox 13">
            <a:extLst>
              <a:ext uri="{FF2B5EF4-FFF2-40B4-BE49-F238E27FC236}">
                <a16:creationId xmlns:a16="http://schemas.microsoft.com/office/drawing/2014/main" id="{DB8425BC-64D1-6740-AC19-E1A77775B90E}"/>
              </a:ext>
            </a:extLst>
          </p:cNvPr>
          <p:cNvSpPr txBox="1"/>
          <p:nvPr/>
        </p:nvSpPr>
        <p:spPr>
          <a:xfrm>
            <a:off x="2543529" y="235529"/>
            <a:ext cx="7721600" cy="492443"/>
          </a:xfrm>
          <a:prstGeom prst="rect">
            <a:avLst/>
          </a:prstGeom>
          <a:noFill/>
        </p:spPr>
        <p:txBody>
          <a:bodyPr wrap="square" rtlCol="0">
            <a:spAutoFit/>
          </a:bodyPr>
          <a:lstStyle/>
          <a:p>
            <a:r>
              <a:rPr lang="en-US" sz="2600" cap="all" baseline="0">
                <a:solidFill>
                  <a:schemeClr val="bg1"/>
                </a:solidFill>
                <a:latin typeface="+mj-lt"/>
              </a:rPr>
              <a:t>Electricity Markets &amp; Policy</a:t>
            </a:r>
          </a:p>
        </p:txBody>
      </p:sp>
      <p:sp>
        <p:nvSpPr>
          <p:cNvPr id="9" name="Text Placeholder 2">
            <a:extLst>
              <a:ext uri="{FF2B5EF4-FFF2-40B4-BE49-F238E27FC236}">
                <a16:creationId xmlns:a16="http://schemas.microsoft.com/office/drawing/2014/main" id="{7019D7C0-1D2A-3A4C-A93B-4E24B1DF6C5E}"/>
              </a:ext>
            </a:extLst>
          </p:cNvPr>
          <p:cNvSpPr txBox="1">
            <a:spLocks/>
          </p:cNvSpPr>
          <p:nvPr userDrawn="1"/>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61D8F936-7862-0043-9654-E19887B649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213"/>
          <a:stretch/>
        </p:blipFill>
        <p:spPr>
          <a:xfrm>
            <a:off x="90018" y="304800"/>
            <a:ext cx="1628072" cy="676845"/>
          </a:xfrm>
          <a:prstGeom prst="rect">
            <a:avLst/>
          </a:prstGeom>
        </p:spPr>
      </p:pic>
      <p:sp>
        <p:nvSpPr>
          <p:cNvPr id="2" name="Text Placeholder 2">
            <a:extLst>
              <a:ext uri="{FF2B5EF4-FFF2-40B4-BE49-F238E27FC236}">
                <a16:creationId xmlns:a16="http://schemas.microsoft.com/office/drawing/2014/main" id="{DDC7F5C1-57FC-0205-C045-5E9F72D8B97B}"/>
              </a:ext>
            </a:extLst>
          </p:cNvPr>
          <p:cNvSpPr txBox="1">
            <a:spLocks/>
          </p:cNvSpPr>
          <p:nvPr userDrawn="1"/>
        </p:nvSpPr>
        <p:spPr>
          <a:xfrm>
            <a:off x="11764461" y="6546821"/>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409996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D01AA35-EECD-2D4C-A21A-9B803ABA5CE9}"/>
              </a:ext>
            </a:extLst>
          </p:cNvPr>
          <p:cNvSpPr>
            <a:spLocks noGrp="1"/>
          </p:cNvSpPr>
          <p:nvPr>
            <p:ph type="title"/>
          </p:nvPr>
        </p:nvSpPr>
        <p:spPr>
          <a:xfrm>
            <a:off x="609600" y="648237"/>
            <a:ext cx="10972800" cy="461665"/>
          </a:xfrm>
        </p:spPr>
        <p:txBody>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18" name="Content Placeholder 17">
            <a:extLst>
              <a:ext uri="{FF2B5EF4-FFF2-40B4-BE49-F238E27FC236}">
                <a16:creationId xmlns:a16="http://schemas.microsoft.com/office/drawing/2014/main" id="{F8500931-D791-7D43-B8E1-21C13FEDC634}"/>
              </a:ext>
            </a:extLst>
          </p:cNvPr>
          <p:cNvSpPr>
            <a:spLocks noGrp="1"/>
          </p:cNvSpPr>
          <p:nvPr>
            <p:ph sz="quarter" idx="10"/>
          </p:nvPr>
        </p:nvSpPr>
        <p:spPr>
          <a:xfrm>
            <a:off x="609600" y="1371600"/>
            <a:ext cx="10972800" cy="5105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90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244279-46E6-B669-9310-2AAA41FF51D7}"/>
              </a:ext>
            </a:extLst>
          </p:cNvPr>
          <p:cNvCxnSpPr>
            <a:cxnSpLocks/>
          </p:cNvCxnSpPr>
          <p:nvPr userDrawn="1"/>
        </p:nvCxnSpPr>
        <p:spPr>
          <a:xfrm>
            <a:off x="609600" y="990600"/>
            <a:ext cx="11023600" cy="0"/>
          </a:xfrm>
          <a:prstGeom prst="line">
            <a:avLst/>
          </a:prstGeom>
          <a:ln w="41275">
            <a:solidFill>
              <a:srgbClr val="08306A"/>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1E1AE19-4CCA-B0C3-374D-59669C905A66}"/>
              </a:ext>
            </a:extLst>
          </p:cNvPr>
          <p:cNvSpPr txBox="1"/>
          <p:nvPr userDrawn="1"/>
        </p:nvSpPr>
        <p:spPr>
          <a:xfrm>
            <a:off x="304800" y="6579354"/>
            <a:ext cx="32004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cap="small" spc="75" baseline="0">
                <a:solidFill>
                  <a:srgbClr val="08306A"/>
                </a:solidFill>
                <a:latin typeface="Arial" panose="020B0604020202020204" pitchFamily="34" charset="0"/>
                <a:cs typeface="Arial" panose="020B0604020202020204" pitchFamily="34" charset="0"/>
              </a:rPr>
              <a:t>Lawrence Berkeley National Laboratory</a:t>
            </a:r>
            <a:endParaRPr lang="en-US" sz="675" b="1" spc="75">
              <a:solidFill>
                <a:srgbClr val="08306A"/>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3A79774B-9B82-9B63-B99D-F72A2D178456}"/>
              </a:ext>
            </a:extLst>
          </p:cNvPr>
          <p:cNvSpPr txBox="1">
            <a:spLocks/>
          </p:cNvSpPr>
          <p:nvPr userDrawn="1"/>
        </p:nvSpPr>
        <p:spPr>
          <a:xfrm>
            <a:off x="11764461" y="6546821"/>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79409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244279-46E6-B669-9310-2AAA41FF51D7}"/>
              </a:ext>
            </a:extLst>
          </p:cNvPr>
          <p:cNvCxnSpPr>
            <a:cxnSpLocks/>
          </p:cNvCxnSpPr>
          <p:nvPr userDrawn="1"/>
        </p:nvCxnSpPr>
        <p:spPr>
          <a:xfrm>
            <a:off x="609600" y="990600"/>
            <a:ext cx="11023600" cy="0"/>
          </a:xfrm>
          <a:prstGeom prst="line">
            <a:avLst/>
          </a:prstGeom>
          <a:ln w="41275">
            <a:solidFill>
              <a:srgbClr val="08306A"/>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3500527-DAA8-A559-2AFA-E0AF1764D8D4}"/>
              </a:ext>
            </a:extLst>
          </p:cNvPr>
          <p:cNvSpPr txBox="1"/>
          <p:nvPr userDrawn="1"/>
        </p:nvSpPr>
        <p:spPr>
          <a:xfrm>
            <a:off x="304800" y="6579354"/>
            <a:ext cx="32004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cap="small" spc="75" baseline="0">
                <a:solidFill>
                  <a:srgbClr val="08306A"/>
                </a:solidFill>
                <a:latin typeface="Arial" panose="020B0604020202020204" pitchFamily="34" charset="0"/>
                <a:cs typeface="Arial" panose="020B0604020202020204" pitchFamily="34" charset="0"/>
              </a:rPr>
              <a:t>Lawrence Berkeley National Laboratory</a:t>
            </a:r>
            <a:endParaRPr lang="en-US" sz="675" b="1" spc="75">
              <a:solidFill>
                <a:srgbClr val="08306A"/>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701544E2-DF85-03BC-A74D-AE71413D533B}"/>
              </a:ext>
            </a:extLst>
          </p:cNvPr>
          <p:cNvSpPr txBox="1">
            <a:spLocks/>
          </p:cNvSpPr>
          <p:nvPr userDrawn="1"/>
        </p:nvSpPr>
        <p:spPr>
          <a:xfrm>
            <a:off x="11764461" y="6546821"/>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220448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CB53E62-9E71-4D3B-45E0-AB63F80147C7}"/>
              </a:ext>
            </a:extLst>
          </p:cNvPr>
          <p:cNvSpPr txBox="1">
            <a:spLocks/>
          </p:cNvSpPr>
          <p:nvPr userDrawn="1"/>
        </p:nvSpPr>
        <p:spPr>
          <a:xfrm>
            <a:off x="11764461" y="6546821"/>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183830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A13F-7665-684B-8162-EB7A6F85C553}"/>
              </a:ext>
            </a:extLst>
          </p:cNvPr>
          <p:cNvSpPr>
            <a:spLocks noGrp="1"/>
          </p:cNvSpPr>
          <p:nvPr>
            <p:ph type="title"/>
          </p:nvPr>
        </p:nvSpPr>
        <p:spPr>
          <a:xfrm>
            <a:off x="609600" y="648237"/>
            <a:ext cx="10972800" cy="46166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E7B7228-52B6-9846-B21F-F60159419A13}"/>
              </a:ext>
            </a:extLst>
          </p:cNvPr>
          <p:cNvSpPr>
            <a:spLocks noGrp="1"/>
          </p:cNvSpPr>
          <p:nvPr>
            <p:ph sz="half" idx="1"/>
          </p:nvPr>
        </p:nvSpPr>
        <p:spPr>
          <a:xfrm>
            <a:off x="609600" y="1371600"/>
            <a:ext cx="5181600" cy="4800600"/>
          </a:xfrm>
          <a:prstGeom prst="rect">
            <a:avLst/>
          </a:prstGeom>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05929C-2468-EA45-BD97-06B4E0D2D549}"/>
              </a:ext>
            </a:extLst>
          </p:cNvPr>
          <p:cNvSpPr>
            <a:spLocks noGrp="1"/>
          </p:cNvSpPr>
          <p:nvPr>
            <p:ph sz="half" idx="2"/>
          </p:nvPr>
        </p:nvSpPr>
        <p:spPr>
          <a:xfrm>
            <a:off x="6400800" y="1371600"/>
            <a:ext cx="5181600" cy="4800600"/>
          </a:xfrm>
          <a:prstGeom prst="rect">
            <a:avLst/>
          </a:prstGeom>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0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D0B7-0B70-AF4E-A25F-BDA6E97C9AF0}"/>
              </a:ext>
            </a:extLst>
          </p:cNvPr>
          <p:cNvSpPr>
            <a:spLocks noGrp="1"/>
          </p:cNvSpPr>
          <p:nvPr>
            <p:ph type="title"/>
          </p:nvPr>
        </p:nvSpPr>
        <p:spPr>
          <a:xfrm>
            <a:off x="609601" y="648237"/>
            <a:ext cx="10972801" cy="46166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0B78D1-8ED0-9349-90D8-730584D4B154}"/>
              </a:ext>
            </a:extLst>
          </p:cNvPr>
          <p:cNvSpPr>
            <a:spLocks noGrp="1"/>
          </p:cNvSpPr>
          <p:nvPr>
            <p:ph type="body" idx="1"/>
          </p:nvPr>
        </p:nvSpPr>
        <p:spPr>
          <a:xfrm>
            <a:off x="609599" y="1359024"/>
            <a:ext cx="5181600" cy="652701"/>
          </a:xfrm>
          <a:prstGeom prst="rect">
            <a:avLst/>
          </a:prstGeom>
        </p:spPr>
        <p:txBody>
          <a:bodyPr anchor="b"/>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7D53DA75-8B63-5B49-8824-28455254F004}"/>
              </a:ext>
            </a:extLst>
          </p:cNvPr>
          <p:cNvSpPr>
            <a:spLocks noGrp="1"/>
          </p:cNvSpPr>
          <p:nvPr>
            <p:ph sz="half" idx="2"/>
          </p:nvPr>
        </p:nvSpPr>
        <p:spPr>
          <a:xfrm>
            <a:off x="609597" y="2133601"/>
            <a:ext cx="5181600" cy="4038600"/>
          </a:xfrm>
          <a:prstGeom prst="rect">
            <a:avLst/>
          </a:prstGeom>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B9C4F7-302D-5049-B8CE-EF026B2AEE09}"/>
              </a:ext>
            </a:extLst>
          </p:cNvPr>
          <p:cNvSpPr>
            <a:spLocks noGrp="1"/>
          </p:cNvSpPr>
          <p:nvPr>
            <p:ph type="body" sz="quarter" idx="3"/>
          </p:nvPr>
        </p:nvSpPr>
        <p:spPr>
          <a:xfrm>
            <a:off x="6388101" y="1359024"/>
            <a:ext cx="5181600" cy="652701"/>
          </a:xfrm>
          <a:prstGeom prst="rect">
            <a:avLst/>
          </a:prstGeom>
        </p:spPr>
        <p:txBody>
          <a:bodyPr anchor="b"/>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5F3BF-C329-B54D-8076-CEC50BCAE627}"/>
              </a:ext>
            </a:extLst>
          </p:cNvPr>
          <p:cNvSpPr>
            <a:spLocks noGrp="1"/>
          </p:cNvSpPr>
          <p:nvPr>
            <p:ph sz="quarter" idx="4"/>
          </p:nvPr>
        </p:nvSpPr>
        <p:spPr>
          <a:xfrm>
            <a:off x="6388101" y="2133601"/>
            <a:ext cx="5181600" cy="4038600"/>
          </a:xfrm>
          <a:prstGeom prst="rect">
            <a:avLst/>
          </a:prstGeom>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44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9AD10F4-2681-E944-93B1-4B2DA08DC359}"/>
              </a:ext>
            </a:extLst>
          </p:cNvPr>
          <p:cNvSpPr txBox="1">
            <a:spLocks/>
          </p:cNvSpPr>
          <p:nvPr/>
        </p:nvSpPr>
        <p:spPr bwMode="auto">
          <a:xfrm>
            <a:off x="609601" y="1169774"/>
            <a:ext cx="10972799" cy="49619"/>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sp>
        <p:nvSpPr>
          <p:cNvPr id="30" name="Text Placeholder 12">
            <a:extLst>
              <a:ext uri="{FF2B5EF4-FFF2-40B4-BE49-F238E27FC236}">
                <a16:creationId xmlns:a16="http://schemas.microsoft.com/office/drawing/2014/main" id="{73A3465D-3AC8-F745-A1E0-FE90E3146449}"/>
              </a:ext>
            </a:extLst>
          </p:cNvPr>
          <p:cNvSpPr>
            <a:spLocks noGrp="1"/>
          </p:cNvSpPr>
          <p:nvPr>
            <p:ph type="body" idx="1"/>
          </p:nvPr>
        </p:nvSpPr>
        <p:spPr>
          <a:xfrm>
            <a:off x="609599" y="1371599"/>
            <a:ext cx="10972800" cy="5207755"/>
          </a:xfrm>
          <a:prstGeom prst="rect">
            <a:avLst/>
          </a:prstGeom>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 name="Title Placeholder 1">
            <a:extLst>
              <a:ext uri="{FF2B5EF4-FFF2-40B4-BE49-F238E27FC236}">
                <a16:creationId xmlns:a16="http://schemas.microsoft.com/office/drawing/2014/main" id="{B7CCFA5B-66C4-964C-8D05-B56489DB216E}"/>
              </a:ext>
            </a:extLst>
          </p:cNvPr>
          <p:cNvSpPr>
            <a:spLocks noGrp="1"/>
          </p:cNvSpPr>
          <p:nvPr>
            <p:ph type="title"/>
          </p:nvPr>
        </p:nvSpPr>
        <p:spPr>
          <a:xfrm>
            <a:off x="609599" y="648227"/>
            <a:ext cx="10972800" cy="461665"/>
          </a:xfrm>
          <a:prstGeom prst="rect">
            <a:avLst/>
          </a:prstGeom>
        </p:spPr>
        <p:txBody>
          <a:bodyPr vert="horz" wrap="square" lIns="91440" tIns="45720" rIns="91440" bIns="45720" rtlCol="0" anchor="b" anchorCtr="0">
            <a:spAutoFit/>
          </a:bodyPr>
          <a:lstStyle/>
          <a:p>
            <a:r>
              <a:rPr lang="en-US"/>
              <a:t>Click to edit Master title style</a:t>
            </a:r>
          </a:p>
        </p:txBody>
      </p:sp>
      <p:sp>
        <p:nvSpPr>
          <p:cNvPr id="8" name="Text Placeholder 2">
            <a:extLst>
              <a:ext uri="{FF2B5EF4-FFF2-40B4-BE49-F238E27FC236}">
                <a16:creationId xmlns:a16="http://schemas.microsoft.com/office/drawing/2014/main" id="{D26713E5-C41F-A044-9E0B-1449DC6991EF}"/>
              </a:ext>
            </a:extLst>
          </p:cNvPr>
          <p:cNvSpPr txBox="1">
            <a:spLocks/>
          </p:cNvSpPr>
          <p:nvPr userDrawn="1"/>
        </p:nvSpPr>
        <p:spPr bwMode="auto">
          <a:xfrm>
            <a:off x="609601" y="1169774"/>
            <a:ext cx="10972799" cy="49619"/>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A730896-67C5-964E-BCCF-BC50A5E586F3}"/>
              </a:ext>
            </a:extLst>
          </p:cNvPr>
          <p:cNvSpPr txBox="1"/>
          <p:nvPr userDrawn="1"/>
        </p:nvSpPr>
        <p:spPr>
          <a:xfrm>
            <a:off x="304800" y="6579354"/>
            <a:ext cx="319324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cap="small" spc="75" baseline="0">
                <a:solidFill>
                  <a:srgbClr val="08306A"/>
                </a:solidFill>
                <a:latin typeface="Arial" panose="020B0604020202020204" pitchFamily="34" charset="0"/>
                <a:cs typeface="Arial" panose="020B0604020202020204" pitchFamily="34" charset="0"/>
              </a:rPr>
              <a:t>Lawrence Berkeley National Laboratory</a:t>
            </a:r>
            <a:endParaRPr lang="en-US" sz="675" b="1" spc="75">
              <a:solidFill>
                <a:srgbClr val="08306A"/>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2CC4B9A-9E95-136D-A2FD-9E260CC560FE}"/>
              </a:ext>
            </a:extLst>
          </p:cNvPr>
          <p:cNvSpPr txBox="1">
            <a:spLocks/>
          </p:cNvSpPr>
          <p:nvPr userDrawn="1"/>
        </p:nvSpPr>
        <p:spPr>
          <a:xfrm>
            <a:off x="11764461" y="6546821"/>
            <a:ext cx="374350" cy="263365"/>
          </a:xfrm>
          <a:prstGeom prst="rect">
            <a:avLst/>
          </a:prstGeom>
        </p:spPr>
        <p:txBody>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defTabSz="914400">
              <a:buNone/>
            </a:pPr>
            <a:fld id="{97202BE6-4B68-4A51-9E19-E571C2528917}" type="slidenum">
              <a:rPr lang="en-US" sz="1200" smtClean="0"/>
              <a:t>‹#›</a:t>
            </a:fld>
            <a:endParaRPr lang="en-US" sz="1200"/>
          </a:p>
        </p:txBody>
      </p:sp>
    </p:spTree>
    <p:extLst>
      <p:ext uri="{BB962C8B-B14F-4D97-AF65-F5344CB8AC3E}">
        <p14:creationId xmlns:p14="http://schemas.microsoft.com/office/powerpoint/2010/main" val="26552856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hf hdr="0" dt="0"/>
  <p:txStyles>
    <p:titleStyle>
      <a:lvl1pPr algn="l" rtl="0" eaLnBrk="1" fontAlgn="b" latinLnBrk="0" hangingPunct="1">
        <a:spcBef>
          <a:spcPct val="0"/>
        </a:spcBef>
        <a:buNone/>
        <a:defRPr kumimoji="0" sz="2400" b="1" kern="1200">
          <a:solidFill>
            <a:schemeClr val="tx2"/>
          </a:solidFill>
          <a:latin typeface="Arial" panose="020B0604020202020204" pitchFamily="34" charset="0"/>
          <a:ea typeface="+mj-ea"/>
          <a:cs typeface="Arial" panose="020B0604020202020204" pitchFamily="34" charset="0"/>
        </a:defRPr>
      </a:lvl1pPr>
    </p:titleStyle>
    <p:body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mailto:rhwiser@lbl.gov"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D91ADB98-ABFC-DD40-BBEA-74A509E35447}"/>
              </a:ext>
            </a:extLst>
          </p:cNvPr>
          <p:cNvSpPr>
            <a:spLocks noGrp="1"/>
          </p:cNvSpPr>
          <p:nvPr>
            <p:ph type="subTitle" idx="1"/>
          </p:nvPr>
        </p:nvSpPr>
        <p:spPr>
          <a:xfrm>
            <a:off x="4918735" y="3325955"/>
            <a:ext cx="7124108" cy="2662304"/>
          </a:xfrm>
        </p:spPr>
        <p:txBody>
          <a:bodyPr>
            <a:noAutofit/>
          </a:bodyPr>
          <a:lstStyle/>
          <a:p>
            <a:pPr>
              <a:lnSpc>
                <a:spcPct val="110000"/>
              </a:lnSpc>
              <a:spcBef>
                <a:spcPts val="0"/>
              </a:spcBef>
              <a:spcAft>
                <a:spcPts val="400"/>
              </a:spcAft>
            </a:pPr>
            <a:r>
              <a:rPr lang="en-US" sz="1700" dirty="0">
                <a:solidFill>
                  <a:schemeClr val="bg1"/>
                </a:solidFill>
                <a:latin typeface="Arial" panose="020B0604020202020204" pitchFamily="34" charset="0"/>
                <a:cs typeface="Arial" panose="020B0604020202020204" pitchFamily="34" charset="0"/>
              </a:rPr>
              <a:t>Ryan Wiser, Galen Barbose, Will Gorman, Eric O’Shaughnessy, Sydney Forrester, Paul Donohoo-Vallett, Peter Cappers, Jeffrey Deason</a:t>
            </a:r>
          </a:p>
          <a:p>
            <a:pPr>
              <a:lnSpc>
                <a:spcPct val="110000"/>
              </a:lnSpc>
              <a:spcBef>
                <a:spcPts val="0"/>
              </a:spcBef>
              <a:spcAft>
                <a:spcPts val="400"/>
              </a:spcAft>
            </a:pPr>
            <a:r>
              <a:rPr lang="en-US" b="1" dirty="0">
                <a:solidFill>
                  <a:schemeClr val="bg1"/>
                </a:solidFill>
                <a:latin typeface="Arial" panose="020B0604020202020204" pitchFamily="34" charset="0"/>
                <a:cs typeface="Arial" panose="020B0604020202020204" pitchFamily="34" charset="0"/>
              </a:rPr>
              <a:t>Lawrence Berkeley National Laboratory</a:t>
            </a:r>
          </a:p>
          <a:p>
            <a:pPr>
              <a:lnSpc>
                <a:spcPct val="110000"/>
              </a:lnSpc>
              <a:spcBef>
                <a:spcPts val="0"/>
              </a:spcBef>
            </a:pPr>
            <a:endParaRPr lang="en-US" sz="1200" dirty="0">
              <a:solidFill>
                <a:schemeClr val="bg1"/>
              </a:solidFill>
              <a:latin typeface="Arial" panose="020B0604020202020204" pitchFamily="34" charset="0"/>
              <a:cs typeface="Arial" panose="020B0604020202020204" pitchFamily="34" charset="0"/>
            </a:endParaRPr>
          </a:p>
          <a:p>
            <a:pPr>
              <a:lnSpc>
                <a:spcPct val="110000"/>
              </a:lnSpc>
              <a:spcBef>
                <a:spcPts val="0"/>
              </a:spcBef>
              <a:spcAft>
                <a:spcPts val="400"/>
              </a:spcAft>
            </a:pPr>
            <a:r>
              <a:rPr lang="en-US" sz="1700" dirty="0">
                <a:solidFill>
                  <a:schemeClr val="bg1"/>
                </a:solidFill>
                <a:latin typeface="Arial" panose="020B0604020202020204" pitchFamily="34" charset="0"/>
                <a:cs typeface="Arial" panose="020B0604020202020204" pitchFamily="34" charset="0"/>
              </a:rPr>
              <a:t>Ryan Hledik, Long Lam</a:t>
            </a:r>
          </a:p>
          <a:p>
            <a:pPr>
              <a:lnSpc>
                <a:spcPct val="110000"/>
              </a:lnSpc>
              <a:spcBef>
                <a:spcPts val="0"/>
              </a:spcBef>
              <a:spcAft>
                <a:spcPts val="400"/>
              </a:spcAft>
            </a:pPr>
            <a:r>
              <a:rPr lang="en-US" b="1" dirty="0">
                <a:solidFill>
                  <a:schemeClr val="bg1"/>
                </a:solidFill>
                <a:latin typeface="Arial" panose="020B0604020202020204" pitchFamily="34" charset="0"/>
                <a:cs typeface="Arial" panose="020B0604020202020204" pitchFamily="34" charset="0"/>
              </a:rPr>
              <a:t>The Brattle Group</a:t>
            </a:r>
          </a:p>
          <a:p>
            <a:pPr>
              <a:lnSpc>
                <a:spcPct val="110000"/>
              </a:lnSpc>
              <a:spcBef>
                <a:spcPts val="0"/>
              </a:spcBef>
            </a:pPr>
            <a:endParaRPr lang="en-US" dirty="0">
              <a:solidFill>
                <a:schemeClr val="bg1"/>
              </a:solidFill>
              <a:latin typeface="Arial" panose="020B0604020202020204" pitchFamily="34" charset="0"/>
              <a:cs typeface="Arial" panose="020B0604020202020204" pitchFamily="34" charset="0"/>
            </a:endParaRPr>
          </a:p>
          <a:p>
            <a:pPr>
              <a:lnSpc>
                <a:spcPct val="110000"/>
              </a:lnSpc>
              <a:spcBef>
                <a:spcPts val="0"/>
              </a:spcBef>
            </a:pPr>
            <a:r>
              <a:rPr lang="en-US" dirty="0">
                <a:solidFill>
                  <a:schemeClr val="bg1"/>
                </a:solidFill>
                <a:latin typeface="Arial" panose="020B0604020202020204" pitchFamily="34" charset="0"/>
                <a:cs typeface="Arial" panose="020B0604020202020204" pitchFamily="34" charset="0"/>
              </a:rPr>
              <a:t>May 2026</a:t>
            </a:r>
          </a:p>
        </p:txBody>
      </p:sp>
      <p:sp>
        <p:nvSpPr>
          <p:cNvPr id="4" name="Subtitle 2"/>
          <p:cNvSpPr txBox="1">
            <a:spLocks/>
          </p:cNvSpPr>
          <p:nvPr/>
        </p:nvSpPr>
        <p:spPr bwMode="auto">
          <a:xfrm>
            <a:off x="4951161" y="6096000"/>
            <a:ext cx="5585844" cy="394852"/>
          </a:xfrm>
          <a:prstGeom prst="rect">
            <a:avLst/>
          </a:prstGeom>
          <a:noFill/>
          <a:ln w="9525">
            <a:noFill/>
            <a:miter lim="800000"/>
            <a:headEnd/>
            <a:tailEnd/>
          </a:ln>
        </p:spPr>
        <p:txBody>
          <a:bodyPr vert="horz" wrap="square" lIns="76412" tIns="38206" rIns="76412" bIns="38206" numCol="1" anchor="b" anchorCtr="0" compatLnSpc="1">
            <a:prstTxWarp prst="textNoShape">
              <a:avLst/>
            </a:prstTxWarp>
            <a:noAutofit/>
          </a:bodyPr>
          <a:lstStyle/>
          <a:p>
            <a:pPr defTabSz="685742" eaLnBrk="0" hangingPunct="0">
              <a:defRPr/>
            </a:pPr>
            <a:r>
              <a:rPr lang="en-US" sz="900" i="1" dirty="0">
                <a:solidFill>
                  <a:schemeClr val="bg1"/>
                </a:solidFill>
                <a:latin typeface="Arial" pitchFamily="34" charset="0"/>
                <a:cs typeface="Arial" pitchFamily="34" charset="0"/>
              </a:rPr>
              <a:t>This work was funded by the U.S. Department of Energy under Contract No. DE-AC02-05CH11231. The views and opinions of the authors expressed herein do not necessarily state or reflect those of the United States Government or any agency thereof, or The Regents of the University of California. </a:t>
            </a:r>
          </a:p>
        </p:txBody>
      </p:sp>
      <p:sp>
        <p:nvSpPr>
          <p:cNvPr id="7" name="TextBox 6">
            <a:extLst>
              <a:ext uri="{FF2B5EF4-FFF2-40B4-BE49-F238E27FC236}">
                <a16:creationId xmlns:a16="http://schemas.microsoft.com/office/drawing/2014/main" id="{F3EA459D-7178-46D6-9CDD-41A6BD6ED2FD}"/>
              </a:ext>
            </a:extLst>
          </p:cNvPr>
          <p:cNvSpPr txBox="1"/>
          <p:nvPr/>
        </p:nvSpPr>
        <p:spPr>
          <a:xfrm>
            <a:off x="4951161" y="6627168"/>
            <a:ext cx="1807015" cy="230832"/>
          </a:xfrm>
          <a:prstGeom prst="rect">
            <a:avLst/>
          </a:prstGeom>
          <a:noFill/>
        </p:spPr>
        <p:txBody>
          <a:bodyPr wrap="square" rtlCol="0">
            <a:spAutoFit/>
          </a:bodyPr>
          <a:lstStyle/>
          <a:p>
            <a:r>
              <a:rPr lang="en-US" sz="900" i="1" dirty="0">
                <a:solidFill>
                  <a:schemeClr val="bg1"/>
                </a:solidFill>
              </a:rPr>
              <a:t>Image source: OpenAI DALL-E</a:t>
            </a:r>
          </a:p>
        </p:txBody>
      </p:sp>
      <p:pic>
        <p:nvPicPr>
          <p:cNvPr id="8" name="Picture 7">
            <a:extLst>
              <a:ext uri="{FF2B5EF4-FFF2-40B4-BE49-F238E27FC236}">
                <a16:creationId xmlns:a16="http://schemas.microsoft.com/office/drawing/2014/main" id="{D5D0A057-3128-10F8-45B9-B070A3674105}"/>
              </a:ext>
            </a:extLst>
          </p:cNvPr>
          <p:cNvPicPr>
            <a:picLocks noChangeAspect="1"/>
          </p:cNvPicPr>
          <p:nvPr/>
        </p:nvPicPr>
        <p:blipFill>
          <a:blip r:embed="rId3"/>
          <a:srcRect l="14722" r="4768"/>
          <a:stretch/>
        </p:blipFill>
        <p:spPr>
          <a:xfrm>
            <a:off x="0" y="881974"/>
            <a:ext cx="4811355" cy="5976026"/>
          </a:xfrm>
          <a:prstGeom prst="rect">
            <a:avLst/>
          </a:prstGeom>
        </p:spPr>
      </p:pic>
      <p:sp>
        <p:nvSpPr>
          <p:cNvPr id="3" name="TextBox 2">
            <a:extLst>
              <a:ext uri="{FF2B5EF4-FFF2-40B4-BE49-F238E27FC236}">
                <a16:creationId xmlns:a16="http://schemas.microsoft.com/office/drawing/2014/main" id="{E816A4B5-1D03-D8D6-3389-684CA2CD74F8}"/>
              </a:ext>
            </a:extLst>
          </p:cNvPr>
          <p:cNvSpPr txBox="1"/>
          <p:nvPr/>
        </p:nvSpPr>
        <p:spPr>
          <a:xfrm>
            <a:off x="4899280" y="787933"/>
            <a:ext cx="7256240" cy="2431435"/>
          </a:xfrm>
          <a:prstGeom prst="rect">
            <a:avLst/>
          </a:prstGeom>
          <a:noFill/>
        </p:spPr>
        <p:txBody>
          <a:bodyPr wrap="square">
            <a:spAutoFit/>
          </a:bodyPr>
          <a:lstStyle/>
          <a:p>
            <a:r>
              <a:rPr lang="en-US" sz="3800" b="1" dirty="0">
                <a:solidFill>
                  <a:schemeClr val="bg1"/>
                </a:solidFill>
              </a:rPr>
              <a:t>Factors Influencing Recent Trends in Retail Electricity Prices in the United States… </a:t>
            </a:r>
            <a:r>
              <a:rPr lang="en-US" sz="3800" b="1" i="1" dirty="0">
                <a:solidFill>
                  <a:schemeClr val="bg1"/>
                </a:solidFill>
              </a:rPr>
              <a:t>…and in New England</a:t>
            </a:r>
            <a:endParaRPr lang="en-US" sz="3800" i="1" dirty="0"/>
          </a:p>
        </p:txBody>
      </p:sp>
    </p:spTree>
    <p:extLst>
      <p:ext uri="{BB962C8B-B14F-4D97-AF65-F5344CB8AC3E}">
        <p14:creationId xmlns:p14="http://schemas.microsoft.com/office/powerpoint/2010/main" val="4239199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3208A59-6F43-71F3-645D-9D8529DD0906}"/>
              </a:ext>
            </a:extLst>
          </p:cNvPr>
          <p:cNvSpPr/>
          <p:nvPr/>
        </p:nvSpPr>
        <p:spPr>
          <a:xfrm>
            <a:off x="7124700" y="1257301"/>
            <a:ext cx="4452819" cy="5486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E5A9269-2837-2E66-CAD7-533D6B2D7428}"/>
              </a:ext>
            </a:extLst>
          </p:cNvPr>
          <p:cNvSpPr>
            <a:spLocks noGrp="1"/>
          </p:cNvSpPr>
          <p:nvPr>
            <p:ph type="body" sz="quarter" idx="16"/>
          </p:nvPr>
        </p:nvSpPr>
        <p:spPr>
          <a:xfrm>
            <a:off x="624932" y="1092199"/>
            <a:ext cx="6223543" cy="5326797"/>
          </a:xfrm>
        </p:spPr>
        <p:txBody>
          <a:bodyPr vert="horz" lIns="91440" tIns="182880" rIns="91440" bIns="45720" anchor="t">
            <a:noAutofit/>
          </a:bodyPr>
          <a:lstStyle/>
          <a:p>
            <a:pPr>
              <a:spcBef>
                <a:spcPts val="400"/>
              </a:spcBef>
              <a:spcAft>
                <a:spcPts val="400"/>
              </a:spcAft>
              <a:buFont typeface="Wingdings" panose="05000000000000000000" pitchFamily="2" charset="2"/>
              <a:buChar char="q"/>
            </a:pPr>
            <a:r>
              <a:rPr lang="en-US" sz="2400" dirty="0">
                <a:latin typeface="Arial"/>
                <a:cs typeface="Arial"/>
              </a:rPr>
              <a:t>Combined, transmission, distribution and business operations represent </a:t>
            </a:r>
            <a:r>
              <a:rPr lang="en-US" sz="2400" b="1" dirty="0">
                <a:latin typeface="Arial"/>
                <a:cs typeface="Arial"/>
              </a:rPr>
              <a:t>~50-60% of the total </a:t>
            </a:r>
            <a:r>
              <a:rPr lang="en-US" sz="2400" dirty="0">
                <a:latin typeface="Arial"/>
                <a:cs typeface="Arial"/>
              </a:rPr>
              <a:t>increase in ISO-NE-wide average IOU retail prices (in </a:t>
            </a:r>
            <a:r>
              <a:rPr lang="en-US" sz="2400" u="sng" dirty="0">
                <a:latin typeface="Arial"/>
                <a:cs typeface="Arial"/>
              </a:rPr>
              <a:t>nominal dollars</a:t>
            </a:r>
            <a:r>
              <a:rPr lang="en-US" sz="2400" dirty="0">
                <a:latin typeface="Arial"/>
                <a:cs typeface="Arial"/>
              </a:rPr>
              <a:t>) from 2019-2025 </a:t>
            </a:r>
            <a:r>
              <a:rPr lang="en-US" sz="2400" i="1" dirty="0">
                <a:latin typeface="Arial"/>
                <a:cs typeface="Arial"/>
              </a:rPr>
              <a:t>(left) </a:t>
            </a:r>
            <a:r>
              <a:rPr lang="en-US" sz="2400" dirty="0">
                <a:latin typeface="Arial"/>
                <a:cs typeface="Arial"/>
              </a:rPr>
              <a:t>and 2010-2025 </a:t>
            </a:r>
            <a:r>
              <a:rPr lang="en-US" sz="2400" i="1" dirty="0">
                <a:latin typeface="Arial"/>
                <a:cs typeface="Arial"/>
              </a:rPr>
              <a:t>(right)</a:t>
            </a:r>
          </a:p>
          <a:p>
            <a:pPr>
              <a:spcBef>
                <a:spcPts val="400"/>
              </a:spcBef>
              <a:spcAft>
                <a:spcPts val="400"/>
              </a:spcAft>
              <a:buFont typeface="Wingdings" panose="05000000000000000000" pitchFamily="2" charset="2"/>
              <a:buChar char="q"/>
            </a:pPr>
            <a:r>
              <a:rPr lang="en-US" sz="2400" dirty="0">
                <a:latin typeface="Arial"/>
                <a:cs typeface="Arial"/>
              </a:rPr>
              <a:t>Major drivers of these cost increases: </a:t>
            </a:r>
          </a:p>
          <a:p>
            <a:pPr marL="685800" lvl="3" indent="-342900" defTabSz="914400">
              <a:spcBef>
                <a:spcPts val="400"/>
              </a:spcBef>
              <a:spcAft>
                <a:spcPts val="400"/>
              </a:spcAft>
            </a:pPr>
            <a:r>
              <a:rPr lang="en-US" sz="2000" dirty="0">
                <a:latin typeface="Arial"/>
                <a:cs typeface="Arial"/>
              </a:rPr>
              <a:t>Aging-asset replacement </a:t>
            </a:r>
          </a:p>
          <a:p>
            <a:pPr marL="685800" lvl="3" indent="-342900" defTabSz="914400">
              <a:spcBef>
                <a:spcPts val="400"/>
              </a:spcBef>
              <a:spcAft>
                <a:spcPts val="400"/>
              </a:spcAft>
            </a:pPr>
            <a:r>
              <a:rPr lang="en-US" sz="2000" dirty="0">
                <a:latin typeface="Arial"/>
                <a:cs typeface="Arial"/>
              </a:rPr>
              <a:t>Equipment hardening</a:t>
            </a:r>
          </a:p>
          <a:p>
            <a:pPr marL="685800" lvl="3" indent="-342900">
              <a:spcBef>
                <a:spcPts val="400"/>
              </a:spcBef>
              <a:spcAft>
                <a:spcPts val="400"/>
              </a:spcAft>
            </a:pPr>
            <a:r>
              <a:rPr lang="en-US" sz="2000" dirty="0">
                <a:latin typeface="Arial"/>
                <a:cs typeface="Arial"/>
              </a:rPr>
              <a:t>Storm cost recovery</a:t>
            </a:r>
          </a:p>
          <a:p>
            <a:pPr marL="685800" lvl="3" indent="-342900" defTabSz="914400">
              <a:spcBef>
                <a:spcPts val="400"/>
              </a:spcBef>
              <a:spcAft>
                <a:spcPts val="400"/>
              </a:spcAft>
            </a:pPr>
            <a:r>
              <a:rPr lang="en-US" sz="2000" i="1" dirty="0">
                <a:latin typeface="Arial"/>
                <a:cs typeface="Arial"/>
              </a:rPr>
              <a:t>And some expansion</a:t>
            </a:r>
          </a:p>
          <a:p>
            <a:pPr marL="342900" lvl="2" indent="-342900">
              <a:spcBef>
                <a:spcPts val="400"/>
              </a:spcBef>
              <a:spcAft>
                <a:spcPts val="400"/>
              </a:spcAft>
            </a:pPr>
            <a:r>
              <a:rPr lang="en-US" sz="2400" dirty="0">
                <a:latin typeface="Arial"/>
                <a:cs typeface="Arial"/>
              </a:rPr>
              <a:t>Price impact exacerbated by:</a:t>
            </a:r>
          </a:p>
          <a:p>
            <a:pPr marL="685800" lvl="3" indent="-342900">
              <a:spcBef>
                <a:spcPts val="400"/>
              </a:spcBef>
              <a:spcAft>
                <a:spcPts val="400"/>
              </a:spcAft>
            </a:pPr>
            <a:r>
              <a:rPr lang="en-US" sz="2000" dirty="0">
                <a:latin typeface="Arial"/>
                <a:cs typeface="Arial"/>
              </a:rPr>
              <a:t>Low growth / load contraction</a:t>
            </a:r>
          </a:p>
          <a:p>
            <a:pPr marL="685800" lvl="3" indent="-342900">
              <a:spcBef>
                <a:spcPts val="400"/>
              </a:spcBef>
              <a:spcAft>
                <a:spcPts val="400"/>
              </a:spcAft>
            </a:pPr>
            <a:r>
              <a:rPr lang="en-US" sz="2000" dirty="0">
                <a:latin typeface="Arial"/>
                <a:cs typeface="Arial"/>
              </a:rPr>
              <a:t>Highly elevated equipment costs</a:t>
            </a:r>
          </a:p>
          <a:p>
            <a:pPr lvl="2"/>
            <a:endParaRPr lang="en-US" sz="1400" dirty="0"/>
          </a:p>
        </p:txBody>
      </p:sp>
      <p:sp>
        <p:nvSpPr>
          <p:cNvPr id="6" name="Title 5">
            <a:extLst>
              <a:ext uri="{FF2B5EF4-FFF2-40B4-BE49-F238E27FC236}">
                <a16:creationId xmlns:a16="http://schemas.microsoft.com/office/drawing/2014/main" id="{F81582C9-375D-6DE7-0C7D-36B7FB7FC3EB}"/>
              </a:ext>
            </a:extLst>
          </p:cNvPr>
          <p:cNvSpPr>
            <a:spLocks noGrp="1"/>
          </p:cNvSpPr>
          <p:nvPr>
            <p:ph type="title"/>
          </p:nvPr>
        </p:nvSpPr>
        <p:spPr>
          <a:xfrm>
            <a:off x="601784" y="350103"/>
            <a:ext cx="10988434" cy="830997"/>
          </a:xfrm>
        </p:spPr>
        <p:txBody>
          <a:bodyPr/>
          <a:lstStyle/>
          <a:p>
            <a:r>
              <a:rPr lang="en-US" sz="2400" dirty="0"/>
              <a:t>Transmission, distribution </a:t>
            </a:r>
            <a:r>
              <a:rPr lang="en-US" dirty="0"/>
              <a:t>and</a:t>
            </a:r>
            <a:r>
              <a:rPr lang="en-US" sz="2400" dirty="0"/>
              <a:t> business operations costs </a:t>
            </a:r>
            <a:r>
              <a:rPr lang="en-US" dirty="0"/>
              <a:t>were significant </a:t>
            </a:r>
            <a:r>
              <a:rPr lang="en-US" sz="2400" dirty="0"/>
              <a:t>contribut</a:t>
            </a:r>
            <a:r>
              <a:rPr lang="en-US" dirty="0"/>
              <a:t>ors</a:t>
            </a:r>
            <a:r>
              <a:rPr lang="en-US" sz="2400" dirty="0"/>
              <a:t> to retail price increases</a:t>
            </a:r>
            <a:r>
              <a:rPr lang="en-US" dirty="0"/>
              <a:t> in ISO-NE</a:t>
            </a:r>
            <a:endParaRPr lang="en-US" sz="2400" dirty="0"/>
          </a:p>
        </p:txBody>
      </p:sp>
      <p:sp>
        <p:nvSpPr>
          <p:cNvPr id="21" name="Section Header">
            <a:extLst>
              <a:ext uri="{FF2B5EF4-FFF2-40B4-BE49-F238E27FC236}">
                <a16:creationId xmlns:a16="http://schemas.microsoft.com/office/drawing/2014/main" id="{32CE00DE-D95C-4C14-4149-6FE588505AF3}"/>
              </a:ext>
            </a:extLst>
          </p:cNvPr>
          <p:cNvSpPr>
            <a:spLocks noGrp="1"/>
          </p:cNvSpPr>
          <p:nvPr>
            <p:ph type="body" sz="quarter" idx="19" hasCustomPrompt="1"/>
          </p:nvPr>
        </p:nvSpPr>
        <p:spPr>
          <a:xfrm>
            <a:off x="601783" y="7549"/>
            <a:ext cx="9599492" cy="338554"/>
          </a:xfrm>
        </p:spPr>
        <p:txBody>
          <a:bodyPr wrap="square" lIns="45720">
            <a:spAutoFit/>
          </a:bodyPr>
          <a:lstStyle>
            <a:lvl1pPr marL="0" indent="0">
              <a:buNone/>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err="1"/>
              <a:t>MEDIUM-term</a:t>
            </a:r>
            <a:r>
              <a:rPr lang="en-US" dirty="0"/>
              <a:t> relationships: transmission, distribution, business operations</a:t>
            </a:r>
          </a:p>
        </p:txBody>
      </p:sp>
      <p:pic>
        <p:nvPicPr>
          <p:cNvPr id="3" name="Picture 2">
            <a:extLst>
              <a:ext uri="{FF2B5EF4-FFF2-40B4-BE49-F238E27FC236}">
                <a16:creationId xmlns:a16="http://schemas.microsoft.com/office/drawing/2014/main" id="{D10AFA05-0944-7F7A-294D-6360BB1DB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208" y="1363864"/>
            <a:ext cx="4192559" cy="5265536"/>
          </a:xfrm>
          <a:prstGeom prst="rect">
            <a:avLst/>
          </a:prstGeom>
        </p:spPr>
      </p:pic>
    </p:spTree>
    <p:extLst>
      <p:ext uri="{BB962C8B-B14F-4D97-AF65-F5344CB8AC3E}">
        <p14:creationId xmlns:p14="http://schemas.microsoft.com/office/powerpoint/2010/main" val="159792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D0769A-6147-B80F-16CF-5C208732979B}"/>
              </a:ext>
            </a:extLst>
          </p:cNvPr>
          <p:cNvSpPr/>
          <p:nvPr/>
        </p:nvSpPr>
        <p:spPr>
          <a:xfrm>
            <a:off x="5705475" y="1294226"/>
            <a:ext cx="5876923" cy="537327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9489F4-77B3-A3A6-1ADE-50232FCECAA8}"/>
              </a:ext>
            </a:extLst>
          </p:cNvPr>
          <p:cNvSpPr>
            <a:spLocks noGrp="1"/>
          </p:cNvSpPr>
          <p:nvPr>
            <p:ph type="title"/>
          </p:nvPr>
        </p:nvSpPr>
        <p:spPr>
          <a:xfrm>
            <a:off x="609600" y="328333"/>
            <a:ext cx="10972800" cy="830997"/>
          </a:xfrm>
        </p:spPr>
        <p:txBody>
          <a:bodyPr/>
          <a:lstStyle/>
          <a:p>
            <a:r>
              <a:rPr lang="en-US" dirty="0"/>
              <a:t>The availability of low-cost natural gas has historically placed downward pressure on retail prices, but increased volatility—especially in ISO-NE</a:t>
            </a:r>
          </a:p>
        </p:txBody>
      </p:sp>
      <p:sp>
        <p:nvSpPr>
          <p:cNvPr id="7" name="Content Placeholder 2">
            <a:extLst>
              <a:ext uri="{FF2B5EF4-FFF2-40B4-BE49-F238E27FC236}">
                <a16:creationId xmlns:a16="http://schemas.microsoft.com/office/drawing/2014/main" id="{812C9B55-B9B9-5DAA-0C7B-377CD09092AA}"/>
              </a:ext>
            </a:extLst>
          </p:cNvPr>
          <p:cNvSpPr txBox="1">
            <a:spLocks/>
          </p:cNvSpPr>
          <p:nvPr/>
        </p:nvSpPr>
        <p:spPr>
          <a:xfrm>
            <a:off x="609600" y="1205707"/>
            <a:ext cx="10930128" cy="960298"/>
          </a:xfrm>
          <a:prstGeom prst="rect">
            <a:avLst/>
          </a:prstGeom>
        </p:spPr>
        <p:txBody>
          <a:bodyPr vert="horz" lIns="91440" tIns="45720" rIns="91440" bIns="45720" anchor="t">
            <a:noAutofit/>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defTabSz="914400"/>
            <a:endParaRPr lang="en-US" dirty="0"/>
          </a:p>
          <a:p>
            <a:pPr defTabSz="914400"/>
            <a:endParaRPr lang="en-US" dirty="0"/>
          </a:p>
          <a:p>
            <a:pPr defTabSz="914400"/>
            <a:endParaRPr lang="en-US" dirty="0"/>
          </a:p>
        </p:txBody>
      </p:sp>
      <p:sp>
        <p:nvSpPr>
          <p:cNvPr id="4" name="Section Header">
            <a:extLst>
              <a:ext uri="{FF2B5EF4-FFF2-40B4-BE49-F238E27FC236}">
                <a16:creationId xmlns:a16="http://schemas.microsoft.com/office/drawing/2014/main" id="{6FB4D9DE-7025-B5E2-2ABD-06EA504E0935}"/>
              </a:ext>
            </a:extLst>
          </p:cNvPr>
          <p:cNvSpPr txBox="1">
            <a:spLocks/>
          </p:cNvSpPr>
          <p:nvPr/>
        </p:nvSpPr>
        <p:spPr>
          <a:xfrm>
            <a:off x="601783" y="7549"/>
            <a:ext cx="8507047" cy="338554"/>
          </a:xfrm>
          <a:prstGeom prst="rect">
            <a:avLst/>
          </a:prstGeom>
        </p:spPr>
        <p:txBody>
          <a:bodyPr wrap="square" lIns="45720">
            <a:spAutoFit/>
          </a:bodyPr>
          <a:lstStyle>
            <a:lvl1pPr marL="0" indent="0" algn="l" rtl="0" eaLnBrk="1" latinLnBrk="0" hangingPunct="1">
              <a:spcBef>
                <a:spcPts val="525"/>
              </a:spcBef>
              <a:buClr>
                <a:schemeClr val="accent2"/>
              </a:buClr>
              <a:buSzPct val="60000"/>
              <a:buFont typeface="Wingdings"/>
              <a:buNone/>
              <a:defRPr kumimoji="0" sz="1600" b="1" kern="1200" cap="all" spc="50" baseline="0">
                <a:solidFill>
                  <a:schemeClr val="accent2">
                    <a:alpha val="75000"/>
                  </a:schemeClr>
                </a:solidFill>
                <a:latin typeface="+mn-lt"/>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accent2">
                    <a:lumMod val="75000"/>
                  </a:schemeClr>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defTabSz="914400"/>
            <a:r>
              <a:rPr lang="en-US" dirty="0" err="1"/>
              <a:t>MEDIUM-term</a:t>
            </a:r>
            <a:r>
              <a:rPr lang="en-US" dirty="0"/>
              <a:t> relationships: fuel and WHOLESALE POWER PRICES </a:t>
            </a:r>
          </a:p>
        </p:txBody>
      </p:sp>
      <p:sp>
        <p:nvSpPr>
          <p:cNvPr id="11" name="Content Placeholder 2">
            <a:extLst>
              <a:ext uri="{FF2B5EF4-FFF2-40B4-BE49-F238E27FC236}">
                <a16:creationId xmlns:a16="http://schemas.microsoft.com/office/drawing/2014/main" id="{6759B0CF-E39A-A046-D9F1-506887A653A9}"/>
              </a:ext>
            </a:extLst>
          </p:cNvPr>
          <p:cNvSpPr txBox="1">
            <a:spLocks/>
          </p:cNvSpPr>
          <p:nvPr/>
        </p:nvSpPr>
        <p:spPr>
          <a:xfrm>
            <a:off x="624700" y="1292774"/>
            <a:ext cx="5122081" cy="5258311"/>
          </a:xfrm>
          <a:prstGeom prst="rect">
            <a:avLst/>
          </a:prstGeom>
        </p:spPr>
        <p:txBody>
          <a:bodyPr vert="horz">
            <a:noAutofit/>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defTabSz="914400">
              <a:spcBef>
                <a:spcPts val="700"/>
              </a:spcBef>
              <a:spcAft>
                <a:spcPts val="700"/>
              </a:spcAft>
            </a:pPr>
            <a:r>
              <a:rPr lang="en-US" sz="2000" dirty="0">
                <a:latin typeface="Arial"/>
                <a:cs typeface="Arial"/>
              </a:rPr>
              <a:t>Over a longer period: technological advances have resulted in </a:t>
            </a:r>
            <a:r>
              <a:rPr lang="en-US" sz="2000" b="1" dirty="0"/>
              <a:t>reductions in inflation-adjusted natural gas prices and therefore also lower wholesale and retail electricity prices</a:t>
            </a:r>
          </a:p>
          <a:p>
            <a:pPr defTabSz="914400">
              <a:spcBef>
                <a:spcPts val="700"/>
              </a:spcBef>
              <a:spcAft>
                <a:spcPts val="700"/>
              </a:spcAft>
            </a:pPr>
            <a:r>
              <a:rPr lang="en-US" sz="2000" dirty="0"/>
              <a:t>But natural gas is also a driver </a:t>
            </a:r>
            <a:r>
              <a:rPr lang="en-US" sz="2000"/>
              <a:t>of </a:t>
            </a:r>
            <a:r>
              <a:rPr lang="en-US" sz="2000" b="1"/>
              <a:t>volatility</a:t>
            </a:r>
            <a:r>
              <a:rPr lang="en-US" sz="2000"/>
              <a:t> </a:t>
            </a:r>
            <a:r>
              <a:rPr lang="en-US" sz="2000" dirty="0"/>
              <a:t>in wholesale and retail prices—</a:t>
            </a:r>
            <a:r>
              <a:rPr lang="en-US" sz="2000" u="sng" dirty="0"/>
              <a:t>and especially in New England due to pipeline constraints</a:t>
            </a:r>
          </a:p>
          <a:p>
            <a:pPr defTabSz="914400">
              <a:spcBef>
                <a:spcPts val="700"/>
              </a:spcBef>
              <a:spcAft>
                <a:spcPts val="700"/>
              </a:spcAft>
            </a:pPr>
            <a:r>
              <a:rPr lang="en-US" sz="2000" dirty="0"/>
              <a:t>Since 2019, wholesale prices in ISO-NE have been on a roller coaster, due to gas:</a:t>
            </a:r>
          </a:p>
          <a:p>
            <a:pPr lvl="1" defTabSz="914400">
              <a:spcBef>
                <a:spcPts val="700"/>
              </a:spcBef>
              <a:spcAft>
                <a:spcPts val="700"/>
              </a:spcAft>
            </a:pPr>
            <a:r>
              <a:rPr lang="en-US" sz="1800" b="1" dirty="0"/>
              <a:t>&gt;4 ¢/kWh </a:t>
            </a:r>
            <a:r>
              <a:rPr lang="en-US" sz="1800" dirty="0"/>
              <a:t>at onset of Ukraine-Russia war</a:t>
            </a:r>
          </a:p>
          <a:p>
            <a:pPr lvl="1" defTabSz="914400">
              <a:spcBef>
                <a:spcPts val="700"/>
              </a:spcBef>
              <a:spcAft>
                <a:spcPts val="700"/>
              </a:spcAft>
            </a:pPr>
            <a:r>
              <a:rPr lang="en-US" sz="1800" b="1" dirty="0"/>
              <a:t>2.9 ¢/kWh </a:t>
            </a:r>
            <a:r>
              <a:rPr lang="en-US" sz="1800" dirty="0"/>
              <a:t>increase in 2025 vs. 2024</a:t>
            </a:r>
          </a:p>
          <a:p>
            <a:pPr lvl="1" defTabSz="914400">
              <a:spcBef>
                <a:spcPts val="700"/>
              </a:spcBef>
              <a:spcAft>
                <a:spcPts val="700"/>
              </a:spcAft>
            </a:pPr>
            <a:r>
              <a:rPr lang="en-US" sz="1800" b="1" dirty="0"/>
              <a:t>3.2</a:t>
            </a:r>
            <a:r>
              <a:rPr lang="en-US" sz="1800" dirty="0"/>
              <a:t> </a:t>
            </a:r>
            <a:r>
              <a:rPr lang="en-US" sz="1800" b="1" dirty="0"/>
              <a:t>¢/kWh </a:t>
            </a:r>
            <a:r>
              <a:rPr lang="en-US" sz="1800" dirty="0"/>
              <a:t>increase from 2019 to 2025</a:t>
            </a:r>
          </a:p>
        </p:txBody>
      </p:sp>
      <p:pic>
        <p:nvPicPr>
          <p:cNvPr id="5" name="Picture 4">
            <a:extLst>
              <a:ext uri="{FF2B5EF4-FFF2-40B4-BE49-F238E27FC236}">
                <a16:creationId xmlns:a16="http://schemas.microsoft.com/office/drawing/2014/main" id="{8E8F48F5-84DB-6D47-12E4-21148C9A5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653" y="1442014"/>
            <a:ext cx="5571203" cy="5070971"/>
          </a:xfrm>
          <a:prstGeom prst="rect">
            <a:avLst/>
          </a:prstGeom>
        </p:spPr>
      </p:pic>
    </p:spTree>
    <p:extLst>
      <p:ext uri="{BB962C8B-B14F-4D97-AF65-F5344CB8AC3E}">
        <p14:creationId xmlns:p14="http://schemas.microsoft.com/office/powerpoint/2010/main" val="92556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8BCAA-E49A-E11B-8196-3FBFB98CF11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D0F12D1-756E-B65B-8897-90D458740EE6}"/>
              </a:ext>
            </a:extLst>
          </p:cNvPr>
          <p:cNvSpPr/>
          <p:nvPr/>
        </p:nvSpPr>
        <p:spPr>
          <a:xfrm>
            <a:off x="620178" y="1309539"/>
            <a:ext cx="6287646" cy="477837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8415302-E711-2E0D-F7A9-C3C50ADED5C7}"/>
              </a:ext>
            </a:extLst>
          </p:cNvPr>
          <p:cNvSpPr>
            <a:spLocks noGrp="1"/>
          </p:cNvSpPr>
          <p:nvPr>
            <p:ph type="title"/>
          </p:nvPr>
        </p:nvSpPr>
        <p:spPr>
          <a:xfrm>
            <a:off x="598056" y="331011"/>
            <a:ext cx="11146472" cy="830997"/>
          </a:xfrm>
        </p:spPr>
        <p:txBody>
          <a:bodyPr/>
          <a:lstStyle/>
          <a:p>
            <a:r>
              <a:rPr lang="en-US" dirty="0"/>
              <a:t>State policies have often also increased prices, including RPS, RGGI, and net metering – with larger impacts in New England than many other regions</a:t>
            </a:r>
          </a:p>
        </p:txBody>
      </p:sp>
      <p:sp>
        <p:nvSpPr>
          <p:cNvPr id="8" name="Section Header">
            <a:extLst>
              <a:ext uri="{FF2B5EF4-FFF2-40B4-BE49-F238E27FC236}">
                <a16:creationId xmlns:a16="http://schemas.microsoft.com/office/drawing/2014/main" id="{1E7732DD-B357-2BB4-C844-32F70E095079}"/>
              </a:ext>
            </a:extLst>
          </p:cNvPr>
          <p:cNvSpPr>
            <a:spLocks noGrp="1"/>
          </p:cNvSpPr>
          <p:nvPr>
            <p:ph type="body" sz="quarter" idx="19" hasCustomPrompt="1"/>
          </p:nvPr>
        </p:nvSpPr>
        <p:spPr>
          <a:xfrm>
            <a:off x="598056" y="7549"/>
            <a:ext cx="10256332" cy="338554"/>
          </a:xfrm>
        </p:spPr>
        <p:txBody>
          <a:bodyPr wrap="square" lIns="45720">
            <a:spAutoFit/>
          </a:bodyPr>
          <a:lstStyle>
            <a:lvl1pPr marL="0" indent="0">
              <a:buNone/>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MEDIUM-term relationships: State RPS POLICIES, RGGI, and NET-ENERGY METERING </a:t>
            </a:r>
          </a:p>
        </p:txBody>
      </p:sp>
      <p:sp>
        <p:nvSpPr>
          <p:cNvPr id="10" name="Text Placeholder 3">
            <a:extLst>
              <a:ext uri="{FF2B5EF4-FFF2-40B4-BE49-F238E27FC236}">
                <a16:creationId xmlns:a16="http://schemas.microsoft.com/office/drawing/2014/main" id="{04B5B057-E581-8B3B-3DE3-33D38268F62B}"/>
              </a:ext>
            </a:extLst>
          </p:cNvPr>
          <p:cNvSpPr txBox="1">
            <a:spLocks/>
          </p:cNvSpPr>
          <p:nvPr/>
        </p:nvSpPr>
        <p:spPr>
          <a:xfrm>
            <a:off x="598056" y="1182667"/>
            <a:ext cx="6309768" cy="1370740"/>
          </a:xfrm>
          <a:prstGeom prst="rect">
            <a:avLst/>
          </a:prstGeom>
        </p:spPr>
        <p:txBody>
          <a:bodyPr vert="horz" lIns="91440" tIns="182880" rIns="91440" bIns="45720" anchor="t">
            <a:noAutofit/>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lvl="1" indent="0" algn="ctr" defTabSz="914400">
              <a:spcBef>
                <a:spcPts val="200"/>
              </a:spcBef>
              <a:spcAft>
                <a:spcPts val="200"/>
              </a:spcAft>
              <a:buNone/>
            </a:pPr>
            <a:r>
              <a:rPr lang="en-US" sz="2000" b="1" dirty="0">
                <a:solidFill>
                  <a:schemeClr val="accent1"/>
                </a:solidFill>
              </a:rPr>
              <a:t>RPS: </a:t>
            </a:r>
            <a:r>
              <a:rPr lang="en-US" sz="2000" dirty="0"/>
              <a:t>C</a:t>
            </a:r>
            <a:r>
              <a:rPr lang="en-US" sz="2000" dirty="0">
                <a:latin typeface="Arial"/>
                <a:cs typeface="Arial"/>
              </a:rPr>
              <a:t>ompliance costs from 2019 to 2025 equate to an average price increase of </a:t>
            </a:r>
            <a:r>
              <a:rPr lang="en-US" sz="2000" b="1" dirty="0">
                <a:solidFill>
                  <a:schemeClr val="accent1"/>
                </a:solidFill>
                <a:latin typeface="Arial"/>
                <a:cs typeface="Arial"/>
              </a:rPr>
              <a:t>~0.3 </a:t>
            </a:r>
            <a:r>
              <a:rPr lang="en-US" sz="2000" b="1" dirty="0">
                <a:solidFill>
                  <a:schemeClr val="accent1"/>
                </a:solidFill>
              </a:rPr>
              <a:t>¢</a:t>
            </a:r>
            <a:r>
              <a:rPr lang="en-US" sz="2000" b="1" dirty="0">
                <a:solidFill>
                  <a:schemeClr val="accent1"/>
                </a:solidFill>
                <a:latin typeface="Arial"/>
                <a:cs typeface="Arial"/>
              </a:rPr>
              <a:t>/kWh </a:t>
            </a:r>
            <a:r>
              <a:rPr lang="en-US" sz="2000" dirty="0">
                <a:latin typeface="Arial"/>
                <a:cs typeface="Arial"/>
              </a:rPr>
              <a:t>nationally; in some New England states as much as </a:t>
            </a:r>
            <a:r>
              <a:rPr lang="en-US" sz="2000" b="1" dirty="0">
                <a:solidFill>
                  <a:schemeClr val="accent1"/>
                </a:solidFill>
                <a:latin typeface="Arial"/>
                <a:cs typeface="Arial"/>
              </a:rPr>
              <a:t>~1 </a:t>
            </a:r>
            <a:r>
              <a:rPr lang="en-US" sz="2000" b="1" dirty="0">
                <a:solidFill>
                  <a:schemeClr val="accent1"/>
                </a:solidFill>
              </a:rPr>
              <a:t>¢</a:t>
            </a:r>
            <a:r>
              <a:rPr lang="en-US" sz="2000" b="1" dirty="0">
                <a:solidFill>
                  <a:schemeClr val="accent1"/>
                </a:solidFill>
                <a:latin typeface="Arial"/>
                <a:cs typeface="Arial"/>
              </a:rPr>
              <a:t>/kWh</a:t>
            </a:r>
            <a:endParaRPr lang="en-US" sz="2000" dirty="0">
              <a:latin typeface="Arial"/>
              <a:cs typeface="Arial"/>
            </a:endParaRPr>
          </a:p>
        </p:txBody>
      </p:sp>
      <p:sp>
        <p:nvSpPr>
          <p:cNvPr id="16" name="Rectangle 15">
            <a:extLst>
              <a:ext uri="{FF2B5EF4-FFF2-40B4-BE49-F238E27FC236}">
                <a16:creationId xmlns:a16="http://schemas.microsoft.com/office/drawing/2014/main" id="{FE78F955-E63D-FB29-8633-ABE2ED2F6DA0}"/>
              </a:ext>
            </a:extLst>
          </p:cNvPr>
          <p:cNvSpPr/>
          <p:nvPr/>
        </p:nvSpPr>
        <p:spPr>
          <a:xfrm>
            <a:off x="7004247" y="1304926"/>
            <a:ext cx="4567575" cy="477837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E2F09A91-CEC0-9826-0A18-C7CD22F1DCC5}"/>
              </a:ext>
            </a:extLst>
          </p:cNvPr>
          <p:cNvSpPr txBox="1">
            <a:spLocks/>
          </p:cNvSpPr>
          <p:nvPr/>
        </p:nvSpPr>
        <p:spPr>
          <a:xfrm>
            <a:off x="620179" y="6133971"/>
            <a:ext cx="10951644" cy="497545"/>
          </a:xfrm>
          <a:prstGeom prst="rect">
            <a:avLst/>
          </a:prstGeom>
          <a:solidFill>
            <a:schemeClr val="bg1">
              <a:lumMod val="85000"/>
            </a:schemeClr>
          </a:solidFill>
        </p:spPr>
        <p:txBody>
          <a:bodyPr vert="horz" lIns="91440" tIns="91440" rIns="91440" bIns="91440" anchor="t">
            <a:noAutofit/>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lvl="1" indent="0" algn="ctr" defTabSz="914400">
              <a:spcBef>
                <a:spcPts val="200"/>
              </a:spcBef>
              <a:spcAft>
                <a:spcPts val="200"/>
              </a:spcAft>
              <a:buNone/>
            </a:pPr>
            <a:r>
              <a:rPr lang="en-US" sz="2000" b="1" dirty="0">
                <a:solidFill>
                  <a:schemeClr val="accent5">
                    <a:lumMod val="50000"/>
                  </a:schemeClr>
                </a:solidFill>
              </a:rPr>
              <a:t>Net metering: </a:t>
            </a:r>
            <a:r>
              <a:rPr lang="en-US" sz="2000" dirty="0"/>
              <a:t>Analysis suggests </a:t>
            </a:r>
            <a:r>
              <a:rPr lang="en-US" sz="2000" b="1" dirty="0">
                <a:solidFill>
                  <a:schemeClr val="accent5">
                    <a:lumMod val="75000"/>
                  </a:schemeClr>
                </a:solidFill>
              </a:rPr>
              <a:t>&lt;0.5 ¢/kWh </a:t>
            </a:r>
            <a:r>
              <a:rPr lang="en-US" sz="2000" dirty="0"/>
              <a:t>in ~40 states, as high as </a:t>
            </a:r>
            <a:r>
              <a:rPr lang="en-US" sz="2000" b="1" dirty="0">
                <a:solidFill>
                  <a:schemeClr val="accent5">
                    <a:lumMod val="75000"/>
                  </a:schemeClr>
                </a:solidFill>
              </a:rPr>
              <a:t>~1.5 ¢/kWh </a:t>
            </a:r>
            <a:r>
              <a:rPr lang="en-US" sz="2000" dirty="0"/>
              <a:t>in NE</a:t>
            </a:r>
          </a:p>
        </p:txBody>
      </p:sp>
      <p:pic>
        <p:nvPicPr>
          <p:cNvPr id="14" name="Picture 13">
            <a:extLst>
              <a:ext uri="{FF2B5EF4-FFF2-40B4-BE49-F238E27FC236}">
                <a16:creationId xmlns:a16="http://schemas.microsoft.com/office/drawing/2014/main" id="{A696E4A9-8BDF-AEE2-B5EC-9E6414806E58}"/>
              </a:ext>
            </a:extLst>
          </p:cNvPr>
          <p:cNvPicPr>
            <a:picLocks noChangeAspect="1"/>
          </p:cNvPicPr>
          <p:nvPr/>
        </p:nvPicPr>
        <p:blipFill>
          <a:blip r:embed="rId3"/>
          <a:stretch>
            <a:fillRect/>
          </a:stretch>
        </p:blipFill>
        <p:spPr>
          <a:xfrm>
            <a:off x="686853" y="2295226"/>
            <a:ext cx="6028272" cy="3627780"/>
          </a:xfrm>
          <a:prstGeom prst="rect">
            <a:avLst/>
          </a:prstGeom>
        </p:spPr>
      </p:pic>
      <p:pic>
        <p:nvPicPr>
          <p:cNvPr id="17" name="Picture 16">
            <a:extLst>
              <a:ext uri="{FF2B5EF4-FFF2-40B4-BE49-F238E27FC236}">
                <a16:creationId xmlns:a16="http://schemas.microsoft.com/office/drawing/2014/main" id="{4417CD63-CDA2-073A-A0A8-52C6C1391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263" y="2312774"/>
            <a:ext cx="4197542" cy="3610232"/>
          </a:xfrm>
          <a:prstGeom prst="rect">
            <a:avLst/>
          </a:prstGeom>
        </p:spPr>
      </p:pic>
      <p:sp>
        <p:nvSpPr>
          <p:cNvPr id="18" name="Text Placeholder 3">
            <a:extLst>
              <a:ext uri="{FF2B5EF4-FFF2-40B4-BE49-F238E27FC236}">
                <a16:creationId xmlns:a16="http://schemas.microsoft.com/office/drawing/2014/main" id="{0F9508A6-849B-6154-8734-5BD8644D47F7}"/>
              </a:ext>
            </a:extLst>
          </p:cNvPr>
          <p:cNvSpPr txBox="1">
            <a:spLocks/>
          </p:cNvSpPr>
          <p:nvPr/>
        </p:nvSpPr>
        <p:spPr>
          <a:xfrm>
            <a:off x="6907824" y="1182667"/>
            <a:ext cx="4663998" cy="1370740"/>
          </a:xfrm>
          <a:prstGeom prst="rect">
            <a:avLst/>
          </a:prstGeom>
        </p:spPr>
        <p:txBody>
          <a:bodyPr vert="horz" lIns="91440" tIns="182880" rIns="91440" bIns="45720" anchor="t">
            <a:noAutofit/>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lvl="1" indent="0" algn="ctr" defTabSz="914400">
              <a:spcBef>
                <a:spcPts val="200"/>
              </a:spcBef>
              <a:spcAft>
                <a:spcPts val="200"/>
              </a:spcAft>
              <a:buNone/>
            </a:pPr>
            <a:r>
              <a:rPr lang="en-US" sz="2000" b="1" dirty="0">
                <a:solidFill>
                  <a:schemeClr val="accent1"/>
                </a:solidFill>
              </a:rPr>
              <a:t>RGGI: </a:t>
            </a:r>
            <a:r>
              <a:rPr lang="en-US" sz="2000" dirty="0"/>
              <a:t>Impact on wholesale prices of </a:t>
            </a:r>
            <a:r>
              <a:rPr lang="en-US" sz="2000" b="1" dirty="0">
                <a:solidFill>
                  <a:schemeClr val="accent1"/>
                </a:solidFill>
                <a:latin typeface="Arial"/>
                <a:cs typeface="Arial"/>
              </a:rPr>
              <a:t>~0.5 </a:t>
            </a:r>
            <a:r>
              <a:rPr lang="en-US" sz="2000" b="1" dirty="0">
                <a:solidFill>
                  <a:schemeClr val="accent1"/>
                </a:solidFill>
              </a:rPr>
              <a:t>¢</a:t>
            </a:r>
            <a:r>
              <a:rPr lang="en-US" sz="2000" b="1" dirty="0">
                <a:solidFill>
                  <a:schemeClr val="accent1"/>
                </a:solidFill>
                <a:latin typeface="Arial"/>
                <a:cs typeface="Arial"/>
              </a:rPr>
              <a:t>/kWh </a:t>
            </a:r>
            <a:r>
              <a:rPr lang="en-US" sz="2000" dirty="0">
                <a:latin typeface="Arial"/>
                <a:cs typeface="Arial"/>
              </a:rPr>
              <a:t>from 2019 to 2025; retail impacts depend on revenue recycling</a:t>
            </a:r>
          </a:p>
        </p:txBody>
      </p:sp>
    </p:spTree>
    <p:extLst>
      <p:ext uri="{BB962C8B-B14F-4D97-AF65-F5344CB8AC3E}">
        <p14:creationId xmlns:p14="http://schemas.microsoft.com/office/powerpoint/2010/main" val="142105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29AC-934C-1CBF-790A-826452A59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F13ED-2C06-DAD9-7383-326B60E67732}"/>
              </a:ext>
            </a:extLst>
          </p:cNvPr>
          <p:cNvSpPr>
            <a:spLocks noGrp="1"/>
          </p:cNvSpPr>
          <p:nvPr>
            <p:ph type="ctrTitle"/>
          </p:nvPr>
        </p:nvSpPr>
        <p:spPr>
          <a:xfrm>
            <a:off x="538089" y="2272266"/>
            <a:ext cx="11653911" cy="1470025"/>
          </a:xfrm>
        </p:spPr>
        <p:txBody>
          <a:bodyPr>
            <a:normAutofit/>
          </a:bodyPr>
          <a:lstStyle/>
          <a:p>
            <a:r>
              <a:rPr lang="en-US" sz="4200" dirty="0">
                <a:solidFill>
                  <a:schemeClr val="bg1"/>
                </a:solidFill>
              </a:rPr>
              <a:t>Early 2026 price indicators: IOU rate requests </a:t>
            </a:r>
            <a:r>
              <a:rPr lang="en-US" sz="4200" i="1" dirty="0">
                <a:solidFill>
                  <a:schemeClr val="bg1"/>
                </a:solidFill>
              </a:rPr>
              <a:t>–</a:t>
            </a:r>
            <a:r>
              <a:rPr lang="en-US" sz="4200" dirty="0">
                <a:solidFill>
                  <a:schemeClr val="bg1"/>
                </a:solidFill>
              </a:rPr>
              <a:t> </a:t>
            </a:r>
            <a:r>
              <a:rPr lang="en-US" sz="3600" b="0" i="1" dirty="0">
                <a:solidFill>
                  <a:schemeClr val="bg1"/>
                </a:solidFill>
              </a:rPr>
              <a:t>What’s coming down the pike</a:t>
            </a:r>
          </a:p>
        </p:txBody>
      </p:sp>
    </p:spTree>
    <p:extLst>
      <p:ext uri="{BB962C8B-B14F-4D97-AF65-F5344CB8AC3E}">
        <p14:creationId xmlns:p14="http://schemas.microsoft.com/office/powerpoint/2010/main" val="404259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391A63-A37D-4432-B294-BAFC5087A563}"/>
              </a:ext>
            </a:extLst>
          </p:cNvPr>
          <p:cNvSpPr/>
          <p:nvPr/>
        </p:nvSpPr>
        <p:spPr>
          <a:xfrm>
            <a:off x="5822961" y="1350890"/>
            <a:ext cx="5744188" cy="525945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77BB7F7-114F-CE77-D73E-4B21023737B7}"/>
              </a:ext>
            </a:extLst>
          </p:cNvPr>
          <p:cNvSpPr/>
          <p:nvPr/>
        </p:nvSpPr>
        <p:spPr>
          <a:xfrm>
            <a:off x="609600" y="1350890"/>
            <a:ext cx="5083138" cy="525945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EDCBF63-2CAE-2F80-868B-8CA10A970889}"/>
              </a:ext>
            </a:extLst>
          </p:cNvPr>
          <p:cNvSpPr>
            <a:spLocks noGrp="1"/>
          </p:cNvSpPr>
          <p:nvPr>
            <p:ph type="title"/>
          </p:nvPr>
        </p:nvSpPr>
        <p:spPr>
          <a:xfrm>
            <a:off x="609600" y="-90437"/>
            <a:ext cx="11239500" cy="1200329"/>
          </a:xfrm>
        </p:spPr>
        <p:txBody>
          <a:bodyPr/>
          <a:lstStyle/>
          <a:p>
            <a:r>
              <a:rPr lang="en-US" dirty="0"/>
              <a:t>Nationally, IOU rate increase requests in 2025 were higher than experienced in decades; acceptance levels have been high, especially in New England</a:t>
            </a:r>
          </a:p>
        </p:txBody>
      </p:sp>
      <p:sp>
        <p:nvSpPr>
          <p:cNvPr id="2" name="Section Header">
            <a:extLst>
              <a:ext uri="{FF2B5EF4-FFF2-40B4-BE49-F238E27FC236}">
                <a16:creationId xmlns:a16="http://schemas.microsoft.com/office/drawing/2014/main" id="{24EA53AC-955A-9240-41E1-4A2B690A5225}"/>
              </a:ext>
            </a:extLst>
          </p:cNvPr>
          <p:cNvSpPr txBox="1">
            <a:spLocks/>
          </p:cNvSpPr>
          <p:nvPr/>
        </p:nvSpPr>
        <p:spPr>
          <a:xfrm>
            <a:off x="612527" y="7549"/>
            <a:ext cx="7511055" cy="338554"/>
          </a:xfrm>
          <a:prstGeom prst="rect">
            <a:avLst/>
          </a:prstGeom>
        </p:spPr>
        <p:txBody>
          <a:bodyPr wrap="square" lIns="45720">
            <a:spAutoFit/>
          </a:bodyPr>
          <a:lstStyle>
            <a:lvl1pPr marL="0" indent="0" algn="l" rtl="0" eaLnBrk="1" latinLnBrk="0" hangingPunct="1">
              <a:spcBef>
                <a:spcPts val="525"/>
              </a:spcBef>
              <a:buClr>
                <a:schemeClr val="accent2"/>
              </a:buClr>
              <a:buSzPct val="60000"/>
              <a:buFont typeface="Wingdings"/>
              <a:buNone/>
              <a:defRPr kumimoji="0" sz="1600" b="1" kern="1200" cap="all" spc="50" baseline="0">
                <a:solidFill>
                  <a:schemeClr val="accent2">
                    <a:alpha val="75000"/>
                  </a:schemeClr>
                </a:solidFill>
                <a:latin typeface="+mn-lt"/>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accent2">
                    <a:lumMod val="75000"/>
                  </a:schemeClr>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defTabSz="914400"/>
            <a:r>
              <a:rPr lang="en-US" dirty="0"/>
              <a:t>Looking ahead: </a:t>
            </a:r>
            <a:r>
              <a:rPr lang="en-US"/>
              <a:t>rate increase requests </a:t>
            </a:r>
            <a:r>
              <a:rPr lang="en-US" dirty="0"/>
              <a:t>and approvals</a:t>
            </a:r>
          </a:p>
        </p:txBody>
      </p:sp>
      <p:pic>
        <p:nvPicPr>
          <p:cNvPr id="5" name="Picture 4">
            <a:extLst>
              <a:ext uri="{FF2B5EF4-FFF2-40B4-BE49-F238E27FC236}">
                <a16:creationId xmlns:a16="http://schemas.microsoft.com/office/drawing/2014/main" id="{26B74339-679A-F62C-1296-87D65E93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24" y="1470580"/>
            <a:ext cx="4837942" cy="4372101"/>
          </a:xfrm>
          <a:prstGeom prst="rect">
            <a:avLst/>
          </a:prstGeom>
        </p:spPr>
      </p:pic>
      <p:pic>
        <p:nvPicPr>
          <p:cNvPr id="3" name="Picture 2">
            <a:extLst>
              <a:ext uri="{FF2B5EF4-FFF2-40B4-BE49-F238E27FC236}">
                <a16:creationId xmlns:a16="http://schemas.microsoft.com/office/drawing/2014/main" id="{2D40A1D1-22A7-2C04-BA2C-87FF732639B8}"/>
              </a:ext>
            </a:extLst>
          </p:cNvPr>
          <p:cNvPicPr>
            <a:picLocks noChangeAspect="1"/>
          </p:cNvPicPr>
          <p:nvPr/>
        </p:nvPicPr>
        <p:blipFill>
          <a:blip r:embed="rId4">
            <a:extLst>
              <a:ext uri="{28A0092B-C50C-407E-A947-70E740481C1C}">
                <a14:useLocalDpi xmlns:a14="http://schemas.microsoft.com/office/drawing/2010/main" val="0"/>
              </a:ext>
            </a:extLst>
          </a:blip>
          <a:srcRect b="12579"/>
          <a:stretch>
            <a:fillRect/>
          </a:stretch>
        </p:blipFill>
        <p:spPr>
          <a:xfrm>
            <a:off x="5934075" y="1470580"/>
            <a:ext cx="5518101" cy="4372101"/>
          </a:xfrm>
          <a:prstGeom prst="rect">
            <a:avLst/>
          </a:prstGeom>
        </p:spPr>
      </p:pic>
      <p:sp>
        <p:nvSpPr>
          <p:cNvPr id="8" name="Rectangle 7">
            <a:extLst>
              <a:ext uri="{FF2B5EF4-FFF2-40B4-BE49-F238E27FC236}">
                <a16:creationId xmlns:a16="http://schemas.microsoft.com/office/drawing/2014/main" id="{0CD9FB5C-8CFE-8A74-A2EE-C847DEFF7432}"/>
              </a:ext>
            </a:extLst>
          </p:cNvPr>
          <p:cNvSpPr/>
          <p:nvPr/>
        </p:nvSpPr>
        <p:spPr>
          <a:xfrm>
            <a:off x="5934075" y="5952846"/>
            <a:ext cx="5518101" cy="563216"/>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Average 77% approval in New England is higher than from 2011-2020 (63%) or 2001-2010 (47%)</a:t>
            </a:r>
          </a:p>
        </p:txBody>
      </p:sp>
      <p:sp>
        <p:nvSpPr>
          <p:cNvPr id="11" name="Rectangle 10">
            <a:extLst>
              <a:ext uri="{FF2B5EF4-FFF2-40B4-BE49-F238E27FC236}">
                <a16:creationId xmlns:a16="http://schemas.microsoft.com/office/drawing/2014/main" id="{2D6F1EDD-425A-616B-B1B0-C8BFF1AA721F}"/>
              </a:ext>
            </a:extLst>
          </p:cNvPr>
          <p:cNvSpPr/>
          <p:nvPr/>
        </p:nvSpPr>
        <p:spPr>
          <a:xfrm>
            <a:off x="739825" y="5952846"/>
            <a:ext cx="4837942" cy="563216"/>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Does not include wholesale price increases, which will impact default service in 2026</a:t>
            </a:r>
          </a:p>
        </p:txBody>
      </p:sp>
    </p:spTree>
    <p:extLst>
      <p:ext uri="{BB962C8B-B14F-4D97-AF65-F5344CB8AC3E}">
        <p14:creationId xmlns:p14="http://schemas.microsoft.com/office/powerpoint/2010/main" val="161348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CD7EB-C7A0-28A5-BB9D-1A457BEF5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9B9A2-87CE-7177-27E2-C11913D51F95}"/>
              </a:ext>
            </a:extLst>
          </p:cNvPr>
          <p:cNvSpPr>
            <a:spLocks noGrp="1"/>
          </p:cNvSpPr>
          <p:nvPr>
            <p:ph type="ctrTitle"/>
          </p:nvPr>
        </p:nvSpPr>
        <p:spPr>
          <a:xfrm>
            <a:off x="538089" y="1965414"/>
            <a:ext cx="10363200" cy="1470025"/>
          </a:xfrm>
        </p:spPr>
        <p:txBody>
          <a:bodyPr>
            <a:normAutofit/>
          </a:bodyPr>
          <a:lstStyle/>
          <a:p>
            <a:r>
              <a:rPr lang="en-US" sz="4200" dirty="0">
                <a:solidFill>
                  <a:schemeClr val="bg1"/>
                </a:solidFill>
              </a:rPr>
              <a:t>For more information</a:t>
            </a:r>
          </a:p>
        </p:txBody>
      </p:sp>
    </p:spTree>
    <p:extLst>
      <p:ext uri="{BB962C8B-B14F-4D97-AF65-F5344CB8AC3E}">
        <p14:creationId xmlns:p14="http://schemas.microsoft.com/office/powerpoint/2010/main" val="120286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F87DF0E-EBD5-1528-7E02-176BD5DB72BE}"/>
              </a:ext>
            </a:extLst>
          </p:cNvPr>
          <p:cNvGraphicFramePr/>
          <p:nvPr/>
        </p:nvGraphicFramePr>
        <p:xfrm>
          <a:off x="233465" y="1159700"/>
          <a:ext cx="11735940" cy="209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60CF224B-209B-0F53-6388-7EDB2988D039}"/>
              </a:ext>
            </a:extLst>
          </p:cNvPr>
          <p:cNvSpPr txBox="1"/>
          <p:nvPr/>
        </p:nvSpPr>
        <p:spPr>
          <a:xfrm>
            <a:off x="233465" y="3405917"/>
            <a:ext cx="11711226" cy="384721"/>
          </a:xfrm>
          <a:prstGeom prst="rect">
            <a:avLst/>
          </a:prstGeom>
          <a:solidFill>
            <a:schemeClr val="accent6">
              <a:lumMod val="20000"/>
              <a:lumOff val="80000"/>
            </a:schemeClr>
          </a:solidFill>
        </p:spPr>
        <p:txBody>
          <a:bodyPr wrap="square" rtlCol="0" anchor="ctr" anchorCtr="0">
            <a:spAutoFit/>
          </a:bodyPr>
          <a:lstStyle/>
          <a:p>
            <a:pPr algn="ctr">
              <a:spcBef>
                <a:spcPts val="300"/>
              </a:spcBef>
              <a:spcAft>
                <a:spcPts val="300"/>
              </a:spcAft>
            </a:pPr>
            <a:r>
              <a:rPr lang="en-US" sz="1900" b="1" dirty="0">
                <a:latin typeface="Arial" panose="020B0604020202020204" pitchFamily="34" charset="0"/>
                <a:cs typeface="Arial" panose="020B0604020202020204" pitchFamily="34" charset="0"/>
              </a:rPr>
              <a:t>These products can </a:t>
            </a:r>
            <a:r>
              <a:rPr lang="en-US" sz="1900" b="1" u="sng" dirty="0">
                <a:latin typeface="Arial" panose="020B0604020202020204" pitchFamily="34" charset="0"/>
                <a:cs typeface="Arial" panose="020B0604020202020204" pitchFamily="34" charset="0"/>
              </a:rPr>
              <a:t>all</a:t>
            </a:r>
            <a:r>
              <a:rPr lang="en-US" sz="1900" b="1" dirty="0">
                <a:latin typeface="Arial" panose="020B0604020202020204" pitchFamily="34" charset="0"/>
                <a:cs typeface="Arial" panose="020B0604020202020204" pitchFamily="34" charset="0"/>
              </a:rPr>
              <a:t> be found at: </a:t>
            </a:r>
            <a:r>
              <a:rPr lang="en-US" sz="1900" b="1" dirty="0">
                <a:solidFill>
                  <a:schemeClr val="accent1">
                    <a:lumMod val="75000"/>
                  </a:schemeClr>
                </a:solidFill>
                <a:latin typeface="Arial" panose="020B0604020202020204" pitchFamily="34" charset="0"/>
                <a:cs typeface="Arial" panose="020B0604020202020204" pitchFamily="34" charset="0"/>
              </a:rPr>
              <a:t>https://emp.lbl.gov/retail-electricity-price-trends-and-drivers</a:t>
            </a:r>
          </a:p>
        </p:txBody>
      </p:sp>
      <p:sp>
        <p:nvSpPr>
          <p:cNvPr id="5" name="TextBox 4">
            <a:extLst>
              <a:ext uri="{FF2B5EF4-FFF2-40B4-BE49-F238E27FC236}">
                <a16:creationId xmlns:a16="http://schemas.microsoft.com/office/drawing/2014/main" id="{E66FB261-3ED1-6E8E-7D38-19E20FDCFC4C}"/>
              </a:ext>
            </a:extLst>
          </p:cNvPr>
          <p:cNvSpPr txBox="1"/>
          <p:nvPr/>
        </p:nvSpPr>
        <p:spPr>
          <a:xfrm>
            <a:off x="851170" y="142933"/>
            <a:ext cx="9550940" cy="1323439"/>
          </a:xfrm>
          <a:prstGeom prst="rect">
            <a:avLst/>
          </a:prstGeom>
          <a:noFill/>
        </p:spPr>
        <p:txBody>
          <a:bodyPr wrap="square">
            <a:spAutoFit/>
          </a:bodyPr>
          <a:lstStyle/>
          <a:p>
            <a:pPr lvl="0"/>
            <a:r>
              <a:rPr lang="en-US" sz="2800" dirty="0">
                <a:solidFill>
                  <a:schemeClr val="bg1"/>
                </a:solidFill>
              </a:rPr>
              <a:t>This Overall Project Currently Includes Multiple Products</a:t>
            </a:r>
          </a:p>
          <a:p>
            <a:r>
              <a:rPr lang="en-US" sz="2200" i="1" dirty="0">
                <a:solidFill>
                  <a:schemeClr val="bg1"/>
                </a:solidFill>
              </a:rPr>
              <a:t>For more information, contact: Ryan Wiser (</a:t>
            </a:r>
            <a:r>
              <a:rPr lang="en-US" sz="2200" i="1" dirty="0">
                <a:solidFill>
                  <a:schemeClr val="bg1"/>
                </a:solidFill>
                <a:hlinkClick r:id="rId7">
                  <a:extLst>
                    <a:ext uri="{A12FA001-AC4F-418D-AE19-62706E023703}">
                      <ahyp:hlinkClr xmlns:ahyp="http://schemas.microsoft.com/office/drawing/2018/hyperlinkcolor" val="tx"/>
                    </a:ext>
                  </a:extLst>
                </a:hlinkClick>
              </a:rPr>
              <a:t>rhwiser@lbl.gov</a:t>
            </a:r>
            <a:r>
              <a:rPr lang="en-US" sz="2200" i="1" dirty="0">
                <a:solidFill>
                  <a:schemeClr val="bg1"/>
                </a:solidFill>
              </a:rPr>
              <a:t>)</a:t>
            </a:r>
          </a:p>
          <a:p>
            <a:pPr lvl="0"/>
            <a:endParaRPr lang="en-US" sz="2800" dirty="0">
              <a:solidFill>
                <a:schemeClr val="bg1"/>
              </a:solidFill>
            </a:endParaRPr>
          </a:p>
        </p:txBody>
      </p:sp>
      <p:sp>
        <p:nvSpPr>
          <p:cNvPr id="2" name="Title 1"/>
          <p:cNvSpPr>
            <a:spLocks noGrp="1"/>
          </p:cNvSpPr>
          <p:nvPr>
            <p:ph type="title"/>
          </p:nvPr>
        </p:nvSpPr>
        <p:spPr>
          <a:xfrm>
            <a:off x="170467" y="4152827"/>
            <a:ext cx="11774224" cy="2562240"/>
          </a:xfrm>
          <a:noFill/>
        </p:spPr>
        <p:txBody>
          <a:bodyPr/>
          <a:lstStyle/>
          <a:p>
            <a:pPr algn="l"/>
            <a:r>
              <a:rPr lang="en-US" sz="1200" dirty="0">
                <a:latin typeface="Arial"/>
                <a:cs typeface="Arial"/>
              </a:rPr>
              <a:t>Acknowledgements: </a:t>
            </a:r>
            <a:br>
              <a:rPr lang="en-US" sz="1200" dirty="0"/>
            </a:br>
            <a:r>
              <a:rPr lang="en-US" sz="900" b="0" dirty="0">
                <a:latin typeface="Arial"/>
                <a:cs typeface="Arial"/>
              </a:rPr>
              <a:t>This work was funded by the U.S. Department of Energy’s Office of Critical Minerals and Energy Innovation under Contract No. DE-AC02-05CH11231.</a:t>
            </a:r>
            <a:br>
              <a:rPr lang="en-US" sz="900" b="0" dirty="0"/>
            </a:br>
            <a:br>
              <a:rPr lang="en-US" sz="900" b="0" dirty="0"/>
            </a:br>
            <a:r>
              <a:rPr lang="en-US" sz="1200" dirty="0">
                <a:latin typeface="Arial"/>
                <a:cs typeface="Arial"/>
              </a:rPr>
              <a:t>Disclaimer </a:t>
            </a:r>
            <a:br>
              <a:rPr lang="en-US" sz="1350" dirty="0"/>
            </a:br>
            <a:r>
              <a:rPr lang="en-US" sz="900" b="0" dirty="0">
                <a:latin typeface="Arial"/>
                <a:cs typeface="Arial"/>
              </a:rPr>
              <a:t>This document was prepared as an account of work sponsored by the United States Government. While this document is believed to contain correct information, neither the United States Government nor any agency thereof, nor The Regents of the University of California, nor any of their employees, makes any warranty, express or implied, or assumes any legal responsibility for the accuracy, completeness, or usefulness of any information, apparatus, product, or process disclosed, or represents that its use would not infringe privately owned rights. Reference herein to any specific commercial product, process, or service by its trade name, trademark, manufacturer, or otherwise, does not necessarily constitute or imply its endorsement, recommendation, or favoring by the United States Government or any agency thereof, or The Regents of the University of California. The views and opinions of authors expressed herein do not necessarily state or reflect those of the United States Government or any agency thereof, or The Regents of the University of California. </a:t>
            </a:r>
            <a:br>
              <a:rPr lang="en-US" sz="900" b="0" dirty="0"/>
            </a:br>
            <a:br>
              <a:rPr lang="en-US" sz="900" b="0" dirty="0"/>
            </a:br>
            <a:r>
              <a:rPr lang="en-US" sz="900" b="0" dirty="0">
                <a:latin typeface="Arial"/>
                <a:cs typeface="Arial"/>
              </a:rPr>
              <a:t>Ernest Orlando Lawrence Berkeley National Laboratory is an equal opportunity employer. </a:t>
            </a:r>
            <a:br>
              <a:rPr lang="en-US" sz="1350" dirty="0"/>
            </a:br>
            <a:br>
              <a:rPr lang="en-US" sz="1350" dirty="0"/>
            </a:br>
            <a:r>
              <a:rPr lang="en-US" sz="1200" dirty="0">
                <a:latin typeface="Arial"/>
                <a:cs typeface="Arial"/>
              </a:rPr>
              <a:t>Copyright Notice</a:t>
            </a:r>
            <a:br>
              <a:rPr lang="en-US" sz="1350" dirty="0"/>
            </a:br>
            <a:r>
              <a:rPr lang="en-US" sz="900" b="0" dirty="0">
                <a:latin typeface="Arial"/>
                <a:cs typeface="Arial"/>
              </a:rPr>
              <a:t>This manuscript has been authored by an author at Lawrence Berkeley National Laboratory under Contract No. DE-AC02-05CH11231 with the U.S. Department of Energy. The U.S. Government retains, and the publisher, by accepting the article for publication, acknowledges, that the U.S. Government retains a non-exclusive, paid-up, irrevocable, worldwide license to publish or reproduce the published form of this manuscript, or allow others to do so, for U.S. Government purposes</a:t>
            </a:r>
          </a:p>
        </p:txBody>
      </p:sp>
    </p:spTree>
    <p:extLst>
      <p:ext uri="{BB962C8B-B14F-4D97-AF65-F5344CB8AC3E}">
        <p14:creationId xmlns:p14="http://schemas.microsoft.com/office/powerpoint/2010/main" val="59059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E25B-32D1-7DD1-4891-D2FA15C00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B395E-A87C-CA9A-38ED-F3C24758C2DE}"/>
              </a:ext>
            </a:extLst>
          </p:cNvPr>
          <p:cNvSpPr>
            <a:spLocks noGrp="1"/>
          </p:cNvSpPr>
          <p:nvPr>
            <p:ph type="ctrTitle"/>
          </p:nvPr>
        </p:nvSpPr>
        <p:spPr/>
        <p:txBody>
          <a:bodyPr>
            <a:normAutofit/>
          </a:bodyPr>
          <a:lstStyle/>
          <a:p>
            <a:r>
              <a:rPr lang="en-US" sz="4200" dirty="0">
                <a:solidFill>
                  <a:schemeClr val="bg1"/>
                </a:solidFill>
              </a:rPr>
              <a:t>Policy options</a:t>
            </a:r>
          </a:p>
        </p:txBody>
      </p:sp>
    </p:spTree>
    <p:extLst>
      <p:ext uri="{BB962C8B-B14F-4D97-AF65-F5344CB8AC3E}">
        <p14:creationId xmlns:p14="http://schemas.microsoft.com/office/powerpoint/2010/main" val="424510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C2E19-DAF9-30A2-E338-41B2D341D89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87C24F9-EC77-C9BD-3E7A-B51E627A099A}"/>
              </a:ext>
            </a:extLst>
          </p:cNvPr>
          <p:cNvPicPr>
            <a:picLocks noChangeAspect="1"/>
          </p:cNvPicPr>
          <p:nvPr/>
        </p:nvPicPr>
        <p:blipFill>
          <a:blip r:embed="rId3"/>
          <a:stretch>
            <a:fillRect/>
          </a:stretch>
        </p:blipFill>
        <p:spPr>
          <a:xfrm>
            <a:off x="0" y="0"/>
            <a:ext cx="12192000" cy="6858001"/>
          </a:xfrm>
          <a:prstGeom prst="rect">
            <a:avLst/>
          </a:prstGeom>
        </p:spPr>
      </p:pic>
      <p:sp>
        <p:nvSpPr>
          <p:cNvPr id="2" name="Slide Number Placeholder 1">
            <a:extLst>
              <a:ext uri="{FF2B5EF4-FFF2-40B4-BE49-F238E27FC236}">
                <a16:creationId xmlns:a16="http://schemas.microsoft.com/office/drawing/2014/main" id="{FCE8F9CB-364D-33E5-3DF2-58111D80C9A8}"/>
              </a:ext>
            </a:extLst>
          </p:cNvPr>
          <p:cNvSpPr txBox="1">
            <a:spLocks/>
          </p:cNvSpPr>
          <p:nvPr/>
        </p:nvSpPr>
        <p:spPr>
          <a:xfrm>
            <a:off x="11460804" y="6578237"/>
            <a:ext cx="457200" cy="27864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B3C151-F185-E047-AF09-2304AEED9922}" type="slidenum">
              <a:rPr lang="en-US" sz="1200" smtClean="0"/>
              <a:pPr/>
              <a:t>17</a:t>
            </a:fld>
            <a:endParaRPr lang="en-US" sz="1200" dirty="0"/>
          </a:p>
        </p:txBody>
      </p:sp>
    </p:spTree>
    <p:extLst>
      <p:ext uri="{BB962C8B-B14F-4D97-AF65-F5344CB8AC3E}">
        <p14:creationId xmlns:p14="http://schemas.microsoft.com/office/powerpoint/2010/main" val="90372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4AF6AB-0EEB-8CFA-4D22-644587B18AAF}"/>
              </a:ext>
            </a:extLst>
          </p:cNvPr>
          <p:cNvSpPr/>
          <p:nvPr/>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DF550D-16DE-4651-08AC-9F434E14A13F}"/>
              </a:ext>
            </a:extLst>
          </p:cNvPr>
          <p:cNvSpPr>
            <a:spLocks noGrp="1"/>
          </p:cNvSpPr>
          <p:nvPr>
            <p:ph type="title"/>
          </p:nvPr>
        </p:nvSpPr>
        <p:spPr>
          <a:xfrm>
            <a:off x="95250" y="88582"/>
            <a:ext cx="12020550" cy="492443"/>
          </a:xfrm>
        </p:spPr>
        <p:txBody>
          <a:bodyPr/>
          <a:lstStyle/>
          <a:p>
            <a:pPr algn="ctr"/>
            <a:r>
              <a:rPr lang="en-US" sz="2600" dirty="0">
                <a:solidFill>
                  <a:schemeClr val="bg1"/>
                </a:solidFill>
              </a:rPr>
              <a:t>Media attention is prone to overly-simplified soundbites and scapegoating</a:t>
            </a:r>
          </a:p>
        </p:txBody>
      </p:sp>
      <p:pic>
        <p:nvPicPr>
          <p:cNvPr id="5" name="Picture 4">
            <a:extLst>
              <a:ext uri="{FF2B5EF4-FFF2-40B4-BE49-F238E27FC236}">
                <a16:creationId xmlns:a16="http://schemas.microsoft.com/office/drawing/2014/main" id="{8EA6AF6E-0348-7248-8AAF-FCBB0FCEE02D}"/>
              </a:ext>
            </a:extLst>
          </p:cNvPr>
          <p:cNvPicPr>
            <a:picLocks noChangeAspect="1"/>
          </p:cNvPicPr>
          <p:nvPr/>
        </p:nvPicPr>
        <p:blipFill>
          <a:blip r:embed="rId3"/>
          <a:srcRect t="1700" b="3592"/>
          <a:stretch>
            <a:fillRect/>
          </a:stretch>
        </p:blipFill>
        <p:spPr>
          <a:xfrm>
            <a:off x="685800" y="704335"/>
            <a:ext cx="10820400" cy="6023177"/>
          </a:xfrm>
          <a:prstGeom prst="rect">
            <a:avLst/>
          </a:prstGeom>
        </p:spPr>
      </p:pic>
    </p:spTree>
    <p:extLst>
      <p:ext uri="{BB962C8B-B14F-4D97-AF65-F5344CB8AC3E}">
        <p14:creationId xmlns:p14="http://schemas.microsoft.com/office/powerpoint/2010/main" val="38323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599" y="311847"/>
            <a:ext cx="10972800" cy="830997"/>
          </a:xfrm>
        </p:spPr>
        <p:txBody>
          <a:bodyPr/>
          <a:lstStyle/>
          <a:p>
            <a:r>
              <a:rPr lang="en-US" b="1" dirty="0">
                <a:latin typeface="Arial" panose="020B0604020202020204" pitchFamily="34" charset="0"/>
                <a:cs typeface="Arial" panose="020B0604020202020204" pitchFamily="34" charset="0"/>
              </a:rPr>
              <a:t>Goal: Add nuance to discussions about the “affordability crisis” and the scapegoating that often occurs when identifying causes of that “crisis”</a:t>
            </a:r>
          </a:p>
        </p:txBody>
      </p:sp>
      <p:graphicFrame>
        <p:nvGraphicFramePr>
          <p:cNvPr id="8" name="Diagram 7">
            <a:extLst>
              <a:ext uri="{FF2B5EF4-FFF2-40B4-BE49-F238E27FC236}">
                <a16:creationId xmlns:a16="http://schemas.microsoft.com/office/drawing/2014/main" id="{78952AD9-8E4D-73E1-354E-11560D29E688}"/>
              </a:ext>
            </a:extLst>
          </p:cNvPr>
          <p:cNvGraphicFramePr/>
          <p:nvPr>
            <p:extLst>
              <p:ext uri="{D42A27DB-BD31-4B8C-83A1-F6EECF244321}">
                <p14:modId xmlns:p14="http://schemas.microsoft.com/office/powerpoint/2010/main" val="2163883380"/>
              </p:ext>
            </p:extLst>
          </p:nvPr>
        </p:nvGraphicFramePr>
        <p:xfrm>
          <a:off x="609599" y="2545492"/>
          <a:ext cx="10984827" cy="3871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954B826-83AB-C322-4343-A3471A167416}"/>
              </a:ext>
            </a:extLst>
          </p:cNvPr>
          <p:cNvSpPr txBox="1"/>
          <p:nvPr/>
        </p:nvSpPr>
        <p:spPr>
          <a:xfrm>
            <a:off x="609599" y="1745777"/>
            <a:ext cx="10984827" cy="914400"/>
          </a:xfrm>
          <a:prstGeom prst="rect">
            <a:avLst/>
          </a:prstGeom>
          <a:solidFill>
            <a:schemeClr val="tx2"/>
          </a:solidFill>
        </p:spPr>
        <p:txBody>
          <a:bodyPr wrap="square">
            <a:spAutoFit/>
          </a:bodyPr>
          <a:lstStyle/>
          <a:p>
            <a:pPr algn="ctr">
              <a:lnSpc>
                <a:spcPct val="150000"/>
              </a:lnSpc>
              <a:spcBef>
                <a:spcPts val="600"/>
              </a:spcBef>
              <a:spcAft>
                <a:spcPts val="600"/>
              </a:spcAft>
            </a:pPr>
            <a:r>
              <a:rPr lang="en-US" sz="3200" b="1" dirty="0">
                <a:solidFill>
                  <a:schemeClr val="bg1"/>
                </a:solidFill>
                <a:ea typeface="Aptos" panose="020B0004020202020204" pitchFamily="34" charset="0"/>
                <a:cs typeface="Arial" panose="020B0604020202020204" pitchFamily="34" charset="0"/>
              </a:rPr>
              <a:t>STUDY SCOPE</a:t>
            </a:r>
            <a:endParaRPr lang="en-US" sz="3200" b="1" dirty="0">
              <a:solidFill>
                <a:schemeClr val="bg1"/>
              </a:solidFill>
              <a:effectLst/>
              <a:latin typeface="+mn-lt"/>
              <a:ea typeface="Aptos" panose="020B0004020202020204" pitchFamily="34" charset="0"/>
              <a:cs typeface="Arial" panose="020B0604020202020204" pitchFamily="34" charset="0"/>
            </a:endParaRPr>
          </a:p>
        </p:txBody>
      </p:sp>
      <p:sp>
        <p:nvSpPr>
          <p:cNvPr id="2" name="Section Header">
            <a:extLst>
              <a:ext uri="{FF2B5EF4-FFF2-40B4-BE49-F238E27FC236}">
                <a16:creationId xmlns:a16="http://schemas.microsoft.com/office/drawing/2014/main" id="{C8AD7D24-659C-E5D8-10FD-C843683041BB}"/>
              </a:ext>
            </a:extLst>
          </p:cNvPr>
          <p:cNvSpPr txBox="1">
            <a:spLocks/>
          </p:cNvSpPr>
          <p:nvPr/>
        </p:nvSpPr>
        <p:spPr>
          <a:xfrm>
            <a:off x="609599" y="7549"/>
            <a:ext cx="5938838" cy="338554"/>
          </a:xfrm>
          <a:prstGeom prst="rect">
            <a:avLst/>
          </a:prstGeom>
        </p:spPr>
        <p:txBody>
          <a:bodyPr vert="horz" wrap="square" lIns="45720">
            <a:spAutoFit/>
          </a:bodyPr>
          <a:lstStyle>
            <a:lvl1pPr marL="0" indent="0" algn="l" rtl="0" eaLnBrk="1" latinLnBrk="0" hangingPunct="1">
              <a:spcBef>
                <a:spcPts val="525"/>
              </a:spcBef>
              <a:buClr>
                <a:schemeClr val="accent2"/>
              </a:buClr>
              <a:buSzPct val="60000"/>
              <a:buFont typeface="Wingdings"/>
              <a:buNone/>
              <a:defRPr kumimoji="0" sz="1600" b="1" kern="1200" cap="all" spc="50" baseline="0">
                <a:solidFill>
                  <a:schemeClr val="accent2">
                    <a:alpha val="75000"/>
                  </a:schemeClr>
                </a:solidFill>
                <a:latin typeface="+mn-lt"/>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accent2">
                    <a:lumMod val="75000"/>
                  </a:schemeClr>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defTabSz="914400"/>
            <a:r>
              <a:rPr lang="en-US"/>
              <a:t>Study scope</a:t>
            </a:r>
            <a:endParaRPr lang="en-US" dirty="0"/>
          </a:p>
        </p:txBody>
      </p:sp>
    </p:spTree>
    <p:extLst>
      <p:ext uri="{BB962C8B-B14F-4D97-AF65-F5344CB8AC3E}">
        <p14:creationId xmlns:p14="http://schemas.microsoft.com/office/powerpoint/2010/main" val="369093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F631-F376-7A98-1BD4-E7180D491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A909B-EC87-68D2-3242-99DCA31643CB}"/>
              </a:ext>
            </a:extLst>
          </p:cNvPr>
          <p:cNvSpPr>
            <a:spLocks noGrp="1"/>
          </p:cNvSpPr>
          <p:nvPr>
            <p:ph type="ctrTitle"/>
          </p:nvPr>
        </p:nvSpPr>
        <p:spPr>
          <a:xfrm>
            <a:off x="538088" y="2061772"/>
            <a:ext cx="11653911" cy="1470025"/>
          </a:xfrm>
        </p:spPr>
        <p:txBody>
          <a:bodyPr>
            <a:normAutofit/>
          </a:bodyPr>
          <a:lstStyle/>
          <a:p>
            <a:r>
              <a:rPr lang="en-US" sz="4200" dirty="0">
                <a:solidFill>
                  <a:schemeClr val="bg1"/>
                </a:solidFill>
              </a:rPr>
              <a:t>Trends </a:t>
            </a:r>
            <a:r>
              <a:rPr lang="en-US" sz="4200" i="1" dirty="0">
                <a:solidFill>
                  <a:schemeClr val="bg1"/>
                </a:solidFill>
              </a:rPr>
              <a:t>–</a:t>
            </a:r>
            <a:r>
              <a:rPr lang="en-US" sz="3600" i="1" dirty="0">
                <a:solidFill>
                  <a:schemeClr val="bg1"/>
                </a:solidFill>
              </a:rPr>
              <a:t> </a:t>
            </a:r>
            <a:r>
              <a:rPr lang="en-US" sz="3600" b="0" i="1" dirty="0">
                <a:solidFill>
                  <a:schemeClr val="bg1"/>
                </a:solidFill>
              </a:rPr>
              <a:t>Level-setting on historical retail prices</a:t>
            </a:r>
          </a:p>
        </p:txBody>
      </p:sp>
    </p:spTree>
    <p:extLst>
      <p:ext uri="{BB962C8B-B14F-4D97-AF65-F5344CB8AC3E}">
        <p14:creationId xmlns:p14="http://schemas.microsoft.com/office/powerpoint/2010/main" val="297675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2520E2-0D50-8948-4B0C-D7E3C4897F30}"/>
              </a:ext>
            </a:extLst>
          </p:cNvPr>
          <p:cNvSpPr/>
          <p:nvPr/>
        </p:nvSpPr>
        <p:spPr>
          <a:xfrm>
            <a:off x="4654790" y="1323975"/>
            <a:ext cx="6927612" cy="530039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3">
            <a:extLst>
              <a:ext uri="{FF2B5EF4-FFF2-40B4-BE49-F238E27FC236}">
                <a16:creationId xmlns:a16="http://schemas.microsoft.com/office/drawing/2014/main" id="{61DC1A6F-D635-36F2-6808-68EE6480805C}"/>
              </a:ext>
            </a:extLst>
          </p:cNvPr>
          <p:cNvSpPr>
            <a:spLocks noGrp="1"/>
          </p:cNvSpPr>
          <p:nvPr>
            <p:ph type="body" sz="quarter" idx="16"/>
          </p:nvPr>
        </p:nvSpPr>
        <p:spPr>
          <a:xfrm>
            <a:off x="629054" y="1134883"/>
            <a:ext cx="4034217" cy="3970517"/>
          </a:xfrm>
        </p:spPr>
        <p:txBody>
          <a:bodyPr/>
          <a:lstStyle/>
          <a:p>
            <a:pPr marL="239713" indent="-239713">
              <a:spcBef>
                <a:spcPts val="1000"/>
              </a:spcBef>
              <a:spcAft>
                <a:spcPts val="1000"/>
              </a:spcAft>
            </a:pPr>
            <a:r>
              <a:rPr lang="en-US" sz="2200" dirty="0"/>
              <a:t>All-sector </a:t>
            </a:r>
            <a:r>
              <a:rPr lang="en-US" sz="2200" b="1" dirty="0"/>
              <a:t>national </a:t>
            </a:r>
            <a:r>
              <a:rPr lang="en-US" sz="2200" dirty="0"/>
              <a:t>avg. retail prices </a:t>
            </a:r>
            <a:r>
              <a:rPr lang="en-US" sz="2200" u="sng" dirty="0"/>
              <a:t>increased in 2025</a:t>
            </a:r>
          </a:p>
          <a:p>
            <a:pPr marL="479743" lvl="1" indent="-239713">
              <a:spcBef>
                <a:spcPts val="1000"/>
              </a:spcBef>
              <a:spcAft>
                <a:spcPts val="1000"/>
              </a:spcAft>
            </a:pPr>
            <a:r>
              <a:rPr lang="en-US" sz="2000" b="1" dirty="0">
                <a:latin typeface="Arial" panose="020B0604020202020204" pitchFamily="34" charset="0"/>
                <a:cs typeface="Arial" panose="020B0604020202020204" pitchFamily="34" charset="0"/>
              </a:rPr>
              <a:t>5.3%</a:t>
            </a:r>
            <a:r>
              <a:rPr lang="en-US" sz="2000" dirty="0">
                <a:latin typeface="Arial" panose="020B0604020202020204" pitchFamily="34" charset="0"/>
                <a:cs typeface="Arial" panose="020B0604020202020204" pitchFamily="34" charset="0"/>
              </a:rPr>
              <a:t> in nominal terms, </a:t>
            </a:r>
            <a:r>
              <a:rPr lang="en-US" sz="2000" b="1" dirty="0"/>
              <a:t>2.6%</a:t>
            </a:r>
            <a:r>
              <a:rPr lang="en-US" sz="2000" dirty="0"/>
              <a:t> in inflation-adjusted terms</a:t>
            </a:r>
            <a:endParaRPr lang="en-US" sz="2000" dirty="0">
              <a:latin typeface="Arial" panose="020B0604020202020204" pitchFamily="34" charset="0"/>
              <a:cs typeface="Arial" panose="020B0604020202020204" pitchFamily="34" charset="0"/>
            </a:endParaRPr>
          </a:p>
          <a:p>
            <a:pPr marL="239713" indent="-239713">
              <a:spcBef>
                <a:spcPts val="1000"/>
              </a:spcBef>
              <a:spcAft>
                <a:spcPts val="1000"/>
              </a:spcAft>
            </a:pPr>
            <a:r>
              <a:rPr lang="en-US" sz="2200" u="sng" dirty="0">
                <a:latin typeface="Arial" panose="020B0604020202020204" pitchFamily="34" charset="0"/>
                <a:cs typeface="Arial" panose="020B0604020202020204" pitchFamily="34" charset="0"/>
              </a:rPr>
              <a:t>On a longer-term basis:</a:t>
            </a:r>
          </a:p>
          <a:p>
            <a:pPr marL="479743" lvl="1" indent="-239713">
              <a:spcBef>
                <a:spcPts val="1000"/>
              </a:spcBef>
              <a:spcAft>
                <a:spcPts val="1000"/>
              </a:spcAft>
            </a:pPr>
            <a:r>
              <a:rPr lang="en-US" sz="2000" dirty="0">
                <a:latin typeface="Arial" panose="020B0604020202020204" pitchFamily="34" charset="0"/>
                <a:cs typeface="Arial" panose="020B0604020202020204" pitchFamily="34" charset="0"/>
              </a:rPr>
              <a:t>Nominal: avg. prices up </a:t>
            </a:r>
            <a:r>
              <a:rPr lang="en-US" sz="2000" b="1" dirty="0"/>
              <a:t>29</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a:t>since 2019, </a:t>
            </a:r>
            <a:r>
              <a:rPr lang="en-US" sz="2000" b="1" dirty="0">
                <a:latin typeface="Arial" panose="020B0604020202020204" pitchFamily="34" charset="0"/>
                <a:cs typeface="Arial" panose="020B0604020202020204" pitchFamily="34" charset="0"/>
              </a:rPr>
              <a:t>39%</a:t>
            </a:r>
            <a:r>
              <a:rPr lang="en-US" sz="2000" dirty="0">
                <a:latin typeface="Arial" panose="020B0604020202020204" pitchFamily="34" charset="0"/>
                <a:cs typeface="Arial" panose="020B0604020202020204" pitchFamily="34" charset="0"/>
              </a:rPr>
              <a:t> since 2010</a:t>
            </a:r>
          </a:p>
          <a:p>
            <a:pPr marL="479743" lvl="1" indent="-239713">
              <a:spcBef>
                <a:spcPts val="1000"/>
              </a:spcBef>
              <a:spcAft>
                <a:spcPts val="1000"/>
              </a:spcAft>
            </a:pPr>
            <a:r>
              <a:rPr lang="en-US" sz="2000" dirty="0"/>
              <a:t>Real</a:t>
            </a:r>
            <a:r>
              <a:rPr lang="en-US" sz="2000" dirty="0">
                <a:latin typeface="Arial" panose="020B0604020202020204" pitchFamily="34" charset="0"/>
                <a:cs typeface="Arial" panose="020B0604020202020204" pitchFamily="34" charset="0"/>
              </a:rPr>
              <a:t>: prices </a:t>
            </a:r>
            <a:r>
              <a:rPr lang="en-US" sz="2000" b="1" dirty="0">
                <a:latin typeface="Arial" panose="020B0604020202020204" pitchFamily="34" charset="0"/>
                <a:cs typeface="Arial" panose="020B0604020202020204" pitchFamily="34" charset="0"/>
              </a:rPr>
              <a:t>3%</a:t>
            </a:r>
            <a:r>
              <a:rPr lang="en-US" sz="2000" b="1" dirty="0"/>
              <a:t> higher</a:t>
            </a:r>
            <a:r>
              <a:rPr lang="en-US" sz="2000" dirty="0">
                <a:latin typeface="Arial" panose="020B0604020202020204" pitchFamily="34" charset="0"/>
                <a:cs typeface="Arial" panose="020B0604020202020204" pitchFamily="34" charset="0"/>
              </a:rPr>
              <a:t> than 2019, </a:t>
            </a:r>
            <a:r>
              <a:rPr lang="en-US" sz="2000" b="1" dirty="0"/>
              <a:t>6</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lower</a:t>
            </a:r>
            <a:r>
              <a:rPr lang="en-US" sz="2000" dirty="0">
                <a:latin typeface="Arial" panose="020B0604020202020204" pitchFamily="34" charset="0"/>
                <a:cs typeface="Arial" panose="020B0604020202020204" pitchFamily="34" charset="0"/>
              </a:rPr>
              <a:t> than 2010</a:t>
            </a:r>
          </a:p>
          <a:p>
            <a:pPr marL="239713" indent="-239713">
              <a:spcBef>
                <a:spcPts val="1000"/>
              </a:spcBef>
              <a:spcAft>
                <a:spcPts val="1000"/>
              </a:spcAft>
            </a:pPr>
            <a:r>
              <a:rPr lang="en-US" sz="2200" b="1" dirty="0"/>
              <a:t>29 states </a:t>
            </a:r>
            <a:r>
              <a:rPr lang="en-US" sz="2200" dirty="0"/>
              <a:t>saw reductions in inflation-adjusted avg. retail prices from 2019 to 2025</a:t>
            </a:r>
          </a:p>
        </p:txBody>
      </p:sp>
      <p:sp>
        <p:nvSpPr>
          <p:cNvPr id="6" name="Title 5">
            <a:extLst>
              <a:ext uri="{FF2B5EF4-FFF2-40B4-BE49-F238E27FC236}">
                <a16:creationId xmlns:a16="http://schemas.microsoft.com/office/drawing/2014/main" id="{88E8BEEF-B5F2-39A1-7B4E-95549C30AA73}"/>
              </a:ext>
            </a:extLst>
          </p:cNvPr>
          <p:cNvSpPr>
            <a:spLocks noGrp="1"/>
          </p:cNvSpPr>
          <p:nvPr>
            <p:ph type="title"/>
          </p:nvPr>
        </p:nvSpPr>
        <p:spPr>
          <a:xfrm>
            <a:off x="609601" y="328181"/>
            <a:ext cx="10953345" cy="830997"/>
          </a:xfrm>
        </p:spPr>
        <p:txBody>
          <a:bodyPr/>
          <a:lstStyle/>
          <a:p>
            <a:r>
              <a:rPr lang="en-US" dirty="0"/>
              <a:t>A</a:t>
            </a:r>
            <a:r>
              <a:rPr lang="en-US" sz="2400" b="1" dirty="0">
                <a:latin typeface="Arial" panose="020B0604020202020204" pitchFamily="34" charset="0"/>
                <a:cs typeface="Arial" panose="020B0604020202020204" pitchFamily="34" charset="0"/>
              </a:rPr>
              <a:t>verage nominal retai</a:t>
            </a:r>
            <a:r>
              <a:rPr lang="en-US" dirty="0"/>
              <a:t>l electricity </a:t>
            </a:r>
            <a:r>
              <a:rPr lang="en-US" sz="2400" b="1" dirty="0">
                <a:latin typeface="Arial" panose="020B0604020202020204" pitchFamily="34" charset="0"/>
                <a:cs typeface="Arial" panose="020B0604020202020204" pitchFamily="34" charset="0"/>
              </a:rPr>
              <a:t>prices have spiked in recent years nationally, largely track</a:t>
            </a:r>
            <a:r>
              <a:rPr lang="en-US" dirty="0"/>
              <a:t>ing</a:t>
            </a:r>
            <a:r>
              <a:rPr lang="en-US" sz="2400" b="1" dirty="0">
                <a:latin typeface="Arial" panose="020B0604020202020204" pitchFamily="34" charset="0"/>
                <a:cs typeface="Arial" panose="020B0604020202020204" pitchFamily="34" charset="0"/>
              </a:rPr>
              <a:t> inflation</a:t>
            </a:r>
            <a:r>
              <a:rPr lang="en-US" dirty="0"/>
              <a:t>…</a:t>
            </a:r>
            <a:r>
              <a:rPr lang="en-US" sz="2400" b="1" dirty="0">
                <a:latin typeface="Arial" panose="020B0604020202020204" pitchFamily="34" charset="0"/>
                <a:cs typeface="Arial" panose="020B0604020202020204" pitchFamily="34" charset="0"/>
              </a:rPr>
              <a:t> but with a bump 2025</a:t>
            </a:r>
          </a:p>
        </p:txBody>
      </p:sp>
      <p:sp>
        <p:nvSpPr>
          <p:cNvPr id="4" name="Section Header">
            <a:extLst>
              <a:ext uri="{FF2B5EF4-FFF2-40B4-BE49-F238E27FC236}">
                <a16:creationId xmlns:a16="http://schemas.microsoft.com/office/drawing/2014/main" id="{AE9D6513-F5B9-5574-2251-EEFA1AB47EB0}"/>
              </a:ext>
            </a:extLst>
          </p:cNvPr>
          <p:cNvSpPr>
            <a:spLocks noGrp="1"/>
          </p:cNvSpPr>
          <p:nvPr>
            <p:ph type="body" sz="quarter" idx="19" hasCustomPrompt="1"/>
          </p:nvPr>
        </p:nvSpPr>
        <p:spPr>
          <a:xfrm>
            <a:off x="609601" y="7549"/>
            <a:ext cx="6686144" cy="338554"/>
          </a:xfrm>
        </p:spPr>
        <p:txBody>
          <a:bodyPr wrap="square" lIns="45720">
            <a:spAutoFit/>
          </a:bodyPr>
          <a:lstStyle>
            <a:lvl1pPr marL="0" indent="0">
              <a:buNone/>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trends: National all-sector average PRICE trends</a:t>
            </a:r>
          </a:p>
        </p:txBody>
      </p:sp>
      <p:pic>
        <p:nvPicPr>
          <p:cNvPr id="7" name="Picture 6">
            <a:extLst>
              <a:ext uri="{FF2B5EF4-FFF2-40B4-BE49-F238E27FC236}">
                <a16:creationId xmlns:a16="http://schemas.microsoft.com/office/drawing/2014/main" id="{B969BD6E-8A9A-F862-C88B-A04810D16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294" y="1463463"/>
            <a:ext cx="6641085" cy="5012054"/>
          </a:xfrm>
          <a:prstGeom prst="rect">
            <a:avLst/>
          </a:prstGeom>
        </p:spPr>
      </p:pic>
      <p:pic>
        <p:nvPicPr>
          <p:cNvPr id="2" name="Picture 1">
            <a:extLst>
              <a:ext uri="{FF2B5EF4-FFF2-40B4-BE49-F238E27FC236}">
                <a16:creationId xmlns:a16="http://schemas.microsoft.com/office/drawing/2014/main" id="{9F599371-79F1-5539-44DB-D876A2885CD0}"/>
              </a:ext>
            </a:extLst>
          </p:cNvPr>
          <p:cNvPicPr>
            <a:picLocks noChangeAspect="1"/>
          </p:cNvPicPr>
          <p:nvPr/>
        </p:nvPicPr>
        <p:blipFill>
          <a:blip r:embed="rId4" cstate="print">
            <a:extLst>
              <a:ext uri="{28A0092B-C50C-407E-A947-70E740481C1C}">
                <a14:useLocalDpi xmlns:a14="http://schemas.microsoft.com/office/drawing/2010/main" val="0"/>
              </a:ext>
            </a:extLst>
          </a:blip>
          <a:srcRect b="7980"/>
          <a:stretch>
            <a:fillRect/>
          </a:stretch>
        </p:blipFill>
        <p:spPr>
          <a:xfrm>
            <a:off x="7706879" y="3441700"/>
            <a:ext cx="2914966" cy="2292977"/>
          </a:xfrm>
          <a:prstGeom prst="rect">
            <a:avLst/>
          </a:prstGeom>
        </p:spPr>
      </p:pic>
      <p:sp>
        <p:nvSpPr>
          <p:cNvPr id="5" name="TextBox 4">
            <a:extLst>
              <a:ext uri="{FF2B5EF4-FFF2-40B4-BE49-F238E27FC236}">
                <a16:creationId xmlns:a16="http://schemas.microsoft.com/office/drawing/2014/main" id="{13A769EE-48B9-3704-68FF-5544DE717091}"/>
              </a:ext>
            </a:extLst>
          </p:cNvPr>
          <p:cNvSpPr txBox="1"/>
          <p:nvPr/>
        </p:nvSpPr>
        <p:spPr>
          <a:xfrm>
            <a:off x="4654790" y="6491790"/>
            <a:ext cx="6927612" cy="261610"/>
          </a:xfrm>
          <a:prstGeom prst="rect">
            <a:avLst/>
          </a:prstGeom>
          <a:solidFill>
            <a:schemeClr val="bg1">
              <a:lumMod val="85000"/>
            </a:schemeClr>
          </a:solidFill>
        </p:spPr>
        <p:txBody>
          <a:bodyPr wrap="square" rtlCol="0">
            <a:spAutoFit/>
          </a:bodyPr>
          <a:lstStyle/>
          <a:p>
            <a:pPr algn="ctr"/>
            <a:r>
              <a:rPr lang="en-US" sz="1100" b="1" i="1" dirty="0"/>
              <a:t>Represents the “all-in” price,</a:t>
            </a:r>
            <a:r>
              <a:rPr lang="en-US" sz="1100" i="1" dirty="0"/>
              <a:t> equivalent to total customer bills divided by total retail electricity sales</a:t>
            </a:r>
          </a:p>
        </p:txBody>
      </p:sp>
      <p:sp>
        <p:nvSpPr>
          <p:cNvPr id="9" name="TextBox 8">
            <a:extLst>
              <a:ext uri="{FF2B5EF4-FFF2-40B4-BE49-F238E27FC236}">
                <a16:creationId xmlns:a16="http://schemas.microsoft.com/office/drawing/2014/main" id="{DA8CE4E5-2930-CB67-A264-D54393DE791F}"/>
              </a:ext>
            </a:extLst>
          </p:cNvPr>
          <p:cNvSpPr txBox="1"/>
          <p:nvPr/>
        </p:nvSpPr>
        <p:spPr>
          <a:xfrm>
            <a:off x="5475487" y="4350299"/>
            <a:ext cx="2402842" cy="1015663"/>
          </a:xfrm>
          <a:prstGeom prst="rect">
            <a:avLst/>
          </a:prstGeom>
          <a:noFill/>
        </p:spPr>
        <p:txBody>
          <a:bodyPr wrap="square">
            <a:spAutoFit/>
          </a:bodyPr>
          <a:lstStyle/>
          <a:p>
            <a:pPr>
              <a:spcBef>
                <a:spcPts val="500"/>
              </a:spcBef>
              <a:spcAft>
                <a:spcPts val="500"/>
              </a:spcAft>
            </a:pPr>
            <a:r>
              <a:rPr lang="en-US" sz="2000" b="1" dirty="0">
                <a:solidFill>
                  <a:srgbClr val="C00000"/>
                </a:solidFill>
                <a:latin typeface="Arial" panose="020B0604020202020204" pitchFamily="34" charset="0"/>
                <a:cs typeface="Arial" panose="020B0604020202020204" pitchFamily="34" charset="0"/>
              </a:rPr>
              <a:t>But: </a:t>
            </a:r>
            <a:r>
              <a:rPr lang="en-US" sz="2000" dirty="0">
                <a:solidFill>
                  <a:srgbClr val="C00000"/>
                </a:solidFill>
                <a:latin typeface="Arial" panose="020B0604020202020204" pitchFamily="34" charset="0"/>
                <a:cs typeface="Arial" panose="020B0604020202020204" pitchFamily="34" charset="0"/>
              </a:rPr>
              <a:t>New England is outside the national average</a:t>
            </a:r>
          </a:p>
        </p:txBody>
      </p:sp>
    </p:spTree>
    <p:extLst>
      <p:ext uri="{BB962C8B-B14F-4D97-AF65-F5344CB8AC3E}">
        <p14:creationId xmlns:p14="http://schemas.microsoft.com/office/powerpoint/2010/main" val="124894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F22F7-7C87-5479-1791-BFF64A7F6B3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8D635BF-2EF8-C07C-6955-933B23DA6770}"/>
              </a:ext>
            </a:extLst>
          </p:cNvPr>
          <p:cNvSpPr>
            <a:spLocks/>
          </p:cNvSpPr>
          <p:nvPr/>
        </p:nvSpPr>
        <p:spPr>
          <a:xfrm>
            <a:off x="7975600" y="1857703"/>
            <a:ext cx="3606797" cy="47205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5E889-917D-C0BA-C635-ACCF53E6FB42}"/>
              </a:ext>
            </a:extLst>
          </p:cNvPr>
          <p:cNvSpPr>
            <a:spLocks noGrp="1"/>
          </p:cNvSpPr>
          <p:nvPr>
            <p:ph type="title"/>
          </p:nvPr>
        </p:nvSpPr>
        <p:spPr>
          <a:xfrm>
            <a:off x="609600" y="316613"/>
            <a:ext cx="11076562" cy="830997"/>
          </a:xfrm>
        </p:spPr>
        <p:txBody>
          <a:bodyPr/>
          <a:lstStyle/>
          <a:p>
            <a:r>
              <a:rPr lang="en-US" dirty="0"/>
              <a:t>Challenges with electric affordability are hidden behind national averages:</a:t>
            </a:r>
            <a:br>
              <a:rPr lang="en-US" dirty="0"/>
            </a:br>
            <a:r>
              <a:rPr lang="en-US" dirty="0"/>
              <a:t>New England saw rapid increases in residential prices from 2019 to 2025</a:t>
            </a:r>
            <a:endParaRPr lang="en-US" i="1" dirty="0"/>
          </a:p>
        </p:txBody>
      </p:sp>
      <p:sp>
        <p:nvSpPr>
          <p:cNvPr id="8" name="Rectangle 7">
            <a:extLst>
              <a:ext uri="{FF2B5EF4-FFF2-40B4-BE49-F238E27FC236}">
                <a16:creationId xmlns:a16="http://schemas.microsoft.com/office/drawing/2014/main" id="{29E46BD1-5BE0-89F3-3A81-8707ACFE1915}"/>
              </a:ext>
            </a:extLst>
          </p:cNvPr>
          <p:cNvSpPr>
            <a:spLocks/>
          </p:cNvSpPr>
          <p:nvPr/>
        </p:nvSpPr>
        <p:spPr>
          <a:xfrm>
            <a:off x="604716" y="1857699"/>
            <a:ext cx="7231184" cy="47205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080BF3A-39D4-2D5D-E6D2-86D15E39A693}"/>
              </a:ext>
            </a:extLst>
          </p:cNvPr>
          <p:cNvSpPr/>
          <p:nvPr/>
        </p:nvSpPr>
        <p:spPr>
          <a:xfrm>
            <a:off x="7975600" y="1328544"/>
            <a:ext cx="3606797" cy="405373"/>
          </a:xfrm>
          <a:prstGeom prst="rect">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t" anchorCtr="0"/>
          <a:lstStyle/>
          <a:p>
            <a:pPr algn="ctr">
              <a:spcBef>
                <a:spcPts val="300"/>
              </a:spcBef>
              <a:spcAft>
                <a:spcPts val="300"/>
              </a:spcAft>
            </a:pPr>
            <a:r>
              <a:rPr lang="en-US" sz="2200" b="1" dirty="0">
                <a:solidFill>
                  <a:schemeClr val="tx2"/>
                </a:solidFill>
              </a:rPr>
              <a:t>Inflation-adjusted</a:t>
            </a:r>
            <a:endParaRPr lang="en-US" sz="2200" i="1" dirty="0"/>
          </a:p>
        </p:txBody>
      </p:sp>
      <p:sp>
        <p:nvSpPr>
          <p:cNvPr id="3" name="Section Header">
            <a:extLst>
              <a:ext uri="{FF2B5EF4-FFF2-40B4-BE49-F238E27FC236}">
                <a16:creationId xmlns:a16="http://schemas.microsoft.com/office/drawing/2014/main" id="{FD5B03D7-A15C-4E06-CA03-40502C52EF8F}"/>
              </a:ext>
            </a:extLst>
          </p:cNvPr>
          <p:cNvSpPr txBox="1">
            <a:spLocks/>
          </p:cNvSpPr>
          <p:nvPr/>
        </p:nvSpPr>
        <p:spPr>
          <a:xfrm>
            <a:off x="609601" y="7549"/>
            <a:ext cx="6448424" cy="338554"/>
          </a:xfrm>
          <a:prstGeom prst="rect">
            <a:avLst/>
          </a:prstGeom>
        </p:spPr>
        <p:txBody>
          <a:bodyPr wrap="square" lIns="45720">
            <a:spAutoFit/>
          </a:bodyPr>
          <a:lstStyle>
            <a:lvl1pPr marL="0" indent="0" algn="l" rtl="0" eaLnBrk="1" latinLnBrk="0" hangingPunct="1">
              <a:spcBef>
                <a:spcPts val="525"/>
              </a:spcBef>
              <a:buClr>
                <a:schemeClr val="accent2"/>
              </a:buClr>
              <a:buSzPct val="60000"/>
              <a:buFont typeface="Wingdings"/>
              <a:buNone/>
              <a:defRPr kumimoji="0" sz="1600" b="1" kern="1200" cap="all" spc="50" baseline="0">
                <a:solidFill>
                  <a:schemeClr val="accent2">
                    <a:alpha val="75000"/>
                  </a:schemeClr>
                </a:solidFill>
                <a:latin typeface="+mn-lt"/>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accent2">
                    <a:lumMod val="75000"/>
                  </a:schemeClr>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defTabSz="914400"/>
            <a:r>
              <a:rPr lang="en-US" dirty="0"/>
              <a:t>trends: New England residential price trends</a:t>
            </a:r>
          </a:p>
        </p:txBody>
      </p:sp>
      <p:sp>
        <p:nvSpPr>
          <p:cNvPr id="15" name="Rectangle 14">
            <a:extLst>
              <a:ext uri="{FF2B5EF4-FFF2-40B4-BE49-F238E27FC236}">
                <a16:creationId xmlns:a16="http://schemas.microsoft.com/office/drawing/2014/main" id="{095E9AB4-B1F0-A13E-5598-D3D2D139BD73}"/>
              </a:ext>
            </a:extLst>
          </p:cNvPr>
          <p:cNvSpPr/>
          <p:nvPr/>
        </p:nvSpPr>
        <p:spPr>
          <a:xfrm>
            <a:off x="604716" y="1328543"/>
            <a:ext cx="7231184" cy="405373"/>
          </a:xfrm>
          <a:prstGeom prst="rect">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t" anchorCtr="0"/>
          <a:lstStyle/>
          <a:p>
            <a:pPr algn="ctr">
              <a:spcBef>
                <a:spcPts val="300"/>
              </a:spcBef>
              <a:spcAft>
                <a:spcPts val="300"/>
              </a:spcAft>
            </a:pPr>
            <a:r>
              <a:rPr lang="en-US" sz="2200" b="1" dirty="0">
                <a:solidFill>
                  <a:schemeClr val="tx2"/>
                </a:solidFill>
              </a:rPr>
              <a:t>Residential Price Changes: </a:t>
            </a:r>
            <a:r>
              <a:rPr lang="en-US" sz="2200" b="1" u="sng" dirty="0">
                <a:solidFill>
                  <a:schemeClr val="tx2"/>
                </a:solidFill>
              </a:rPr>
              <a:t>Not</a:t>
            </a:r>
            <a:r>
              <a:rPr lang="en-US" sz="2200" b="1" dirty="0">
                <a:solidFill>
                  <a:schemeClr val="tx2"/>
                </a:solidFill>
              </a:rPr>
              <a:t> inflation-adjusted</a:t>
            </a:r>
            <a:endParaRPr lang="en-US" sz="2200" i="1" dirty="0"/>
          </a:p>
        </p:txBody>
      </p:sp>
      <p:sp>
        <p:nvSpPr>
          <p:cNvPr id="16" name="TextBox 15">
            <a:extLst>
              <a:ext uri="{FF2B5EF4-FFF2-40B4-BE49-F238E27FC236}">
                <a16:creationId xmlns:a16="http://schemas.microsoft.com/office/drawing/2014/main" id="{718BA15E-F607-A38F-2A2C-A0DB92858A4E}"/>
              </a:ext>
            </a:extLst>
          </p:cNvPr>
          <p:cNvSpPr txBox="1"/>
          <p:nvPr/>
        </p:nvSpPr>
        <p:spPr>
          <a:xfrm>
            <a:off x="697294" y="1943099"/>
            <a:ext cx="3735006" cy="4678204"/>
          </a:xfrm>
          <a:prstGeom prst="rect">
            <a:avLst/>
          </a:prstGeom>
          <a:noFill/>
        </p:spPr>
        <p:txBody>
          <a:bodyPr wrap="square" rtlCol="0">
            <a:spAutoFit/>
          </a:bodyPr>
          <a:lstStyle/>
          <a:p>
            <a:pPr>
              <a:spcBef>
                <a:spcPts val="900"/>
              </a:spcBef>
              <a:spcAft>
                <a:spcPts val="900"/>
              </a:spcAft>
            </a:pPr>
            <a:r>
              <a:rPr lang="en-US" sz="2200" b="1" dirty="0"/>
              <a:t>Price increases from 2019 to 2025, not adjusting for inflation (nominal terms)</a:t>
            </a:r>
          </a:p>
          <a:p>
            <a:pPr marL="342900" indent="-342900">
              <a:spcBef>
                <a:spcPts val="900"/>
              </a:spcBef>
              <a:spcAft>
                <a:spcPts val="900"/>
              </a:spcAft>
              <a:buFont typeface="Arial" panose="020B0604020202020204" pitchFamily="34" charset="0"/>
              <a:buChar char="•"/>
              <a:tabLst>
                <a:tab pos="1028700" algn="l"/>
              </a:tabLst>
            </a:pPr>
            <a:r>
              <a:rPr lang="en-US" sz="2200" dirty="0"/>
              <a:t>NH:	4.5 ¢/kWh</a:t>
            </a:r>
          </a:p>
          <a:p>
            <a:pPr marL="342900" indent="-342900">
              <a:spcBef>
                <a:spcPts val="900"/>
              </a:spcBef>
              <a:spcAft>
                <a:spcPts val="900"/>
              </a:spcAft>
              <a:buFont typeface="Arial" panose="020B0604020202020204" pitchFamily="34" charset="0"/>
              <a:buChar char="•"/>
              <a:tabLst>
                <a:tab pos="1028700" algn="l"/>
              </a:tabLst>
            </a:pPr>
            <a:r>
              <a:rPr lang="en-US" sz="2200" dirty="0"/>
              <a:t>VT: 	5.2 ¢/kWh</a:t>
            </a:r>
          </a:p>
          <a:p>
            <a:pPr marL="342900" indent="-342900">
              <a:spcBef>
                <a:spcPts val="900"/>
              </a:spcBef>
              <a:spcAft>
                <a:spcPts val="900"/>
              </a:spcAft>
              <a:buFont typeface="Arial" panose="020B0604020202020204" pitchFamily="34" charset="0"/>
              <a:buChar char="•"/>
              <a:tabLst>
                <a:tab pos="1028700" algn="l"/>
              </a:tabLst>
            </a:pPr>
            <a:r>
              <a:rPr lang="en-US" sz="2200" dirty="0"/>
              <a:t>CT: 	7.5 ¢/kWh</a:t>
            </a:r>
          </a:p>
          <a:p>
            <a:pPr marL="342900" indent="-342900">
              <a:spcBef>
                <a:spcPts val="900"/>
              </a:spcBef>
              <a:spcAft>
                <a:spcPts val="900"/>
              </a:spcAft>
              <a:buFont typeface="Arial" panose="020B0604020202020204" pitchFamily="34" charset="0"/>
              <a:buChar char="•"/>
              <a:tabLst>
                <a:tab pos="1028700" algn="l"/>
              </a:tabLst>
            </a:pPr>
            <a:r>
              <a:rPr lang="en-US" sz="2200" dirty="0"/>
              <a:t>RI: 	7.7 ¢/kWh</a:t>
            </a:r>
          </a:p>
          <a:p>
            <a:pPr marL="342900" indent="-342900">
              <a:spcBef>
                <a:spcPts val="900"/>
              </a:spcBef>
              <a:spcAft>
                <a:spcPts val="900"/>
              </a:spcAft>
              <a:buFont typeface="Arial" panose="020B0604020202020204" pitchFamily="34" charset="0"/>
              <a:buChar char="•"/>
              <a:tabLst>
                <a:tab pos="1028700" algn="l"/>
              </a:tabLst>
            </a:pPr>
            <a:r>
              <a:rPr lang="en-US" sz="2200" dirty="0"/>
              <a:t>MA: 	8.6 ¢/kWh</a:t>
            </a:r>
          </a:p>
          <a:p>
            <a:pPr marL="342900" indent="-342900">
              <a:spcBef>
                <a:spcPts val="900"/>
              </a:spcBef>
              <a:spcAft>
                <a:spcPts val="900"/>
              </a:spcAft>
              <a:buFont typeface="Arial" panose="020B0604020202020204" pitchFamily="34" charset="0"/>
              <a:buChar char="•"/>
              <a:tabLst>
                <a:tab pos="1028700" algn="l"/>
              </a:tabLst>
            </a:pPr>
            <a:r>
              <a:rPr lang="en-US" sz="2200" dirty="0"/>
              <a:t>ME: 	9.9 ¢/kWh</a:t>
            </a:r>
          </a:p>
        </p:txBody>
      </p:sp>
      <p:pic>
        <p:nvPicPr>
          <p:cNvPr id="5" name="Picture 4">
            <a:extLst>
              <a:ext uri="{FF2B5EF4-FFF2-40B4-BE49-F238E27FC236}">
                <a16:creationId xmlns:a16="http://schemas.microsoft.com/office/drawing/2014/main" id="{15EEF5FF-092D-EB10-CFE6-C60C4E89B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032" y="2004887"/>
            <a:ext cx="3343574" cy="4466230"/>
          </a:xfrm>
          <a:prstGeom prst="rect">
            <a:avLst/>
          </a:prstGeom>
        </p:spPr>
      </p:pic>
      <p:pic>
        <p:nvPicPr>
          <p:cNvPr id="9" name="Picture 8">
            <a:extLst>
              <a:ext uri="{FF2B5EF4-FFF2-40B4-BE49-F238E27FC236}">
                <a16:creationId xmlns:a16="http://schemas.microsoft.com/office/drawing/2014/main" id="{14662394-CBDA-1435-03FC-35920C44E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300" y="2004886"/>
            <a:ext cx="3270252" cy="4466231"/>
          </a:xfrm>
          <a:prstGeom prst="rect">
            <a:avLst/>
          </a:prstGeom>
        </p:spPr>
      </p:pic>
    </p:spTree>
    <p:extLst>
      <p:ext uri="{BB962C8B-B14F-4D97-AF65-F5344CB8AC3E}">
        <p14:creationId xmlns:p14="http://schemas.microsoft.com/office/powerpoint/2010/main" val="381462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74B01B-B8D1-4550-E789-881C58725D76}"/>
              </a:ext>
            </a:extLst>
          </p:cNvPr>
          <p:cNvSpPr>
            <a:spLocks/>
          </p:cNvSpPr>
          <p:nvPr/>
        </p:nvSpPr>
        <p:spPr>
          <a:xfrm>
            <a:off x="5067300" y="1296810"/>
            <a:ext cx="6515098" cy="523285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8DB094-BDF3-E274-FDAD-3676A6C807B3}"/>
              </a:ext>
            </a:extLst>
          </p:cNvPr>
          <p:cNvSpPr>
            <a:spLocks noGrp="1"/>
          </p:cNvSpPr>
          <p:nvPr>
            <p:ph type="title"/>
          </p:nvPr>
        </p:nvSpPr>
        <p:spPr>
          <a:xfrm>
            <a:off x="609599" y="328333"/>
            <a:ext cx="11058526" cy="830997"/>
          </a:xfrm>
        </p:spPr>
        <p:txBody>
          <a:bodyPr/>
          <a:lstStyle/>
          <a:p>
            <a:r>
              <a:rPr lang="en-US" dirty="0"/>
              <a:t>Electricity bills are a major hardship for some households in New England: two indicators suggest improvements… until the last few years</a:t>
            </a:r>
          </a:p>
        </p:txBody>
      </p:sp>
      <p:sp>
        <p:nvSpPr>
          <p:cNvPr id="6" name="Content Placeholder 2">
            <a:extLst>
              <a:ext uri="{FF2B5EF4-FFF2-40B4-BE49-F238E27FC236}">
                <a16:creationId xmlns:a16="http://schemas.microsoft.com/office/drawing/2014/main" id="{43170740-14ED-4AE4-EB11-69C0F95B778F}"/>
              </a:ext>
            </a:extLst>
          </p:cNvPr>
          <p:cNvSpPr>
            <a:spLocks noGrp="1"/>
          </p:cNvSpPr>
          <p:nvPr>
            <p:ph sz="quarter" idx="10"/>
          </p:nvPr>
        </p:nvSpPr>
        <p:spPr>
          <a:xfrm>
            <a:off x="609599" y="1250787"/>
            <a:ext cx="4391026" cy="5144310"/>
          </a:xfrm>
        </p:spPr>
        <p:txBody>
          <a:bodyPr vert="horz" lIns="91440" tIns="45720" rIns="91440" bIns="45720" anchor="t">
            <a:noAutofit/>
          </a:bodyPr>
          <a:lstStyle/>
          <a:p>
            <a:pPr>
              <a:spcBef>
                <a:spcPts val="400"/>
              </a:spcBef>
              <a:spcAft>
                <a:spcPts val="400"/>
              </a:spcAft>
            </a:pPr>
            <a:r>
              <a:rPr lang="en-US" sz="2200" dirty="0">
                <a:effectLst/>
                <a:latin typeface="+mn-lt"/>
                <a:ea typeface="Noto Sans Symbols"/>
                <a:cs typeface="Noto Sans Symbols"/>
              </a:rPr>
              <a:t>Electricity burden focuses solely on bills relative to income for lower-income households </a:t>
            </a:r>
            <a:r>
              <a:rPr lang="en-US" sz="2200" i="1" dirty="0">
                <a:effectLst/>
                <a:latin typeface="+mn-lt"/>
                <a:ea typeface="Noto Sans Symbols"/>
                <a:cs typeface="Noto Sans Symbols"/>
              </a:rPr>
              <a:t>(not other energy costs)</a:t>
            </a:r>
          </a:p>
          <a:p>
            <a:pPr lvl="1">
              <a:spcBef>
                <a:spcPts val="400"/>
              </a:spcBef>
              <a:spcAft>
                <a:spcPts val="400"/>
              </a:spcAft>
            </a:pPr>
            <a:r>
              <a:rPr lang="en-US" sz="2000" dirty="0">
                <a:latin typeface="+mn-lt"/>
              </a:rPr>
              <a:t>Rising incomes and expanded bill assistance programs lowered burdens through 2022, </a:t>
            </a:r>
            <a:r>
              <a:rPr lang="en-US" sz="2000" b="1" dirty="0">
                <a:latin typeface="+mn-lt"/>
              </a:rPr>
              <a:t>but they have since increased</a:t>
            </a:r>
          </a:p>
          <a:p>
            <a:pPr>
              <a:spcBef>
                <a:spcPts val="400"/>
              </a:spcBef>
              <a:spcAft>
                <a:spcPts val="400"/>
              </a:spcAft>
            </a:pPr>
            <a:r>
              <a:rPr lang="en-US" sz="2200" dirty="0">
                <a:latin typeface="+mn-lt"/>
              </a:rPr>
              <a:t>Avg. disconnection rates have generally declined, plummeting with COVID-era protections</a:t>
            </a:r>
          </a:p>
          <a:p>
            <a:pPr lvl="1">
              <a:spcBef>
                <a:spcPts val="400"/>
              </a:spcBef>
              <a:spcAft>
                <a:spcPts val="400"/>
              </a:spcAft>
            </a:pPr>
            <a:r>
              <a:rPr lang="en-US" sz="2000" b="1" dirty="0">
                <a:latin typeface="+mn-lt"/>
              </a:rPr>
              <a:t>But disconnections up since 2020, back to pre-COVID levels</a:t>
            </a:r>
          </a:p>
          <a:p>
            <a:pPr>
              <a:spcBef>
                <a:spcPts val="400"/>
              </a:spcBef>
              <a:spcAft>
                <a:spcPts val="400"/>
              </a:spcAft>
            </a:pPr>
            <a:r>
              <a:rPr lang="en-US" sz="2200" dirty="0">
                <a:latin typeface="+mn-lt"/>
              </a:rPr>
              <a:t>Data are sample, only through 2024 – likely worsened in 2025</a:t>
            </a:r>
          </a:p>
          <a:p>
            <a:pPr>
              <a:spcBef>
                <a:spcPts val="200"/>
              </a:spcBef>
              <a:spcAft>
                <a:spcPts val="200"/>
              </a:spcAft>
            </a:pPr>
            <a:endParaRPr lang="en-US" sz="2000" dirty="0">
              <a:effectLst/>
              <a:latin typeface="+mn-lt"/>
              <a:ea typeface="Noto Sans Symbols"/>
              <a:cs typeface="Noto Sans Symbols"/>
            </a:endParaRPr>
          </a:p>
        </p:txBody>
      </p:sp>
      <p:sp>
        <p:nvSpPr>
          <p:cNvPr id="3" name="Section Header">
            <a:extLst>
              <a:ext uri="{FF2B5EF4-FFF2-40B4-BE49-F238E27FC236}">
                <a16:creationId xmlns:a16="http://schemas.microsoft.com/office/drawing/2014/main" id="{0598A5F5-9670-6B48-032A-1F38C99B2123}"/>
              </a:ext>
            </a:extLst>
          </p:cNvPr>
          <p:cNvSpPr txBox="1">
            <a:spLocks/>
          </p:cNvSpPr>
          <p:nvPr/>
        </p:nvSpPr>
        <p:spPr>
          <a:xfrm>
            <a:off x="609601" y="7549"/>
            <a:ext cx="9552561" cy="338554"/>
          </a:xfrm>
          <a:prstGeom prst="rect">
            <a:avLst/>
          </a:prstGeom>
        </p:spPr>
        <p:txBody>
          <a:bodyPr wrap="square" lIns="45720">
            <a:spAutoFit/>
          </a:bodyPr>
          <a:lstStyle>
            <a:lvl1pPr marL="0" indent="0" algn="l" rtl="0" eaLnBrk="1" latinLnBrk="0" hangingPunct="1">
              <a:spcBef>
                <a:spcPts val="525"/>
              </a:spcBef>
              <a:buClr>
                <a:schemeClr val="accent2"/>
              </a:buClr>
              <a:buSzPct val="60000"/>
              <a:buFont typeface="Wingdings"/>
              <a:buNone/>
              <a:defRPr kumimoji="0" sz="1600" b="1" kern="1200" cap="all" spc="50" baseline="0">
                <a:solidFill>
                  <a:schemeClr val="accent2">
                    <a:alpha val="75000"/>
                  </a:schemeClr>
                </a:solidFill>
                <a:latin typeface="+mn-lt"/>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accent2">
                    <a:lumMod val="75000"/>
                  </a:schemeClr>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defTabSz="914400"/>
            <a:r>
              <a:rPr lang="en-US" dirty="0"/>
              <a:t>trends: household affordability in new England</a:t>
            </a:r>
          </a:p>
        </p:txBody>
      </p:sp>
      <p:pic>
        <p:nvPicPr>
          <p:cNvPr id="5" name="Picture 4">
            <a:extLst>
              <a:ext uri="{FF2B5EF4-FFF2-40B4-BE49-F238E27FC236}">
                <a16:creationId xmlns:a16="http://schemas.microsoft.com/office/drawing/2014/main" id="{A86A35A7-F2A5-E9DC-4691-03C9B1D16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543" y="1451217"/>
            <a:ext cx="6207457" cy="4934356"/>
          </a:xfrm>
          <a:prstGeom prst="rect">
            <a:avLst/>
          </a:prstGeom>
        </p:spPr>
      </p:pic>
      <p:sp>
        <p:nvSpPr>
          <p:cNvPr id="10" name="Oval 9">
            <a:extLst>
              <a:ext uri="{FF2B5EF4-FFF2-40B4-BE49-F238E27FC236}">
                <a16:creationId xmlns:a16="http://schemas.microsoft.com/office/drawing/2014/main" id="{F8BFD397-D470-3BC0-2235-C172E97F68AF}"/>
              </a:ext>
            </a:extLst>
          </p:cNvPr>
          <p:cNvSpPr/>
          <p:nvPr/>
        </p:nvSpPr>
        <p:spPr>
          <a:xfrm>
            <a:off x="7381875" y="3314700"/>
            <a:ext cx="952500" cy="828675"/>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973B34-9B6F-194E-2E60-9746C883F57E}"/>
              </a:ext>
            </a:extLst>
          </p:cNvPr>
          <p:cNvSpPr/>
          <p:nvPr/>
        </p:nvSpPr>
        <p:spPr>
          <a:xfrm>
            <a:off x="9686925" y="3609976"/>
            <a:ext cx="1743075" cy="2114550"/>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83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C61AD-F9A6-65A9-8713-48E041B6A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B39B0-A6DC-6D7C-D746-EBADF38EFC28}"/>
              </a:ext>
            </a:extLst>
          </p:cNvPr>
          <p:cNvSpPr>
            <a:spLocks noGrp="1"/>
          </p:cNvSpPr>
          <p:nvPr>
            <p:ph type="ctrTitle"/>
          </p:nvPr>
        </p:nvSpPr>
        <p:spPr>
          <a:xfrm>
            <a:off x="513972" y="2841714"/>
            <a:ext cx="11487528" cy="1470025"/>
          </a:xfrm>
        </p:spPr>
        <p:txBody>
          <a:bodyPr>
            <a:normAutofit fontScale="90000"/>
          </a:bodyPr>
          <a:lstStyle/>
          <a:p>
            <a:r>
              <a:rPr lang="en-US" sz="4200" dirty="0">
                <a:solidFill>
                  <a:schemeClr val="bg1"/>
                </a:solidFill>
              </a:rPr>
              <a:t>Drivers</a:t>
            </a:r>
            <a:r>
              <a:rPr lang="en-US" sz="3600" i="1" dirty="0">
                <a:solidFill>
                  <a:schemeClr val="bg1"/>
                </a:solidFill>
              </a:rPr>
              <a:t> </a:t>
            </a:r>
            <a:r>
              <a:rPr lang="en-US" sz="4200" i="1" dirty="0">
                <a:solidFill>
                  <a:schemeClr val="bg1"/>
                </a:solidFill>
              </a:rPr>
              <a:t>–</a:t>
            </a:r>
            <a:r>
              <a:rPr lang="en-US" sz="3600" i="1" dirty="0">
                <a:solidFill>
                  <a:schemeClr val="bg1"/>
                </a:solidFill>
              </a:rPr>
              <a:t> </a:t>
            </a:r>
            <a:r>
              <a:rPr lang="en-US" sz="3600" b="0" i="1" dirty="0">
                <a:solidFill>
                  <a:schemeClr val="bg1"/>
                </a:solidFill>
              </a:rPr>
              <a:t>Understanding New England Trends, 2019-2025</a:t>
            </a:r>
            <a:br>
              <a:rPr lang="en-US" sz="3600" b="0" i="1" dirty="0">
                <a:solidFill>
                  <a:schemeClr val="bg1"/>
                </a:solidFill>
              </a:rPr>
            </a:br>
            <a:br>
              <a:rPr lang="en-US" sz="3600" b="0" i="1" dirty="0">
                <a:solidFill>
                  <a:schemeClr val="bg1"/>
                </a:solidFill>
              </a:rPr>
            </a:br>
            <a:r>
              <a:rPr lang="en-US" sz="3300" b="0" u="sng" dirty="0">
                <a:solidFill>
                  <a:schemeClr val="bg1"/>
                </a:solidFill>
              </a:rPr>
              <a:t>Focus on:</a:t>
            </a:r>
            <a:r>
              <a:rPr lang="en-US" sz="3300" b="0" dirty="0">
                <a:solidFill>
                  <a:schemeClr val="bg1"/>
                </a:solidFill>
              </a:rPr>
              <a:t> T&amp;D costs, natural gas prices, state policies</a:t>
            </a:r>
          </a:p>
        </p:txBody>
      </p:sp>
    </p:spTree>
    <p:extLst>
      <p:ext uri="{BB962C8B-B14F-4D97-AF65-F5344CB8AC3E}">
        <p14:creationId xmlns:p14="http://schemas.microsoft.com/office/powerpoint/2010/main" val="355644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1582C9-375D-6DE7-0C7D-36B7FB7FC3EB}"/>
              </a:ext>
            </a:extLst>
          </p:cNvPr>
          <p:cNvSpPr>
            <a:spLocks noGrp="1"/>
          </p:cNvSpPr>
          <p:nvPr>
            <p:ph type="title"/>
          </p:nvPr>
        </p:nvSpPr>
        <p:spPr>
          <a:xfrm>
            <a:off x="601784" y="350103"/>
            <a:ext cx="10987213" cy="830997"/>
          </a:xfrm>
        </p:spPr>
        <p:txBody>
          <a:bodyPr/>
          <a:lstStyle/>
          <a:p>
            <a:r>
              <a:rPr lang="en-US" dirty="0"/>
              <a:t>Transmission &amp; distribution</a:t>
            </a:r>
            <a:r>
              <a:rPr lang="en-US" sz="2400" dirty="0"/>
              <a:t> expenditures contributed to recent retail price increases, especially in California, </a:t>
            </a:r>
            <a:r>
              <a:rPr lang="en-US" u="sng" dirty="0"/>
              <a:t>New England</a:t>
            </a:r>
            <a:r>
              <a:rPr lang="en-US" dirty="0"/>
              <a:t>, New York, Mid-Atlantic</a:t>
            </a:r>
            <a:endParaRPr lang="en-US" sz="2400" u="sng" dirty="0"/>
          </a:p>
        </p:txBody>
      </p:sp>
      <p:sp>
        <p:nvSpPr>
          <p:cNvPr id="21" name="Section Header">
            <a:extLst>
              <a:ext uri="{FF2B5EF4-FFF2-40B4-BE49-F238E27FC236}">
                <a16:creationId xmlns:a16="http://schemas.microsoft.com/office/drawing/2014/main" id="{32CE00DE-D95C-4C14-4149-6FE588505AF3}"/>
              </a:ext>
            </a:extLst>
          </p:cNvPr>
          <p:cNvSpPr>
            <a:spLocks noGrp="1"/>
          </p:cNvSpPr>
          <p:nvPr>
            <p:ph type="body" sz="quarter" idx="19" hasCustomPrompt="1"/>
          </p:nvPr>
        </p:nvSpPr>
        <p:spPr>
          <a:xfrm>
            <a:off x="601783" y="7549"/>
            <a:ext cx="8507047" cy="338554"/>
          </a:xfrm>
        </p:spPr>
        <p:txBody>
          <a:bodyPr wrap="square" lIns="45720">
            <a:spAutoFit/>
          </a:bodyPr>
          <a:lstStyle>
            <a:lvl1pPr marL="0" indent="0">
              <a:buNone/>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err="1"/>
              <a:t>MEDIUM-term</a:t>
            </a:r>
            <a:r>
              <a:rPr lang="en-US" dirty="0"/>
              <a:t> relationships: transmission and distribution costs</a:t>
            </a:r>
          </a:p>
        </p:txBody>
      </p:sp>
      <p:sp>
        <p:nvSpPr>
          <p:cNvPr id="9" name="Rectangle 8">
            <a:extLst>
              <a:ext uri="{FF2B5EF4-FFF2-40B4-BE49-F238E27FC236}">
                <a16:creationId xmlns:a16="http://schemas.microsoft.com/office/drawing/2014/main" id="{31916868-2DD1-7FC6-E492-4248434EA223}"/>
              </a:ext>
            </a:extLst>
          </p:cNvPr>
          <p:cNvSpPr/>
          <p:nvPr/>
        </p:nvSpPr>
        <p:spPr>
          <a:xfrm>
            <a:off x="6096000" y="1319913"/>
            <a:ext cx="5503476" cy="518648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9628AF0-78A2-8EE4-C9B4-CEB2C0A0721D}"/>
              </a:ext>
            </a:extLst>
          </p:cNvPr>
          <p:cNvSpPr/>
          <p:nvPr/>
        </p:nvSpPr>
        <p:spPr>
          <a:xfrm>
            <a:off x="601784" y="1319913"/>
            <a:ext cx="5391640" cy="518648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A21B020-C5E8-280C-747C-824D249B030B}"/>
              </a:ext>
            </a:extLst>
          </p:cNvPr>
          <p:cNvSpPr txBox="1"/>
          <p:nvPr/>
        </p:nvSpPr>
        <p:spPr>
          <a:xfrm>
            <a:off x="6107315" y="1411030"/>
            <a:ext cx="5474678" cy="1015663"/>
          </a:xfrm>
          <a:prstGeom prst="rect">
            <a:avLst/>
          </a:prstGeom>
          <a:noFill/>
        </p:spPr>
        <p:txBody>
          <a:bodyPr wrap="square" rtlCol="0">
            <a:spAutoFit/>
          </a:bodyPr>
          <a:lstStyle/>
          <a:p>
            <a:pPr algn="ctr"/>
            <a:r>
              <a:rPr lang="en-US" sz="1900" b="1" dirty="0">
                <a:solidFill>
                  <a:schemeClr val="accent5">
                    <a:lumMod val="75000"/>
                  </a:schemeClr>
                </a:solidFill>
              </a:rPr>
              <a:t>ESTIMATED IMPACT OF </a:t>
            </a:r>
            <a:r>
              <a:rPr lang="en-US" sz="1900" b="1" u="sng" dirty="0">
                <a:solidFill>
                  <a:schemeClr val="accent5">
                    <a:lumMod val="75000"/>
                  </a:schemeClr>
                </a:solidFill>
              </a:rPr>
              <a:t>DISTRIBUTION</a:t>
            </a:r>
            <a:r>
              <a:rPr lang="en-US" sz="1900" b="1" dirty="0">
                <a:solidFill>
                  <a:schemeClr val="accent5">
                    <a:lumMod val="75000"/>
                  </a:schemeClr>
                </a:solidFill>
              </a:rPr>
              <a:t> </a:t>
            </a:r>
          </a:p>
          <a:p>
            <a:pPr algn="ctr"/>
            <a:r>
              <a:rPr lang="en-US" sz="1900" b="1" dirty="0">
                <a:solidFill>
                  <a:schemeClr val="accent5">
                    <a:lumMod val="75000"/>
                  </a:schemeClr>
                </a:solidFill>
              </a:rPr>
              <a:t>ON ALL-SECTOR AVERAGE PRICES</a:t>
            </a:r>
            <a:endParaRPr lang="en-US" sz="1900" dirty="0">
              <a:solidFill>
                <a:schemeClr val="accent5">
                  <a:lumMod val="75000"/>
                </a:schemeClr>
              </a:solidFill>
            </a:endParaRPr>
          </a:p>
          <a:p>
            <a:pPr algn="ctr"/>
            <a:endParaRPr lang="en-US" sz="2200" b="1" dirty="0">
              <a:solidFill>
                <a:schemeClr val="accent5">
                  <a:lumMod val="75000"/>
                </a:schemeClr>
              </a:solidFill>
            </a:endParaRPr>
          </a:p>
        </p:txBody>
      </p:sp>
      <p:sp>
        <p:nvSpPr>
          <p:cNvPr id="7" name="TextBox 6">
            <a:extLst>
              <a:ext uri="{FF2B5EF4-FFF2-40B4-BE49-F238E27FC236}">
                <a16:creationId xmlns:a16="http://schemas.microsoft.com/office/drawing/2014/main" id="{B5F1F85A-5792-79B3-9D5B-5140039476A2}"/>
              </a:ext>
            </a:extLst>
          </p:cNvPr>
          <p:cNvSpPr txBox="1"/>
          <p:nvPr/>
        </p:nvSpPr>
        <p:spPr>
          <a:xfrm>
            <a:off x="990600" y="1411031"/>
            <a:ext cx="4648200" cy="1015663"/>
          </a:xfrm>
          <a:prstGeom prst="rect">
            <a:avLst/>
          </a:prstGeom>
          <a:noFill/>
        </p:spPr>
        <p:txBody>
          <a:bodyPr wrap="square" rtlCol="0">
            <a:spAutoFit/>
          </a:bodyPr>
          <a:lstStyle/>
          <a:p>
            <a:pPr algn="ctr"/>
            <a:r>
              <a:rPr lang="en-US" sz="1900" b="1" u="sng" dirty="0">
                <a:solidFill>
                  <a:schemeClr val="accent5">
                    <a:lumMod val="75000"/>
                  </a:schemeClr>
                </a:solidFill>
              </a:rPr>
              <a:t>DIRECT</a:t>
            </a:r>
            <a:r>
              <a:rPr lang="en-US" sz="1900" b="1" dirty="0">
                <a:solidFill>
                  <a:schemeClr val="accent5">
                    <a:lumMod val="75000"/>
                  </a:schemeClr>
                </a:solidFill>
              </a:rPr>
              <a:t> IMPACT OF </a:t>
            </a:r>
            <a:r>
              <a:rPr lang="en-US" sz="1900" b="1" u="sng" dirty="0">
                <a:solidFill>
                  <a:schemeClr val="accent5">
                    <a:lumMod val="75000"/>
                  </a:schemeClr>
                </a:solidFill>
              </a:rPr>
              <a:t>TRANSMISSION</a:t>
            </a:r>
            <a:r>
              <a:rPr lang="en-US" sz="1900" b="1" dirty="0">
                <a:solidFill>
                  <a:schemeClr val="accent5">
                    <a:lumMod val="75000"/>
                  </a:schemeClr>
                </a:solidFill>
              </a:rPr>
              <a:t> ON ALL-SECTOR AVERAGE PRICES</a:t>
            </a:r>
            <a:endParaRPr lang="en-US" sz="1900" dirty="0">
              <a:solidFill>
                <a:schemeClr val="accent5">
                  <a:lumMod val="75000"/>
                </a:schemeClr>
              </a:solidFill>
            </a:endParaRPr>
          </a:p>
          <a:p>
            <a:pPr algn="ctr"/>
            <a:endParaRPr lang="en-US" sz="2200" b="1" dirty="0">
              <a:solidFill>
                <a:schemeClr val="accent5">
                  <a:lumMod val="75000"/>
                </a:schemeClr>
              </a:solidFill>
            </a:endParaRPr>
          </a:p>
        </p:txBody>
      </p:sp>
      <p:pic>
        <p:nvPicPr>
          <p:cNvPr id="16" name="Picture 15">
            <a:extLst>
              <a:ext uri="{FF2B5EF4-FFF2-40B4-BE49-F238E27FC236}">
                <a16:creationId xmlns:a16="http://schemas.microsoft.com/office/drawing/2014/main" id="{48D5DCAE-2CC3-6EF0-814F-F3CFD985C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75" y="2153741"/>
            <a:ext cx="5154598" cy="4227087"/>
          </a:xfrm>
          <a:prstGeom prst="rect">
            <a:avLst/>
          </a:prstGeom>
        </p:spPr>
      </p:pic>
      <p:pic>
        <p:nvPicPr>
          <p:cNvPr id="18" name="Picture 17">
            <a:extLst>
              <a:ext uri="{FF2B5EF4-FFF2-40B4-BE49-F238E27FC236}">
                <a16:creationId xmlns:a16="http://schemas.microsoft.com/office/drawing/2014/main" id="{0A5AA63C-EA43-5D4A-EB05-506542725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638" y="2153742"/>
            <a:ext cx="5250687" cy="4227087"/>
          </a:xfrm>
          <a:prstGeom prst="rect">
            <a:avLst/>
          </a:prstGeom>
        </p:spPr>
      </p:pic>
    </p:spTree>
    <p:extLst>
      <p:ext uri="{BB962C8B-B14F-4D97-AF65-F5344CB8AC3E}">
        <p14:creationId xmlns:p14="http://schemas.microsoft.com/office/powerpoint/2010/main" val="9292260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EMP_Standar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9" id="{50CB217C-EA4A-E345-B7BC-6102D4BECE72}" vid="{E8032877-116F-4A4F-8578-18C6D1B962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5CE38EA1551A4888DAEEA33BBDC340" ma:contentTypeVersion="3" ma:contentTypeDescription="Create a new document." ma:contentTypeScope="" ma:versionID="7a490d936174dc9e447c9457d3787903">
  <xsd:schema xmlns:xsd="http://www.w3.org/2001/XMLSchema" xmlns:xs="http://www.w3.org/2001/XMLSchema" xmlns:p="http://schemas.microsoft.com/office/2006/metadata/properties" xmlns:ns2="377e452c-def8-474d-8f3f-fc5c1dd42d80" targetNamespace="http://schemas.microsoft.com/office/2006/metadata/properties" ma:root="true" ma:fieldsID="1faa86de9242bb28917c683d92636b02" ns2:_="">
    <xsd:import namespace="377e452c-def8-474d-8f3f-fc5c1dd42d8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e452c-def8-474d-8f3f-fc5c1dd42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48D44-4AF1-46AA-B667-C054E9E03B3E}">
  <ds:schemaRefs>
    <ds:schemaRef ds:uri="377e452c-def8-474d-8f3f-fc5c1dd42d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D9A8A1-B2FA-4AA5-8435-DE8589123A35}">
  <ds:schemaRefs>
    <ds:schemaRef ds:uri="377e452c-def8-474d-8f3f-fc5c1dd42d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BB9A60-3FE7-47B0-8123-98B63B261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1122</TotalTime>
  <Words>1430</Words>
  <Application>Microsoft Office PowerPoint</Application>
  <PresentationFormat>Widescreen</PresentationFormat>
  <Paragraphs>108</Paragraphs>
  <Slides>18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Noto Sans Symbols</vt:lpstr>
      <vt:lpstr>Wingdings</vt:lpstr>
      <vt:lpstr>Wingdings 2</vt:lpstr>
      <vt:lpstr>ThemeEMP_Standard</vt:lpstr>
      <vt:lpstr>PowerPoint Presentation</vt:lpstr>
      <vt:lpstr>Media attention is prone to overly-simplified soundbites and scapegoating</vt:lpstr>
      <vt:lpstr>Goal: Add nuance to discussions about the “affordability crisis” and the scapegoating that often occurs when identifying causes of that “crisis”</vt:lpstr>
      <vt:lpstr>Trends – Level-setting on historical retail prices</vt:lpstr>
      <vt:lpstr>Average nominal retail electricity prices have spiked in recent years nationally, largely tracking inflation… but with a bump 2025</vt:lpstr>
      <vt:lpstr>Challenges with electric affordability are hidden behind national averages: New England saw rapid increases in residential prices from 2019 to 2025</vt:lpstr>
      <vt:lpstr>Electricity bills are a major hardship for some households in New England: two indicators suggest improvements… until the last few years</vt:lpstr>
      <vt:lpstr>Drivers – Understanding New England Trends, 2019-2025  Focus on: T&amp;D costs, natural gas prices, state policies</vt:lpstr>
      <vt:lpstr>Transmission &amp; distribution expenditures contributed to recent retail price increases, especially in California, New England, New York, Mid-Atlantic</vt:lpstr>
      <vt:lpstr>Transmission, distribution and business operations costs were significant contributors to retail price increases in ISO-NE</vt:lpstr>
      <vt:lpstr>The availability of low-cost natural gas has historically placed downward pressure on retail prices, but increased volatility—especially in ISO-NE</vt:lpstr>
      <vt:lpstr>State policies have often also increased prices, including RPS, RGGI, and net metering – with larger impacts in New England than many other regions</vt:lpstr>
      <vt:lpstr>Early 2026 price indicators: IOU rate requests – What’s coming down the pike</vt:lpstr>
      <vt:lpstr>Nationally, IOU rate increase requests in 2025 were higher than experienced in decades; acceptance levels have been high, especially in New England</vt:lpstr>
      <vt:lpstr>For more information</vt:lpstr>
      <vt:lpstr>Acknowledgements:  This work was funded by the U.S. Department of Energy’s Office of Critical Minerals and Energy Innovation under Contract No. DE-AC02-05CH11231.  Disclaimer  This document was prepared as an account of work sponsored by the United States Government. While this document is believed to contain correct information, neither the United States Government nor any agency thereof, nor The Regents of the University of California, nor any of their employees, makes any warranty, express or implied, or assumes any legal responsibility for the accuracy, completeness, or usefulness of any information, apparatus, product, or process disclosed, or represents that its use would not infringe privately owned rights. Reference herein to any specific commercial product, process, or service by its trade name, trademark, manufacturer, or otherwise, does not necessarily constitute or imply its endorsement, recommendation, or favoring by the United States Government or any agency thereof, or The Regents of the University of California. The views and opinions of authors expressed herein do not necessarily state or reflect those of the United States Government or any agency thereof, or The Regents of the University of California.   Ernest Orlando Lawrence Berkeley National Laboratory is an equal opportunity employer.   Copyright Notice This manuscript has been authored by an author at Lawrence Berkeley National Laboratory under Contract No. DE-AC02-05CH11231 with the U.S. Department of Energy. The U.S. Government retains, and the publisher, by accepting the article for publication, acknowledges, that the U.S. Government retains a non-exclusive, paid-up, irrevocable, worldwide license to publish or reproduce the published form of this manuscript, or allow others to do so, for U.S. Government purposes</vt:lpstr>
      <vt:lpstr>Policy options</vt:lpstr>
      <vt:lpstr>PowerPoint Presentation</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 Audrey</dc:creator>
  <cp:lastModifiedBy>ryan wiser</cp:lastModifiedBy>
  <cp:revision>7</cp:revision>
  <dcterms:created xsi:type="dcterms:W3CDTF">2025-07-08T14:21:58Z</dcterms:created>
  <dcterms:modified xsi:type="dcterms:W3CDTF">2026-04-27T14:16:34Z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0x010100D55CE38EA1551A4888DAEEA33BBDC340</vt:lpwstr>
  </property>
</Properties>
</file>