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4"/>
  </p:sldMasterIdLst>
  <p:notesMasterIdLst>
    <p:notesMasterId r:id="rId8"/>
  </p:notesMasterIdLst>
  <p:handoutMasterIdLst>
    <p:handoutMasterId r:id="rId9"/>
  </p:handoutMasterIdLst>
  <p:sldIdLst>
    <p:sldId id="292" r:id="rId5"/>
    <p:sldId id="267" r:id="rId6"/>
    <p:sldId id="268" r:id="rId7"/>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EFD553-4956-120F-A22F-D5E72A5EF3BE}" name="Jenny Marusiak" initials="JM" userId="S::jmarusiak@synapse-energy.com::971343fe-052e-4aa6-a299-f0ad3bfb5e9f" providerId="AD"/>
  <p188:author id="{041CDD66-159E-64C4-9C73-AB40DAE540BE}" name="Pat Knight" initials="PK" userId="S::pknight@synapse-energy.com::a66722e1-260d-4d43-b6d2-fad53cb9ea34" providerId="AD"/>
  <p188:author id="{4F655476-1044-77A9-EC34-EFCC77435BD4}" name="Elise Ashley" initials="EA" userId="S::eashley@synapse-energy.com::2b617e78-8268-4f08-b361-c0c73b9643b1" providerId="AD"/>
  <p188:author id="{F6CAB18B-8035-3EFF-9C50-4D383CEBA1B7}" name="Sarah Shenstone-Harris" initials="SS" userId="S::sshenstone-harris@synapse-energy.com::db6d2878-0ea9-44c0-9985-6a5f11c75ec3" providerId="AD"/>
  <p188:author id="{CE71C494-796B-A9E3-7910-2AD0D46F973D}" name="Caroline Resor" initials="CR" userId="S::cresor@synapse-energy.com::00beda4a-89a4-4743-850c-a17876bb639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4683"/>
    <a:srgbClr val="E3E7ED"/>
    <a:srgbClr val="143376"/>
    <a:srgbClr val="CCCDD6"/>
    <a:srgbClr val="D3D9F1"/>
    <a:srgbClr val="00549D"/>
    <a:srgbClr val="0054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DF18680-E054-41AD-8BC1-D1AEF772440D}">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58" autoAdjust="0"/>
    <p:restoredTop sz="95780" autoAdjust="0"/>
  </p:normalViewPr>
  <p:slideViewPr>
    <p:cSldViewPr snapToGrid="0">
      <p:cViewPr varScale="1">
        <p:scale>
          <a:sx n="107" d="100"/>
          <a:sy n="107" d="100"/>
        </p:scale>
        <p:origin x="642" y="102"/>
      </p:cViewPr>
      <p:guideLst>
        <p:guide orient="horz" pos="2160"/>
        <p:guide pos="3840"/>
      </p:guideLst>
    </p:cSldViewPr>
  </p:slideViewPr>
  <p:outlineViewPr>
    <p:cViewPr>
      <p:scale>
        <a:sx n="33" d="100"/>
        <a:sy n="33" d="100"/>
      </p:scale>
      <p:origin x="0" y="-24"/>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71" d="100"/>
          <a:sy n="71" d="100"/>
        </p:scale>
        <p:origin x="-4098" y="-9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C989A255-1DCD-4688-9567-E1A82B1939F1}" type="datetimeFigureOut">
              <a:rPr lang="en-US" smtClean="0"/>
              <a:t>5/15/2026</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E6BD2611-1AFE-4393-917A-CC9F702A3F3B}" type="slidenum">
              <a:rPr lang="en-US" smtClean="0"/>
              <a:t>‹#›</a:t>
            </a:fld>
            <a:endParaRPr lang="en-US"/>
          </a:p>
        </p:txBody>
      </p:sp>
    </p:spTree>
    <p:extLst>
      <p:ext uri="{BB962C8B-B14F-4D97-AF65-F5344CB8AC3E}">
        <p14:creationId xmlns:p14="http://schemas.microsoft.com/office/powerpoint/2010/main" val="17704917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F7B43BA7-AF45-40CF-97D4-30A2EB505A03}" type="datetimeFigureOut">
              <a:rPr lang="en-US" smtClean="0"/>
              <a:t>5/15/2026</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C9ED5335-C87C-48DB-8FB6-BDFFED2097FD}" type="slidenum">
              <a:rPr lang="en-US" smtClean="0"/>
              <a:t>‹#›</a:t>
            </a:fld>
            <a:endParaRPr lang="en-US"/>
          </a:p>
        </p:txBody>
      </p:sp>
    </p:spTree>
    <p:extLst>
      <p:ext uri="{BB962C8B-B14F-4D97-AF65-F5344CB8AC3E}">
        <p14:creationId xmlns:p14="http://schemas.microsoft.com/office/powerpoint/2010/main" val="3986232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82547" y="643497"/>
            <a:ext cx="8126699" cy="1087437"/>
          </a:xfrm>
        </p:spPr>
        <p:txBody>
          <a:bodyPr anchor="b">
            <a:noAutofit/>
          </a:bodyPr>
          <a:lstStyle>
            <a:lvl1pPr algn="l">
              <a:lnSpc>
                <a:spcPts val="3120"/>
              </a:lnSpc>
              <a:defRPr sz="2800" b="1">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882547" y="2398078"/>
            <a:ext cx="10383520" cy="1056322"/>
          </a:xfrm>
        </p:spPr>
        <p:txBody>
          <a:bodyPr>
            <a:noAutofit/>
          </a:bodyPr>
          <a:lstStyle>
            <a:lvl1pPr marL="0" indent="0" algn="l">
              <a:lnSpc>
                <a:spcPts val="3200"/>
              </a:lnSpc>
              <a:buNone/>
              <a:defRPr lang="en-US" sz="2400" b="1" kern="1200" dirty="0">
                <a:solidFill>
                  <a:schemeClr val="tx1">
                    <a:lumMod val="50000"/>
                    <a:lumOff val="50000"/>
                  </a:schemeClr>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a:xfrm>
            <a:off x="4800602" y="6498992"/>
            <a:ext cx="6747933" cy="393192"/>
          </a:xfrm>
        </p:spPr>
        <p:txBody>
          <a:bodyPr/>
          <a:lstStyle>
            <a:lvl1pPr algn="r">
              <a:defRPr lang="en-US" sz="1000" b="0" i="0" u="none" strike="noStrike" baseline="0" smtClean="0">
                <a:solidFill>
                  <a:schemeClr val="accent3"/>
                </a:solidFill>
                <a:latin typeface="Calibri" panose="020F0502020204030204" pitchFamily="34" charset="0"/>
              </a:defRPr>
            </a:lvl1pPr>
          </a:lstStyle>
          <a:p>
            <a:r>
              <a:rPr lang="en-US" dirty="0"/>
              <a:t>www.synapse-energy.com  |  ©2026 Synapse Energy Economics Inc. All rights reserved.</a:t>
            </a:r>
          </a:p>
        </p:txBody>
      </p:sp>
      <p:sp>
        <p:nvSpPr>
          <p:cNvPr id="9" name="Text Placeholder 9"/>
          <p:cNvSpPr>
            <a:spLocks noGrp="1"/>
          </p:cNvSpPr>
          <p:nvPr>
            <p:ph type="body" sz="quarter" idx="14"/>
          </p:nvPr>
        </p:nvSpPr>
        <p:spPr>
          <a:xfrm>
            <a:off x="882547" y="4238815"/>
            <a:ext cx="10415373" cy="518683"/>
          </a:xfrm>
        </p:spPr>
        <p:txBody>
          <a:bodyPr>
            <a:normAutofit/>
          </a:bodyPr>
          <a:lstStyle>
            <a:lvl1pPr marL="0" indent="0" algn="l" defTabSz="914400" rtl="0" eaLnBrk="1" latinLnBrk="0" hangingPunct="1">
              <a:lnSpc>
                <a:spcPts val="3200"/>
              </a:lnSpc>
              <a:spcBef>
                <a:spcPts val="1000"/>
              </a:spcBef>
              <a:buClr>
                <a:schemeClr val="tx2"/>
              </a:buClr>
              <a:buFont typeface="Arial" panose="020B0604020202020204" pitchFamily="34" charset="0"/>
              <a:buNone/>
              <a:defRPr lang="en-US" sz="2000" b="0" kern="1200" dirty="0" smtClean="0">
                <a:solidFill>
                  <a:schemeClr val="tx1">
                    <a:lumMod val="50000"/>
                    <a:lumOff val="50000"/>
                  </a:schemeClr>
                </a:solidFill>
                <a:latin typeface="+mn-lt"/>
                <a:ea typeface="+mn-ea"/>
                <a:cs typeface="+mn-cs"/>
              </a:defRPr>
            </a:lvl1pPr>
          </a:lstStyle>
          <a:p>
            <a:pPr lvl="0"/>
            <a:r>
              <a:rPr lang="en-US"/>
              <a:t>Click to edit Master text styles</a:t>
            </a:r>
          </a:p>
        </p:txBody>
      </p:sp>
      <p:sp>
        <p:nvSpPr>
          <p:cNvPr id="13" name="Text Placeholder 9"/>
          <p:cNvSpPr>
            <a:spLocks noGrp="1"/>
          </p:cNvSpPr>
          <p:nvPr>
            <p:ph type="body" sz="quarter" idx="15"/>
          </p:nvPr>
        </p:nvSpPr>
        <p:spPr>
          <a:xfrm>
            <a:off x="882547" y="4961238"/>
            <a:ext cx="10415373" cy="747584"/>
          </a:xfrm>
        </p:spPr>
        <p:txBody>
          <a:bodyPr>
            <a:normAutofit/>
          </a:bodyPr>
          <a:lstStyle>
            <a:lvl1pPr marL="0" indent="0" algn="l" defTabSz="914400" rtl="0" eaLnBrk="1" latinLnBrk="0" hangingPunct="1">
              <a:lnSpc>
                <a:spcPts val="3200"/>
              </a:lnSpc>
              <a:spcBef>
                <a:spcPts val="1000"/>
              </a:spcBef>
              <a:buClr>
                <a:schemeClr val="tx2"/>
              </a:buClr>
              <a:buFont typeface="Arial" panose="020B0604020202020204" pitchFamily="34" charset="0"/>
              <a:buNone/>
              <a:defRPr lang="en-US" sz="2000" b="0" kern="1200" dirty="0" smtClean="0">
                <a:solidFill>
                  <a:schemeClr val="tx1">
                    <a:lumMod val="50000"/>
                    <a:lumOff val="50000"/>
                  </a:schemeClr>
                </a:solidFill>
                <a:latin typeface="+mn-lt"/>
                <a:ea typeface="+mn-ea"/>
                <a:cs typeface="+mn-cs"/>
              </a:defRPr>
            </a:lvl1pPr>
          </a:lstStyle>
          <a:p>
            <a:pPr lvl="0"/>
            <a:r>
              <a:rPr lang="en-US"/>
              <a:t>Click to edit Master text styles</a:t>
            </a:r>
          </a:p>
        </p:txBody>
      </p:sp>
      <p:sp>
        <p:nvSpPr>
          <p:cNvPr id="4" name="Rectangle 3">
            <a:extLst>
              <a:ext uri="{FF2B5EF4-FFF2-40B4-BE49-F238E27FC236}">
                <a16:creationId xmlns:a16="http://schemas.microsoft.com/office/drawing/2014/main" id="{275F8EFE-06D8-214D-8DF9-36C1BA20DA55}"/>
              </a:ext>
            </a:extLst>
          </p:cNvPr>
          <p:cNvSpPr/>
          <p:nvPr userDrawn="1"/>
        </p:nvSpPr>
        <p:spPr>
          <a:xfrm>
            <a:off x="0" y="0"/>
            <a:ext cx="8890571" cy="237806"/>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Rectangle 5">
            <a:extLst>
              <a:ext uri="{FF2B5EF4-FFF2-40B4-BE49-F238E27FC236}">
                <a16:creationId xmlns:a16="http://schemas.microsoft.com/office/drawing/2014/main" id="{E137663A-64AE-2AAE-A004-8041C849B69D}"/>
              </a:ext>
            </a:extLst>
          </p:cNvPr>
          <p:cNvSpPr/>
          <p:nvPr userDrawn="1"/>
        </p:nvSpPr>
        <p:spPr>
          <a:xfrm>
            <a:off x="9009246" y="0"/>
            <a:ext cx="3182753" cy="23780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58364B67-8EF3-AE2F-B26C-0AED03C66974}"/>
              </a:ext>
            </a:extLst>
          </p:cNvPr>
          <p:cNvCxnSpPr>
            <a:cxnSpLocks/>
          </p:cNvCxnSpPr>
          <p:nvPr userDrawn="1"/>
        </p:nvCxnSpPr>
        <p:spPr>
          <a:xfrm>
            <a:off x="882547" y="1775559"/>
            <a:ext cx="11309453" cy="0"/>
          </a:xfrm>
          <a:prstGeom prst="line">
            <a:avLst/>
          </a:prstGeom>
          <a:ln w="28575">
            <a:solidFill>
              <a:schemeClr val="accent3"/>
            </a:solidFill>
          </a:ln>
        </p:spPr>
        <p:style>
          <a:lnRef idx="1">
            <a:schemeClr val="accent3"/>
          </a:lnRef>
          <a:fillRef idx="0">
            <a:schemeClr val="accent3"/>
          </a:fillRef>
          <a:effectRef idx="0">
            <a:schemeClr val="accent3"/>
          </a:effectRef>
          <a:fontRef idx="minor">
            <a:schemeClr val="tx1"/>
          </a:fontRef>
        </p:style>
      </p:cxnSp>
      <p:pic>
        <p:nvPicPr>
          <p:cNvPr id="11" name="Picture 10">
            <a:extLst>
              <a:ext uri="{FF2B5EF4-FFF2-40B4-BE49-F238E27FC236}">
                <a16:creationId xmlns:a16="http://schemas.microsoft.com/office/drawing/2014/main" id="{654D759D-3F59-6193-1E8E-04D96CB8737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710286" y="362079"/>
            <a:ext cx="2191622" cy="623305"/>
          </a:xfrm>
          <a:prstGeom prst="rect">
            <a:avLst/>
          </a:prstGeom>
        </p:spPr>
      </p:pic>
    </p:spTree>
    <p:extLst>
      <p:ext uri="{BB962C8B-B14F-4D97-AF65-F5344CB8AC3E}">
        <p14:creationId xmlns:p14="http://schemas.microsoft.com/office/powerpoint/2010/main" val="287881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9231713" y="297975"/>
            <a:ext cx="2817499" cy="65314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0996023" y="6498992"/>
            <a:ext cx="526963" cy="393192"/>
          </a:xfrm>
        </p:spPr>
        <p:txBody>
          <a:bodyPr/>
          <a:lstStyle>
            <a:lvl1pPr>
              <a:defRPr sz="1000">
                <a:solidFill>
                  <a:schemeClr val="accent3"/>
                </a:solidFill>
                <a:latin typeface="Calibri" panose="020F0502020204030204" pitchFamily="34" charset="0"/>
              </a:defRPr>
            </a:lvl1pPr>
          </a:lstStyle>
          <a:p>
            <a:fld id="{1B79225A-044F-47AC-A466-ADAA88F41AF1}" type="slidenum">
              <a:rPr lang="en-US" smtClean="0"/>
              <a:pPr/>
              <a:t>‹#›</a:t>
            </a:fld>
            <a:endParaRPr lang="en-US" dirty="0"/>
          </a:p>
        </p:txBody>
      </p:sp>
      <p:sp>
        <p:nvSpPr>
          <p:cNvPr id="2" name="Title 1"/>
          <p:cNvSpPr>
            <a:spLocks noGrp="1"/>
          </p:cNvSpPr>
          <p:nvPr>
            <p:ph type="title"/>
          </p:nvPr>
        </p:nvSpPr>
        <p:spPr>
          <a:xfrm>
            <a:off x="668435" y="365127"/>
            <a:ext cx="8459091" cy="653446"/>
          </a:xfrm>
        </p:spPr>
        <p:txBody>
          <a:bodyPr/>
          <a:lstStyle>
            <a:lvl1pPr>
              <a:defRPr>
                <a:solidFill>
                  <a:schemeClr val="accent1"/>
                </a:solidFill>
              </a:defRPr>
            </a:lvl1pPr>
          </a:lstStyle>
          <a:p>
            <a:r>
              <a:rPr lang="en-US"/>
              <a:t>Click to edit Master title style</a:t>
            </a:r>
            <a:endParaRPr lang="en-US" dirty="0"/>
          </a:p>
        </p:txBody>
      </p:sp>
      <p:sp>
        <p:nvSpPr>
          <p:cNvPr id="3" name="Content Placeholder 2"/>
          <p:cNvSpPr>
            <a:spLocks noGrp="1"/>
          </p:cNvSpPr>
          <p:nvPr>
            <p:ph idx="1"/>
          </p:nvPr>
        </p:nvSpPr>
        <p:spPr>
          <a:xfrm>
            <a:off x="668434" y="1319753"/>
            <a:ext cx="11045941" cy="48572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705841" y="6498992"/>
            <a:ext cx="7437120" cy="390124"/>
          </a:xfrm>
        </p:spPr>
        <p:txBody>
          <a:bodyPr/>
          <a:lstStyle>
            <a:lvl1pPr>
              <a:defRPr>
                <a:solidFill>
                  <a:schemeClr val="accent3"/>
                </a:solidFill>
              </a:defRPr>
            </a:lvl1pPr>
          </a:lstStyle>
          <a:p>
            <a:r>
              <a:rPr lang="en-US" dirty="0"/>
              <a:t>www.synapse-energy.com  |  ©2026 Synapse Energy Economics Inc. All rights reserved.</a:t>
            </a:r>
          </a:p>
        </p:txBody>
      </p:sp>
      <p:sp>
        <p:nvSpPr>
          <p:cNvPr id="8" name="Text Placeholder 7"/>
          <p:cNvSpPr>
            <a:spLocks noGrp="1"/>
          </p:cNvSpPr>
          <p:nvPr>
            <p:ph type="body" sz="quarter" idx="13" hasCustomPrompt="1"/>
          </p:nvPr>
        </p:nvSpPr>
        <p:spPr>
          <a:xfrm>
            <a:off x="8571654" y="6580046"/>
            <a:ext cx="2678780" cy="246221"/>
          </a:xfrm>
        </p:spPr>
        <p:txBody>
          <a:bodyPr>
            <a:noAutofit/>
          </a:bodyPr>
          <a:lstStyle>
            <a:lvl1pPr marL="0" indent="0" algn="r" defTabSz="914400" rtl="0" eaLnBrk="1" latinLnBrk="0" hangingPunct="1">
              <a:lnSpc>
                <a:spcPct val="100000"/>
              </a:lnSpc>
              <a:spcBef>
                <a:spcPts val="0"/>
              </a:spcBef>
              <a:buFontTx/>
              <a:buNone/>
              <a:defRPr lang="en-US" sz="1000" kern="1200" dirty="0" smtClean="0">
                <a:solidFill>
                  <a:schemeClr val="accent3"/>
                </a:solidFill>
                <a:latin typeface="Calibri" panose="020F0502020204030204" pitchFamily="34" charset="0"/>
                <a:ea typeface="+mn-ea"/>
                <a:cs typeface="+mn-cs"/>
              </a:defRPr>
            </a:lvl1pPr>
          </a:lstStyle>
          <a:p>
            <a:pPr lvl="0"/>
            <a:r>
              <a:rPr lang="en-US" dirty="0"/>
              <a:t>Click to edit Presenter Name</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38508" y="273260"/>
            <a:ext cx="3053491" cy="723518"/>
          </a:xfrm>
          <a:prstGeom prst="rect">
            <a:avLst/>
          </a:prstGeom>
        </p:spPr>
      </p:pic>
    </p:spTree>
    <p:extLst>
      <p:ext uri="{BB962C8B-B14F-4D97-AF65-F5344CB8AC3E}">
        <p14:creationId xmlns:p14="http://schemas.microsoft.com/office/powerpoint/2010/main" val="3110099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all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FC41EE8-7865-1CE4-0411-60C2AB204AC1}"/>
              </a:ext>
            </a:extLst>
          </p:cNvPr>
          <p:cNvSpPr/>
          <p:nvPr userDrawn="1"/>
        </p:nvSpPr>
        <p:spPr>
          <a:xfrm>
            <a:off x="0" y="2378987"/>
            <a:ext cx="12192000" cy="20020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p:txBody>
          <a:bodyPr>
            <a:normAutofit/>
          </a:bodyPr>
          <a:lstStyle>
            <a:lvl1pPr>
              <a:defRPr sz="2800">
                <a:solidFill>
                  <a:schemeClr val="accent1"/>
                </a:solidFill>
              </a:defRPr>
            </a:lvl1pPr>
          </a:lstStyle>
          <a:p>
            <a:r>
              <a:rPr lang="en-US"/>
              <a:t>Click to edit Master title style</a:t>
            </a:r>
            <a:endParaRPr lang="en-US" dirty="0"/>
          </a:p>
        </p:txBody>
      </p:sp>
      <p:sp>
        <p:nvSpPr>
          <p:cNvPr id="3" name="Content Placeholder 2"/>
          <p:cNvSpPr>
            <a:spLocks noGrp="1"/>
          </p:cNvSpPr>
          <p:nvPr>
            <p:ph idx="1"/>
          </p:nvPr>
        </p:nvSpPr>
        <p:spPr>
          <a:xfrm>
            <a:off x="465233" y="2547258"/>
            <a:ext cx="11189740" cy="1665515"/>
          </a:xfrm>
        </p:spPr>
        <p:txBody>
          <a:bodyPr>
            <a:normAutofit/>
          </a:bodyPr>
          <a:lstStyle>
            <a:lvl1pPr marL="171450" indent="-171450">
              <a:lnSpc>
                <a:spcPts val="3200"/>
              </a:lnSpc>
              <a:buFont typeface="Arial" panose="020B0604020202020204" pitchFamily="34" charset="0"/>
              <a:buChar char=" "/>
              <a:defRPr sz="2400">
                <a:solidFill>
                  <a:schemeClr val="bg1"/>
                </a:solidFill>
              </a:defRPr>
            </a:lvl1pPr>
          </a:lstStyle>
          <a:p>
            <a:pPr lvl="0"/>
            <a:r>
              <a:rPr lang="en-US"/>
              <a:t>Click to edit Master text styles</a:t>
            </a:r>
          </a:p>
        </p:txBody>
      </p:sp>
      <p:sp>
        <p:nvSpPr>
          <p:cNvPr id="5" name="Footer Placeholder 4"/>
          <p:cNvSpPr>
            <a:spLocks noGrp="1"/>
          </p:cNvSpPr>
          <p:nvPr>
            <p:ph type="ftr" sz="quarter" idx="11"/>
          </p:nvPr>
        </p:nvSpPr>
        <p:spPr>
          <a:xfrm>
            <a:off x="705841" y="6498992"/>
            <a:ext cx="7437120" cy="390124"/>
          </a:xfrm>
        </p:spPr>
        <p:txBody>
          <a:bodyPr/>
          <a:lstStyle>
            <a:lvl1pPr>
              <a:defRPr sz="1000">
                <a:solidFill>
                  <a:schemeClr val="accent3"/>
                </a:solidFill>
              </a:defRPr>
            </a:lvl1pPr>
          </a:lstStyle>
          <a:p>
            <a:r>
              <a:rPr lang="en-US" dirty="0"/>
              <a:t>www.synapse-energy.com  |  ©2026 Synapse Energy Economics Inc. All rights reserved.</a:t>
            </a:r>
          </a:p>
        </p:txBody>
      </p:sp>
      <p:sp>
        <p:nvSpPr>
          <p:cNvPr id="6" name="Slide Number Placeholder 5"/>
          <p:cNvSpPr>
            <a:spLocks noGrp="1"/>
          </p:cNvSpPr>
          <p:nvPr>
            <p:ph type="sldNum" sz="quarter" idx="12"/>
          </p:nvPr>
        </p:nvSpPr>
        <p:spPr>
          <a:xfrm>
            <a:off x="10996023" y="6498992"/>
            <a:ext cx="526963" cy="393192"/>
          </a:xfrm>
        </p:spPr>
        <p:txBody>
          <a:bodyPr/>
          <a:lstStyle>
            <a:lvl1pPr>
              <a:defRPr sz="1000">
                <a:solidFill>
                  <a:schemeClr val="accent3"/>
                </a:solidFill>
                <a:latin typeface="Calibri" panose="020F0502020204030204" pitchFamily="34" charset="0"/>
              </a:defRPr>
            </a:lvl1pPr>
          </a:lstStyle>
          <a:p>
            <a:fld id="{1B79225A-044F-47AC-A466-ADAA88F41AF1}" type="slidenum">
              <a:rPr lang="en-US" smtClean="0"/>
              <a:pPr/>
              <a:t>‹#›</a:t>
            </a:fld>
            <a:endParaRPr lang="en-US" dirty="0"/>
          </a:p>
        </p:txBody>
      </p:sp>
      <p:sp>
        <p:nvSpPr>
          <p:cNvPr id="9" name="Text Placeholder 7"/>
          <p:cNvSpPr>
            <a:spLocks noGrp="1"/>
          </p:cNvSpPr>
          <p:nvPr>
            <p:ph type="body" sz="quarter" idx="13" hasCustomPrompt="1"/>
          </p:nvPr>
        </p:nvSpPr>
        <p:spPr>
          <a:xfrm>
            <a:off x="8571654" y="6580046"/>
            <a:ext cx="2678780" cy="246221"/>
          </a:xfrm>
        </p:spPr>
        <p:txBody>
          <a:bodyPr>
            <a:noAutofit/>
          </a:bodyPr>
          <a:lstStyle>
            <a:lvl1pPr marL="0" indent="0" algn="r" defTabSz="914400" rtl="0" eaLnBrk="1" latinLnBrk="0" hangingPunct="1">
              <a:lnSpc>
                <a:spcPct val="100000"/>
              </a:lnSpc>
              <a:spcBef>
                <a:spcPts val="0"/>
              </a:spcBef>
              <a:buFontTx/>
              <a:buNone/>
              <a:defRPr lang="en-US" sz="1000" kern="1200" dirty="0" smtClean="0">
                <a:solidFill>
                  <a:schemeClr val="accent3"/>
                </a:solidFill>
                <a:latin typeface="Calibri" panose="020F0502020204030204" pitchFamily="34" charset="0"/>
                <a:ea typeface="+mn-ea"/>
                <a:cs typeface="+mn-cs"/>
              </a:defRPr>
            </a:lvl1pPr>
          </a:lstStyle>
          <a:p>
            <a:pPr lvl="0"/>
            <a:r>
              <a:rPr lang="en-US" dirty="0"/>
              <a:t>Click to edit Presenter Name</a:t>
            </a:r>
          </a:p>
        </p:txBody>
      </p:sp>
    </p:spTree>
    <p:extLst>
      <p:ext uri="{BB962C8B-B14F-4D97-AF65-F5344CB8AC3E}">
        <p14:creationId xmlns:p14="http://schemas.microsoft.com/office/powerpoint/2010/main" val="3846952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all Graphic">
    <p:spTree>
      <p:nvGrpSpPr>
        <p:cNvPr id="1" name=""/>
        <p:cNvGrpSpPr/>
        <p:nvPr/>
      </p:nvGrpSpPr>
      <p:grpSpPr>
        <a:xfrm>
          <a:off x="0" y="0"/>
          <a:ext cx="0" cy="0"/>
          <a:chOff x="0" y="0"/>
          <a:chExt cx="0" cy="0"/>
        </a:xfrm>
      </p:grpSpPr>
      <p:sp>
        <p:nvSpPr>
          <p:cNvPr id="2" name="Title 1"/>
          <p:cNvSpPr>
            <a:spLocks noGrp="1"/>
          </p:cNvSpPr>
          <p:nvPr>
            <p:ph type="title"/>
          </p:nvPr>
        </p:nvSpPr>
        <p:spPr>
          <a:xfrm>
            <a:off x="6096001" y="376775"/>
            <a:ext cx="5805713" cy="653446"/>
          </a:xfrm>
        </p:spPr>
        <p:txBody>
          <a:bodyPr>
            <a:noAutofit/>
          </a:bodyPr>
          <a:lstStyle>
            <a:lvl1pPr>
              <a:defRPr sz="2400">
                <a:solidFill>
                  <a:schemeClr val="accent1"/>
                </a:solidFill>
              </a:defRPr>
            </a:lvl1pPr>
          </a:lstStyle>
          <a:p>
            <a:r>
              <a:rPr lang="en-US"/>
              <a:t>Click to edit Master title style</a:t>
            </a:r>
            <a:endParaRPr lang="en-US" dirty="0"/>
          </a:p>
        </p:txBody>
      </p:sp>
      <p:sp>
        <p:nvSpPr>
          <p:cNvPr id="3" name="Content Placeholder 2"/>
          <p:cNvSpPr>
            <a:spLocks noGrp="1"/>
          </p:cNvSpPr>
          <p:nvPr>
            <p:ph idx="1"/>
          </p:nvPr>
        </p:nvSpPr>
        <p:spPr>
          <a:xfrm>
            <a:off x="6226627" y="1319753"/>
            <a:ext cx="5675087" cy="4857210"/>
          </a:xfrm>
        </p:spPr>
        <p:txBody>
          <a:bodyPr/>
          <a:lstStyle>
            <a:lvl1pPr>
              <a:buClr>
                <a:schemeClr val="tx2"/>
              </a:buClr>
              <a:defRPr/>
            </a:lvl1pPr>
            <a:lvl2pPr>
              <a:buClr>
                <a:schemeClr val="tx2"/>
              </a:buClr>
              <a:defRPr/>
            </a:lvl2pPr>
            <a:lvl3pPr>
              <a:buClr>
                <a:schemeClr val="tx2"/>
              </a:buClr>
              <a:defRPr/>
            </a:lvl3pPr>
            <a:lvl4pPr>
              <a:buClr>
                <a:schemeClr val="tx2"/>
              </a:buClr>
              <a:defRPr/>
            </a:lvl4pPr>
            <a:lvl5pPr>
              <a:buClr>
                <a:schemeClr val="tx2"/>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705841" y="6498992"/>
            <a:ext cx="7437120" cy="390124"/>
          </a:xfrm>
        </p:spPr>
        <p:txBody>
          <a:bodyPr/>
          <a:lstStyle>
            <a:lvl1pPr>
              <a:defRPr sz="1000">
                <a:solidFill>
                  <a:schemeClr val="accent3"/>
                </a:solidFill>
              </a:defRPr>
            </a:lvl1pPr>
          </a:lstStyle>
          <a:p>
            <a:r>
              <a:rPr lang="en-US" dirty="0"/>
              <a:t>www.synapse-energy.com  |  ©2026 Synapse Energy Economics Inc. All rights reserved.</a:t>
            </a:r>
          </a:p>
        </p:txBody>
      </p:sp>
      <p:sp>
        <p:nvSpPr>
          <p:cNvPr id="6" name="Slide Number Placeholder 5"/>
          <p:cNvSpPr>
            <a:spLocks noGrp="1"/>
          </p:cNvSpPr>
          <p:nvPr>
            <p:ph type="sldNum" sz="quarter" idx="12"/>
          </p:nvPr>
        </p:nvSpPr>
        <p:spPr>
          <a:xfrm>
            <a:off x="10996023" y="6498992"/>
            <a:ext cx="526963" cy="393192"/>
          </a:xfrm>
        </p:spPr>
        <p:txBody>
          <a:bodyPr/>
          <a:lstStyle>
            <a:lvl1pPr>
              <a:defRPr sz="1000">
                <a:solidFill>
                  <a:schemeClr val="accent3"/>
                </a:solidFill>
                <a:latin typeface="Calibri" panose="020F0502020204030204" pitchFamily="34" charset="0"/>
              </a:defRPr>
            </a:lvl1pPr>
          </a:lstStyle>
          <a:p>
            <a:fld id="{1B79225A-044F-47AC-A466-ADAA88F41AF1}" type="slidenum">
              <a:rPr lang="en-US" smtClean="0"/>
              <a:pPr/>
              <a:t>‹#›</a:t>
            </a:fld>
            <a:endParaRPr lang="en-US" dirty="0"/>
          </a:p>
        </p:txBody>
      </p:sp>
      <p:sp>
        <p:nvSpPr>
          <p:cNvPr id="10" name="Chart Placeholder 9"/>
          <p:cNvSpPr>
            <a:spLocks noGrp="1"/>
          </p:cNvSpPr>
          <p:nvPr>
            <p:ph type="chart" sz="quarter" idx="13"/>
          </p:nvPr>
        </p:nvSpPr>
        <p:spPr>
          <a:xfrm>
            <a:off x="217716" y="359229"/>
            <a:ext cx="5805713" cy="5834742"/>
          </a:xfrm>
        </p:spPr>
        <p:txBody>
          <a:bodyPr/>
          <a:lstStyle/>
          <a:p>
            <a:r>
              <a:rPr lang="en-US"/>
              <a:t>Click icon to add chart</a:t>
            </a:r>
            <a:endParaRPr lang="en-US" dirty="0"/>
          </a:p>
        </p:txBody>
      </p:sp>
      <p:sp>
        <p:nvSpPr>
          <p:cNvPr id="12" name="Text Placeholder 7"/>
          <p:cNvSpPr>
            <a:spLocks noGrp="1"/>
          </p:cNvSpPr>
          <p:nvPr>
            <p:ph type="body" sz="quarter" idx="14" hasCustomPrompt="1"/>
          </p:nvPr>
        </p:nvSpPr>
        <p:spPr>
          <a:xfrm>
            <a:off x="8571654" y="6580046"/>
            <a:ext cx="2678780" cy="246221"/>
          </a:xfrm>
        </p:spPr>
        <p:txBody>
          <a:bodyPr>
            <a:noAutofit/>
          </a:bodyPr>
          <a:lstStyle>
            <a:lvl1pPr marL="0" indent="0" algn="r" defTabSz="914400" rtl="0" eaLnBrk="1" latinLnBrk="0" hangingPunct="1">
              <a:lnSpc>
                <a:spcPct val="100000"/>
              </a:lnSpc>
              <a:spcBef>
                <a:spcPts val="0"/>
              </a:spcBef>
              <a:buFontTx/>
              <a:buNone/>
              <a:defRPr lang="en-US" sz="1000" kern="1200" dirty="0" smtClean="0">
                <a:solidFill>
                  <a:schemeClr val="accent3"/>
                </a:solidFill>
                <a:latin typeface="Calibri" panose="020F0502020204030204" pitchFamily="34" charset="0"/>
                <a:ea typeface="+mn-ea"/>
                <a:cs typeface="+mn-cs"/>
              </a:defRPr>
            </a:lvl1pPr>
          </a:lstStyle>
          <a:p>
            <a:pPr lvl="0"/>
            <a:r>
              <a:rPr lang="en-US" dirty="0"/>
              <a:t>Click to edit Presenter Name</a:t>
            </a:r>
          </a:p>
        </p:txBody>
      </p:sp>
      <p:sp>
        <p:nvSpPr>
          <p:cNvPr id="4" name="Rectangle 3">
            <a:extLst>
              <a:ext uri="{FF2B5EF4-FFF2-40B4-BE49-F238E27FC236}">
                <a16:creationId xmlns:a16="http://schemas.microsoft.com/office/drawing/2014/main" id="{314F75A6-4192-90D1-85BA-CCDE1CF74919}"/>
              </a:ext>
            </a:extLst>
          </p:cNvPr>
          <p:cNvSpPr/>
          <p:nvPr userDrawn="1"/>
        </p:nvSpPr>
        <p:spPr>
          <a:xfrm>
            <a:off x="0" y="0"/>
            <a:ext cx="8890571" cy="237806"/>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Rectangle 6">
            <a:extLst>
              <a:ext uri="{FF2B5EF4-FFF2-40B4-BE49-F238E27FC236}">
                <a16:creationId xmlns:a16="http://schemas.microsoft.com/office/drawing/2014/main" id="{0882BC19-9238-509A-4EDC-3E98CA1BAB4E}"/>
              </a:ext>
            </a:extLst>
          </p:cNvPr>
          <p:cNvSpPr/>
          <p:nvPr userDrawn="1"/>
        </p:nvSpPr>
        <p:spPr>
          <a:xfrm>
            <a:off x="9009246" y="0"/>
            <a:ext cx="3182753" cy="23780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a:extLst>
              <a:ext uri="{FF2B5EF4-FFF2-40B4-BE49-F238E27FC236}">
                <a16:creationId xmlns:a16="http://schemas.microsoft.com/office/drawing/2014/main" id="{5A9BFECF-CA13-CED5-EE00-1DA028D1A9B4}"/>
              </a:ext>
            </a:extLst>
          </p:cNvPr>
          <p:cNvCxnSpPr>
            <a:cxnSpLocks/>
          </p:cNvCxnSpPr>
          <p:nvPr userDrawn="1"/>
        </p:nvCxnSpPr>
        <p:spPr>
          <a:xfrm>
            <a:off x="6096001" y="1030221"/>
            <a:ext cx="6080519" cy="0"/>
          </a:xfrm>
          <a:prstGeom prst="line">
            <a:avLst/>
          </a:prstGeom>
          <a:ln w="28575">
            <a:solidFill>
              <a:schemeClr val="accent3"/>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4115613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Copy">
    <p:spTree>
      <p:nvGrpSpPr>
        <p:cNvPr id="1" name=""/>
        <p:cNvGrpSpPr/>
        <p:nvPr/>
      </p:nvGrpSpPr>
      <p:grpSpPr>
        <a:xfrm>
          <a:off x="0" y="0"/>
          <a:ext cx="0" cy="0"/>
          <a:chOff x="0" y="0"/>
          <a:chExt cx="0" cy="0"/>
        </a:xfrm>
      </p:grpSpPr>
      <p:sp>
        <p:nvSpPr>
          <p:cNvPr id="10" name="Rectangle 9"/>
          <p:cNvSpPr/>
          <p:nvPr userDrawn="1"/>
        </p:nvSpPr>
        <p:spPr>
          <a:xfrm>
            <a:off x="9242697" y="296092"/>
            <a:ext cx="2949304" cy="6531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68436" y="365127"/>
            <a:ext cx="8448105" cy="653446"/>
          </a:xfrm>
        </p:spPr>
        <p:txBody>
          <a:bodyPr>
            <a:noAutofit/>
          </a:bodyPr>
          <a:lstStyle>
            <a:lvl1pPr>
              <a:defRPr>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89478" y="1941534"/>
            <a:ext cx="3050039" cy="3989390"/>
          </a:xfrm>
        </p:spPr>
        <p:txBody>
          <a:bodyPr anchor="t">
            <a:noAutofit/>
          </a:bodyPr>
          <a:lstStyle>
            <a:lvl1pPr marL="0" indent="0">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3896192" y="1418117"/>
            <a:ext cx="7569209" cy="539523"/>
          </a:xfrm>
        </p:spPr>
        <p:txBody>
          <a:bodyPr anchor="t">
            <a:noAutofit/>
          </a:bodyPr>
          <a:lstStyle>
            <a:lvl1pPr marL="0" indent="0">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661772" y="1959278"/>
            <a:ext cx="7808688" cy="3958092"/>
          </a:xfrm>
        </p:spPr>
        <p:txBody>
          <a:bodyPr>
            <a:noAutofit/>
          </a:bodyPr>
          <a:lstStyle>
            <a:lvl1pPr marL="119063" indent="0">
              <a:lnSpc>
                <a:spcPts val="2400"/>
              </a:lnSpc>
              <a:spcBef>
                <a:spcPts val="0"/>
              </a:spcBef>
              <a:buFont typeface="Arial" panose="020B0604020202020204" pitchFamily="34" charset="0"/>
              <a:buChar char=" "/>
              <a:defRPr sz="1800"/>
            </a:lvl1pPr>
            <a:lvl2pPr marL="347663" indent="-173038">
              <a:lnSpc>
                <a:spcPts val="2400"/>
              </a:lnSpc>
              <a:spcBef>
                <a:spcPts val="0"/>
              </a:spcBef>
              <a:defRPr sz="1600" i="1"/>
            </a:lvl2pPr>
          </a:lstStyle>
          <a:p>
            <a:pPr lvl="0"/>
            <a:r>
              <a:rPr lang="en-US"/>
              <a:t>Click to edit Master text styles</a:t>
            </a:r>
          </a:p>
          <a:p>
            <a:pPr lvl="1"/>
            <a:r>
              <a:rPr lang="en-US"/>
              <a:t>Second level</a:t>
            </a:r>
          </a:p>
        </p:txBody>
      </p:sp>
      <p:sp>
        <p:nvSpPr>
          <p:cNvPr id="8" name="Footer Placeholder 7"/>
          <p:cNvSpPr>
            <a:spLocks noGrp="1"/>
          </p:cNvSpPr>
          <p:nvPr>
            <p:ph type="ftr" sz="quarter" idx="11"/>
          </p:nvPr>
        </p:nvSpPr>
        <p:spPr/>
        <p:txBody>
          <a:bodyPr/>
          <a:lstStyle/>
          <a:p>
            <a:r>
              <a:rPr lang="en-US" dirty="0"/>
              <a:t>www.synapse-energy.com  |  ©2026 Synapse Energy Economics Inc. All rights reserved.</a:t>
            </a:r>
          </a:p>
        </p:txBody>
      </p:sp>
      <p:sp>
        <p:nvSpPr>
          <p:cNvPr id="9" name="Slide Number Placeholder 8"/>
          <p:cNvSpPr>
            <a:spLocks noGrp="1"/>
          </p:cNvSpPr>
          <p:nvPr>
            <p:ph type="sldNum" sz="quarter" idx="12"/>
          </p:nvPr>
        </p:nvSpPr>
        <p:spPr/>
        <p:txBody>
          <a:bodyPr/>
          <a:lstStyle/>
          <a:p>
            <a:fld id="{1B79225A-044F-47AC-A466-ADAA88F41AF1}" type="slidenum">
              <a:rPr lang="en-US" smtClean="0"/>
              <a:t>‹#›</a:t>
            </a:fld>
            <a:endParaRPr lang="en-US"/>
          </a:p>
        </p:txBody>
      </p:sp>
      <p:sp>
        <p:nvSpPr>
          <p:cNvPr id="11" name="Text Placeholder 7"/>
          <p:cNvSpPr>
            <a:spLocks noGrp="1"/>
          </p:cNvSpPr>
          <p:nvPr>
            <p:ph type="body" sz="quarter" idx="13" hasCustomPrompt="1"/>
          </p:nvPr>
        </p:nvSpPr>
        <p:spPr>
          <a:xfrm>
            <a:off x="8571654" y="6580046"/>
            <a:ext cx="2678780" cy="246221"/>
          </a:xfrm>
        </p:spPr>
        <p:txBody>
          <a:bodyPr>
            <a:noAutofit/>
          </a:bodyPr>
          <a:lstStyle>
            <a:lvl1pPr marL="0" indent="0" algn="r" defTabSz="914400" rtl="0" eaLnBrk="1" latinLnBrk="0" hangingPunct="1">
              <a:lnSpc>
                <a:spcPct val="100000"/>
              </a:lnSpc>
              <a:spcBef>
                <a:spcPts val="0"/>
              </a:spcBef>
              <a:buFontTx/>
              <a:buNone/>
              <a:defRPr lang="en-US" sz="1000" kern="1200" dirty="0" smtClean="0">
                <a:solidFill>
                  <a:schemeClr val="accent3"/>
                </a:solidFill>
                <a:latin typeface="Calibri" panose="020F0502020204030204" pitchFamily="34" charset="0"/>
                <a:ea typeface="+mn-ea"/>
                <a:cs typeface="+mn-cs"/>
              </a:defRPr>
            </a:lvl1pPr>
          </a:lstStyle>
          <a:p>
            <a:pPr lvl="0"/>
            <a:r>
              <a:rPr lang="en-US" dirty="0"/>
              <a:t>Click to edit Presenter Name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38509" y="273260"/>
            <a:ext cx="3053491" cy="723518"/>
          </a:xfrm>
          <a:prstGeom prst="rect">
            <a:avLst/>
          </a:prstGeom>
        </p:spPr>
      </p:pic>
    </p:spTree>
    <p:extLst>
      <p:ext uri="{BB962C8B-B14F-4D97-AF65-F5344CB8AC3E}">
        <p14:creationId xmlns:p14="http://schemas.microsoft.com/office/powerpoint/2010/main" val="131790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2BB6BD6-E9BD-3033-144F-BB065A3FAC35}"/>
              </a:ext>
            </a:extLst>
          </p:cNvPr>
          <p:cNvSpPr/>
          <p:nvPr userDrawn="1"/>
        </p:nvSpPr>
        <p:spPr>
          <a:xfrm>
            <a:off x="0" y="298384"/>
            <a:ext cx="12192000" cy="6559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831851" y="1709740"/>
            <a:ext cx="10515600" cy="2852737"/>
          </a:xfrm>
        </p:spPr>
        <p:txBody>
          <a:bodyPr anchor="ctr">
            <a:normAutofit/>
          </a:bodyPr>
          <a:lstStyle>
            <a:lvl1pPr algn="l">
              <a:defRPr sz="5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612144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_No Title">
    <p:spTree>
      <p:nvGrpSpPr>
        <p:cNvPr id="1" name=""/>
        <p:cNvGrpSpPr/>
        <p:nvPr/>
      </p:nvGrpSpPr>
      <p:grpSpPr>
        <a:xfrm>
          <a:off x="0" y="0"/>
          <a:ext cx="0" cy="0"/>
          <a:chOff x="0" y="0"/>
          <a:chExt cx="0" cy="0"/>
        </a:xfrm>
      </p:grpSpPr>
      <p:sp>
        <p:nvSpPr>
          <p:cNvPr id="10" name="Rectangle 9"/>
          <p:cNvSpPr/>
          <p:nvPr userDrawn="1"/>
        </p:nvSpPr>
        <p:spPr>
          <a:xfrm>
            <a:off x="9242698" y="296092"/>
            <a:ext cx="2949303" cy="6531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68434" y="365127"/>
            <a:ext cx="8415156" cy="653446"/>
          </a:xfrm>
        </p:spPr>
        <p:txBody>
          <a:bodyPr/>
          <a:lstStyle>
            <a:lvl1pPr>
              <a:defRPr>
                <a:solidFill>
                  <a:schemeClr val="accent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839789" y="1937916"/>
            <a:ext cx="5157787" cy="42313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937916"/>
            <a:ext cx="5183188" cy="42313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www.synapse-energy.com  |  ©2026 Synapse Energy Economics Inc. All rights reserved.</a:t>
            </a:r>
          </a:p>
        </p:txBody>
      </p:sp>
      <p:sp>
        <p:nvSpPr>
          <p:cNvPr id="7" name="Slide Number Placeholder 6"/>
          <p:cNvSpPr>
            <a:spLocks noGrp="1"/>
          </p:cNvSpPr>
          <p:nvPr>
            <p:ph type="sldNum" sz="quarter" idx="12"/>
          </p:nvPr>
        </p:nvSpPr>
        <p:spPr/>
        <p:txBody>
          <a:bodyPr/>
          <a:lstStyle/>
          <a:p>
            <a:fld id="{1B79225A-044F-47AC-A466-ADAA88F41AF1}" type="slidenum">
              <a:rPr lang="en-US" smtClean="0"/>
              <a:t>‹#›</a:t>
            </a:fld>
            <a:endParaRPr lang="en-US" dirty="0"/>
          </a:p>
        </p:txBody>
      </p:sp>
      <p:sp>
        <p:nvSpPr>
          <p:cNvPr id="9" name="Text Placeholder 7"/>
          <p:cNvSpPr>
            <a:spLocks noGrp="1"/>
          </p:cNvSpPr>
          <p:nvPr>
            <p:ph type="body" sz="quarter" idx="13" hasCustomPrompt="1"/>
          </p:nvPr>
        </p:nvSpPr>
        <p:spPr>
          <a:xfrm>
            <a:off x="8571654" y="6580046"/>
            <a:ext cx="2678780" cy="246221"/>
          </a:xfrm>
        </p:spPr>
        <p:txBody>
          <a:bodyPr>
            <a:noAutofit/>
          </a:bodyPr>
          <a:lstStyle>
            <a:lvl1pPr marL="0" indent="0" algn="r" defTabSz="914400" rtl="0" eaLnBrk="1" latinLnBrk="0" hangingPunct="1">
              <a:lnSpc>
                <a:spcPct val="100000"/>
              </a:lnSpc>
              <a:spcBef>
                <a:spcPts val="0"/>
              </a:spcBef>
              <a:buFontTx/>
              <a:buNone/>
              <a:defRPr lang="en-US" sz="1000" kern="1200" dirty="0" smtClean="0">
                <a:solidFill>
                  <a:schemeClr val="accent3"/>
                </a:solidFill>
                <a:latin typeface="Calibri" panose="020F0502020204030204" pitchFamily="34" charset="0"/>
                <a:ea typeface="+mn-ea"/>
                <a:cs typeface="+mn-cs"/>
              </a:defRPr>
            </a:lvl1pPr>
          </a:lstStyle>
          <a:p>
            <a:pPr lvl="0"/>
            <a:r>
              <a:rPr lang="en-US" dirty="0"/>
              <a:t>Click to edit Presenter Name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7524" y="273260"/>
            <a:ext cx="3064475" cy="723518"/>
          </a:xfrm>
          <a:prstGeom prst="rect">
            <a:avLst/>
          </a:prstGeom>
        </p:spPr>
      </p:pic>
    </p:spTree>
    <p:extLst>
      <p:ext uri="{BB962C8B-B14F-4D97-AF65-F5344CB8AC3E}">
        <p14:creationId xmlns:p14="http://schemas.microsoft.com/office/powerpoint/2010/main" val="3502904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_w Title">
    <p:spTree>
      <p:nvGrpSpPr>
        <p:cNvPr id="1" name=""/>
        <p:cNvGrpSpPr/>
        <p:nvPr/>
      </p:nvGrpSpPr>
      <p:grpSpPr>
        <a:xfrm>
          <a:off x="0" y="0"/>
          <a:ext cx="0" cy="0"/>
          <a:chOff x="0" y="0"/>
          <a:chExt cx="0" cy="0"/>
        </a:xfrm>
      </p:grpSpPr>
      <p:sp>
        <p:nvSpPr>
          <p:cNvPr id="12" name="Rectangle 11"/>
          <p:cNvSpPr/>
          <p:nvPr userDrawn="1"/>
        </p:nvSpPr>
        <p:spPr>
          <a:xfrm>
            <a:off x="9242698" y="296092"/>
            <a:ext cx="2949303" cy="6531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68434" y="365127"/>
            <a:ext cx="8529577" cy="653446"/>
          </a:xfrm>
        </p:spPr>
        <p:txBody>
          <a:bodyPr/>
          <a:lstStyle>
            <a:lvl1pPr>
              <a:defRPr>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9789" y="1114004"/>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1937916"/>
            <a:ext cx="5157787" cy="42313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114004"/>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1937916"/>
            <a:ext cx="5183188" cy="42313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www.synapse-energy.com  |  ©2026 Synapse Energy Economics Inc. All rights reserved.</a:t>
            </a:r>
          </a:p>
        </p:txBody>
      </p:sp>
      <p:sp>
        <p:nvSpPr>
          <p:cNvPr id="9" name="Slide Number Placeholder 8"/>
          <p:cNvSpPr>
            <a:spLocks noGrp="1"/>
          </p:cNvSpPr>
          <p:nvPr>
            <p:ph type="sldNum" sz="quarter" idx="12"/>
          </p:nvPr>
        </p:nvSpPr>
        <p:spPr/>
        <p:txBody>
          <a:bodyPr/>
          <a:lstStyle/>
          <a:p>
            <a:fld id="{1B79225A-044F-47AC-A466-ADAA88F41AF1}" type="slidenum">
              <a:rPr lang="en-US" smtClean="0"/>
              <a:t>‹#›</a:t>
            </a:fld>
            <a:endParaRPr lang="en-US"/>
          </a:p>
        </p:txBody>
      </p:sp>
      <p:sp>
        <p:nvSpPr>
          <p:cNvPr id="11" name="Text Placeholder 7"/>
          <p:cNvSpPr>
            <a:spLocks noGrp="1"/>
          </p:cNvSpPr>
          <p:nvPr>
            <p:ph type="body" sz="quarter" idx="13" hasCustomPrompt="1"/>
          </p:nvPr>
        </p:nvSpPr>
        <p:spPr>
          <a:xfrm>
            <a:off x="8571654" y="6580046"/>
            <a:ext cx="2678780" cy="246221"/>
          </a:xfrm>
        </p:spPr>
        <p:txBody>
          <a:bodyPr>
            <a:noAutofit/>
          </a:bodyPr>
          <a:lstStyle>
            <a:lvl1pPr marL="0" indent="0" algn="r" defTabSz="914400" rtl="0" eaLnBrk="1" latinLnBrk="0" hangingPunct="1">
              <a:lnSpc>
                <a:spcPct val="100000"/>
              </a:lnSpc>
              <a:spcBef>
                <a:spcPts val="0"/>
              </a:spcBef>
              <a:buFontTx/>
              <a:buNone/>
              <a:defRPr lang="en-US" sz="1000" kern="1200" dirty="0" smtClean="0">
                <a:solidFill>
                  <a:schemeClr val="accent3"/>
                </a:solidFill>
                <a:latin typeface="Calibri" panose="020F0502020204030204" pitchFamily="34" charset="0"/>
                <a:ea typeface="+mn-ea"/>
                <a:cs typeface="+mn-cs"/>
              </a:defRPr>
            </a:lvl1pPr>
          </a:lstStyle>
          <a:p>
            <a:pPr lvl="0"/>
            <a:r>
              <a:rPr lang="en-US" dirty="0"/>
              <a:t>Click to edit Presenter Name</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42698" y="273260"/>
            <a:ext cx="2949301" cy="723518"/>
          </a:xfrm>
          <a:prstGeom prst="rect">
            <a:avLst/>
          </a:prstGeom>
        </p:spPr>
      </p:pic>
    </p:spTree>
    <p:extLst>
      <p:ext uri="{BB962C8B-B14F-4D97-AF65-F5344CB8AC3E}">
        <p14:creationId xmlns:p14="http://schemas.microsoft.com/office/powerpoint/2010/main" val="129679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ndard Slide">
    <p:spTree>
      <p:nvGrpSpPr>
        <p:cNvPr id="1" name=""/>
        <p:cNvGrpSpPr/>
        <p:nvPr/>
      </p:nvGrpSpPr>
      <p:grpSpPr>
        <a:xfrm>
          <a:off x="0" y="0"/>
          <a:ext cx="0" cy="0"/>
          <a:chOff x="0" y="0"/>
          <a:chExt cx="0" cy="0"/>
        </a:xfrm>
      </p:grpSpPr>
      <p:sp>
        <p:nvSpPr>
          <p:cNvPr id="9" name="Rectangle 8"/>
          <p:cNvSpPr/>
          <p:nvPr userDrawn="1"/>
        </p:nvSpPr>
        <p:spPr>
          <a:xfrm>
            <a:off x="9242698" y="296092"/>
            <a:ext cx="2949303" cy="6531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68435" y="365127"/>
            <a:ext cx="8404171" cy="653446"/>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www.synapse-energy.com  |  ©2026 Synapse Energy Economics Inc. All rights reserved.</a:t>
            </a:r>
          </a:p>
        </p:txBody>
      </p:sp>
      <p:sp>
        <p:nvSpPr>
          <p:cNvPr id="5" name="Slide Number Placeholder 4"/>
          <p:cNvSpPr>
            <a:spLocks noGrp="1"/>
          </p:cNvSpPr>
          <p:nvPr>
            <p:ph type="sldNum" sz="quarter" idx="12"/>
          </p:nvPr>
        </p:nvSpPr>
        <p:spPr/>
        <p:txBody>
          <a:bodyPr/>
          <a:lstStyle/>
          <a:p>
            <a:fld id="{1B79225A-044F-47AC-A466-ADAA88F41AF1}" type="slidenum">
              <a:rPr lang="en-US" smtClean="0"/>
              <a:t>‹#›</a:t>
            </a:fld>
            <a:endParaRPr lang="en-US"/>
          </a:p>
        </p:txBody>
      </p:sp>
      <p:sp>
        <p:nvSpPr>
          <p:cNvPr id="7" name="Content Placeholder 5"/>
          <p:cNvSpPr>
            <a:spLocks noGrp="1"/>
          </p:cNvSpPr>
          <p:nvPr>
            <p:ph sz="quarter" idx="4"/>
          </p:nvPr>
        </p:nvSpPr>
        <p:spPr>
          <a:xfrm>
            <a:off x="649774" y="1303409"/>
            <a:ext cx="10856892" cy="4828450"/>
          </a:xfrm>
        </p:spPr>
        <p:txBody>
          <a:bodyPr>
            <a:noAutofit/>
          </a:bodyPr>
          <a:lstStyle>
            <a:lvl1pPr marL="119063" indent="0">
              <a:lnSpc>
                <a:spcPts val="2400"/>
              </a:lnSpc>
              <a:spcBef>
                <a:spcPts val="0"/>
              </a:spcBef>
              <a:buFont typeface="Arial" panose="020B0604020202020204" pitchFamily="34" charset="0"/>
              <a:buChar char=" "/>
              <a:defRPr sz="1800"/>
            </a:lvl1pPr>
            <a:lvl2pPr marL="347663" indent="-173038">
              <a:lnSpc>
                <a:spcPts val="2400"/>
              </a:lnSpc>
              <a:spcBef>
                <a:spcPts val="0"/>
              </a:spcBef>
              <a:buClr>
                <a:schemeClr val="tx2"/>
              </a:buClr>
              <a:defRPr sz="1600" i="1"/>
            </a:lvl2pPr>
          </a:lstStyle>
          <a:p>
            <a:pPr lvl="0"/>
            <a:r>
              <a:rPr lang="en-US"/>
              <a:t>Click to edit Master text styles</a:t>
            </a:r>
          </a:p>
          <a:p>
            <a:pPr lvl="1"/>
            <a:r>
              <a:rPr lang="en-US"/>
              <a:t>Second level</a:t>
            </a:r>
          </a:p>
        </p:txBody>
      </p:sp>
      <p:sp>
        <p:nvSpPr>
          <p:cNvPr id="8" name="Text Placeholder 7"/>
          <p:cNvSpPr>
            <a:spLocks noGrp="1"/>
          </p:cNvSpPr>
          <p:nvPr>
            <p:ph type="body" sz="quarter" idx="13" hasCustomPrompt="1"/>
          </p:nvPr>
        </p:nvSpPr>
        <p:spPr>
          <a:xfrm>
            <a:off x="8571654" y="6580046"/>
            <a:ext cx="2678780" cy="246221"/>
          </a:xfrm>
        </p:spPr>
        <p:txBody>
          <a:bodyPr>
            <a:noAutofit/>
          </a:bodyPr>
          <a:lstStyle>
            <a:lvl1pPr marL="0" indent="0" algn="r" defTabSz="914400" rtl="0" eaLnBrk="1" latinLnBrk="0" hangingPunct="1">
              <a:lnSpc>
                <a:spcPct val="100000"/>
              </a:lnSpc>
              <a:spcBef>
                <a:spcPts val="0"/>
              </a:spcBef>
              <a:buFontTx/>
              <a:buNone/>
              <a:defRPr lang="en-US" sz="1000" kern="1200" dirty="0" smtClean="0">
                <a:solidFill>
                  <a:schemeClr val="accent3"/>
                </a:solidFill>
                <a:latin typeface="Calibri" panose="020F0502020204030204" pitchFamily="34" charset="0"/>
                <a:ea typeface="+mn-ea"/>
                <a:cs typeface="+mn-cs"/>
              </a:defRPr>
            </a:lvl1pPr>
          </a:lstStyle>
          <a:p>
            <a:pPr lvl="0"/>
            <a:r>
              <a:rPr lang="en-US" dirty="0"/>
              <a:t>Click to edit Presenter Name</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16540" y="273260"/>
            <a:ext cx="3075459" cy="723518"/>
          </a:xfrm>
          <a:prstGeom prst="rect">
            <a:avLst/>
          </a:prstGeom>
        </p:spPr>
      </p:pic>
    </p:spTree>
    <p:extLst>
      <p:ext uri="{BB962C8B-B14F-4D97-AF65-F5344CB8AC3E}">
        <p14:creationId xmlns:p14="http://schemas.microsoft.com/office/powerpoint/2010/main" val="976962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8434" y="365127"/>
            <a:ext cx="8529577" cy="653446"/>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68434" y="1145895"/>
            <a:ext cx="11045941" cy="50310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668433" y="6467876"/>
            <a:ext cx="7437120" cy="390124"/>
          </a:xfrm>
          <a:prstGeom prst="rect">
            <a:avLst/>
          </a:prstGeom>
        </p:spPr>
        <p:txBody>
          <a:bodyPr vert="horz" lIns="91440" tIns="45720" rIns="91440" bIns="45720" rtlCol="0" anchor="ctr"/>
          <a:lstStyle>
            <a:lvl1pPr algn="l">
              <a:defRPr sz="1000">
                <a:solidFill>
                  <a:schemeClr val="accent3"/>
                </a:solidFill>
                <a:latin typeface="Calibri" panose="020F0502020204030204" pitchFamily="34" charset="0"/>
              </a:defRPr>
            </a:lvl1pPr>
          </a:lstStyle>
          <a:p>
            <a:r>
              <a:rPr lang="en-US" dirty="0"/>
              <a:t>www.synapse-energy.com  |  ©2026 Synapse Energy Economics Inc. All rights reserved.</a:t>
            </a:r>
          </a:p>
        </p:txBody>
      </p:sp>
      <p:sp>
        <p:nvSpPr>
          <p:cNvPr id="6" name="Slide Number Placeholder 5"/>
          <p:cNvSpPr>
            <a:spLocks noGrp="1"/>
          </p:cNvSpPr>
          <p:nvPr>
            <p:ph type="sldNum" sz="quarter" idx="4"/>
          </p:nvPr>
        </p:nvSpPr>
        <p:spPr>
          <a:xfrm>
            <a:off x="11260085" y="6464808"/>
            <a:ext cx="526963" cy="393192"/>
          </a:xfrm>
          <a:prstGeom prst="rect">
            <a:avLst/>
          </a:prstGeom>
        </p:spPr>
        <p:txBody>
          <a:bodyPr vert="horz" lIns="91440" tIns="45720" rIns="91440" bIns="45720" rtlCol="0" anchor="ctr"/>
          <a:lstStyle>
            <a:lvl1pPr algn="r">
              <a:defRPr sz="1000">
                <a:solidFill>
                  <a:schemeClr val="accent3"/>
                </a:solidFill>
                <a:latin typeface="Calibri" panose="020F0502020204030204" pitchFamily="34" charset="0"/>
              </a:defRPr>
            </a:lvl1pPr>
          </a:lstStyle>
          <a:p>
            <a:fld id="{1B79225A-044F-47AC-A466-ADAA88F41AF1}" type="slidenum">
              <a:rPr lang="en-US" smtClean="0"/>
              <a:pPr/>
              <a:t>‹#›</a:t>
            </a:fld>
            <a:endParaRPr lang="en-US" dirty="0"/>
          </a:p>
        </p:txBody>
      </p:sp>
      <p:sp>
        <p:nvSpPr>
          <p:cNvPr id="4" name="Rectangle 3">
            <a:extLst>
              <a:ext uri="{FF2B5EF4-FFF2-40B4-BE49-F238E27FC236}">
                <a16:creationId xmlns:a16="http://schemas.microsoft.com/office/drawing/2014/main" id="{CA1675CA-52DE-6B5C-6D0C-579654EB4662}"/>
              </a:ext>
            </a:extLst>
          </p:cNvPr>
          <p:cNvSpPr/>
          <p:nvPr userDrawn="1"/>
        </p:nvSpPr>
        <p:spPr>
          <a:xfrm>
            <a:off x="0" y="0"/>
            <a:ext cx="8890571" cy="237806"/>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A39AA39E-358B-6801-A4BD-D2EC3E378E45}"/>
              </a:ext>
            </a:extLst>
          </p:cNvPr>
          <p:cNvSpPr/>
          <p:nvPr userDrawn="1"/>
        </p:nvSpPr>
        <p:spPr>
          <a:xfrm>
            <a:off x="9009246" y="0"/>
            <a:ext cx="3182753" cy="23780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0" name="Straight Connector 9">
            <a:extLst>
              <a:ext uri="{FF2B5EF4-FFF2-40B4-BE49-F238E27FC236}">
                <a16:creationId xmlns:a16="http://schemas.microsoft.com/office/drawing/2014/main" id="{B9F923C7-EB3B-4E5D-430C-779B1F014961}"/>
              </a:ext>
            </a:extLst>
          </p:cNvPr>
          <p:cNvCxnSpPr>
            <a:cxnSpLocks/>
          </p:cNvCxnSpPr>
          <p:nvPr userDrawn="1"/>
        </p:nvCxnSpPr>
        <p:spPr>
          <a:xfrm>
            <a:off x="668433" y="1024789"/>
            <a:ext cx="11508085" cy="0"/>
          </a:xfrm>
          <a:prstGeom prst="line">
            <a:avLst/>
          </a:prstGeom>
          <a:ln w="28575">
            <a:solidFill>
              <a:schemeClr val="accent3"/>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3069191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4" r:id="rId4"/>
    <p:sldLayoutId id="2147483665" r:id="rId5"/>
    <p:sldLayoutId id="2147483663" r:id="rId6"/>
    <p:sldLayoutId id="2147483664" r:id="rId7"/>
    <p:sldLayoutId id="2147483675" r:id="rId8"/>
    <p:sldLayoutId id="2147483666" r:id="rId9"/>
  </p:sldLayoutIdLst>
  <p:hf hdr="0" dt="0"/>
  <p:txStyles>
    <p:titleStyle>
      <a:lvl1pPr algn="l" defTabSz="914400" rtl="0" eaLnBrk="1" latinLnBrk="0" hangingPunct="1">
        <a:lnSpc>
          <a:spcPct val="90000"/>
        </a:lnSpc>
        <a:spcBef>
          <a:spcPct val="0"/>
        </a:spcBef>
        <a:buNone/>
        <a:defRPr sz="2800" b="1" kern="1200">
          <a:solidFill>
            <a:schemeClr val="accent1"/>
          </a:solidFill>
          <a:latin typeface="+mj-lt"/>
          <a:ea typeface="+mj-ea"/>
          <a:cs typeface="+mj-cs"/>
        </a:defRPr>
      </a:lvl1pPr>
    </p:titleStyle>
    <p:bodyStyle>
      <a:lvl1pPr marL="171450" indent="-171450" algn="l" defTabSz="914400" rtl="0" eaLnBrk="1" latinLnBrk="0" hangingPunct="1">
        <a:lnSpc>
          <a:spcPts val="2600"/>
        </a:lnSpc>
        <a:spcBef>
          <a:spcPts val="1000"/>
        </a:spcBef>
        <a:buClr>
          <a:schemeClr val="tx2"/>
        </a:buClr>
        <a:buFont typeface="Arial" panose="020B0604020202020204" pitchFamily="34" charset="0"/>
        <a:buChar char="•"/>
        <a:defRPr sz="2000" kern="1200">
          <a:solidFill>
            <a:schemeClr val="tx1"/>
          </a:solidFill>
          <a:latin typeface="+mn-lt"/>
          <a:ea typeface="+mn-ea"/>
          <a:cs typeface="+mn-cs"/>
        </a:defRPr>
      </a:lvl1pPr>
      <a:lvl2pPr marL="514350" indent="-171450" algn="l" defTabSz="914400" rtl="0" eaLnBrk="1" latinLnBrk="0" hangingPunct="1">
        <a:lnSpc>
          <a:spcPct val="10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971550" indent="-171450" algn="l" defTabSz="914400" rtl="0" eaLnBrk="1" latinLnBrk="0" hangingPunct="1">
        <a:lnSpc>
          <a:spcPct val="10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428750" indent="-171450" algn="l" defTabSz="914400" rtl="0" eaLnBrk="1" latinLnBrk="0" hangingPunct="1">
        <a:lnSpc>
          <a:spcPct val="10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1828800" indent="-171450" algn="l" defTabSz="914400" rtl="0" eaLnBrk="1" latinLnBrk="0" hangingPunct="1">
        <a:lnSpc>
          <a:spcPct val="10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ynapse-energy.com/overcharged-suppliers-retail-premiums-are-inflating-massachusetts-electric-bills" TargetMode="External"/><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slideLayout" Target="../slideLayouts/slideLayout2.xml"/><Relationship Id="rId4" Type="http://schemas.openxmlformats.org/officeDocument/2006/relationships/image" Target="../media/image1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B43ED-42AF-4A6E-6F66-F9C6E40EDAA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06A5C2F-E440-6871-15E5-4573F563BFA0}"/>
              </a:ext>
            </a:extLst>
          </p:cNvPr>
          <p:cNvSpPr>
            <a:spLocks noGrp="1"/>
          </p:cNvSpPr>
          <p:nvPr>
            <p:ph type="sldNum" sz="quarter" idx="12"/>
          </p:nvPr>
        </p:nvSpPr>
        <p:spPr/>
        <p:txBody>
          <a:bodyPr/>
          <a:lstStyle/>
          <a:p>
            <a:fld id="{1B79225A-044F-47AC-A466-ADAA88F41AF1}" type="slidenum">
              <a:rPr lang="en-US" smtClean="0"/>
              <a:pPr/>
              <a:t>1</a:t>
            </a:fld>
            <a:endParaRPr lang="en-US" dirty="0"/>
          </a:p>
        </p:txBody>
      </p:sp>
      <p:sp>
        <p:nvSpPr>
          <p:cNvPr id="3" name="Title 2">
            <a:extLst>
              <a:ext uri="{FF2B5EF4-FFF2-40B4-BE49-F238E27FC236}">
                <a16:creationId xmlns:a16="http://schemas.microsoft.com/office/drawing/2014/main" id="{ADA939D3-8A7E-6A6E-137A-9EC1E949E350}"/>
              </a:ext>
            </a:extLst>
          </p:cNvPr>
          <p:cNvSpPr>
            <a:spLocks noGrp="1"/>
          </p:cNvSpPr>
          <p:nvPr>
            <p:ph type="title"/>
          </p:nvPr>
        </p:nvSpPr>
        <p:spPr>
          <a:xfrm>
            <a:off x="668435" y="365127"/>
            <a:ext cx="10084322" cy="653446"/>
          </a:xfrm>
        </p:spPr>
        <p:txBody>
          <a:bodyPr>
            <a:normAutofit fontScale="90000"/>
          </a:bodyPr>
          <a:lstStyle/>
          <a:p>
            <a:r>
              <a:rPr lang="en-US" dirty="0"/>
              <a:t>The Basic Service rate charged to customers is </a:t>
            </a:r>
            <a:br>
              <a:rPr lang="en-US" dirty="0"/>
            </a:br>
            <a:r>
              <a:rPr lang="en-US" dirty="0"/>
              <a:t>greater than the market price of electricity</a:t>
            </a:r>
          </a:p>
        </p:txBody>
      </p:sp>
      <p:sp>
        <p:nvSpPr>
          <p:cNvPr id="5" name="Footer Placeholder 4">
            <a:extLst>
              <a:ext uri="{FF2B5EF4-FFF2-40B4-BE49-F238E27FC236}">
                <a16:creationId xmlns:a16="http://schemas.microsoft.com/office/drawing/2014/main" id="{0870DF43-6F1E-3236-C762-1A5F0C5F4906}"/>
              </a:ext>
            </a:extLst>
          </p:cNvPr>
          <p:cNvSpPr>
            <a:spLocks noGrp="1"/>
          </p:cNvSpPr>
          <p:nvPr>
            <p:ph type="ftr" sz="quarter" idx="11"/>
          </p:nvPr>
        </p:nvSpPr>
        <p:spPr/>
        <p:txBody>
          <a:bodyPr/>
          <a:lstStyle/>
          <a:p>
            <a:r>
              <a:rPr lang="en-US"/>
              <a:t>www.synapse-energy.com  |  ©2026 Synapse Energy Economics Inc. All rights reserved.</a:t>
            </a:r>
            <a:endParaRPr lang="en-US" dirty="0"/>
          </a:p>
        </p:txBody>
      </p:sp>
      <p:sp>
        <p:nvSpPr>
          <p:cNvPr id="6" name="Text Placeholder 5">
            <a:extLst>
              <a:ext uri="{FF2B5EF4-FFF2-40B4-BE49-F238E27FC236}">
                <a16:creationId xmlns:a16="http://schemas.microsoft.com/office/drawing/2014/main" id="{0737AFFA-D416-DC1A-3270-21C8D19F7344}"/>
              </a:ext>
            </a:extLst>
          </p:cNvPr>
          <p:cNvSpPr>
            <a:spLocks noGrp="1"/>
          </p:cNvSpPr>
          <p:nvPr>
            <p:ph type="body" sz="quarter" idx="13"/>
          </p:nvPr>
        </p:nvSpPr>
        <p:spPr/>
        <p:txBody>
          <a:bodyPr/>
          <a:lstStyle/>
          <a:p>
            <a:r>
              <a:rPr lang="en-US" dirty="0"/>
              <a:t>Basic Service</a:t>
            </a:r>
          </a:p>
        </p:txBody>
      </p:sp>
      <p:sp>
        <p:nvSpPr>
          <p:cNvPr id="10" name="TextBox 9">
            <a:extLst>
              <a:ext uri="{FF2B5EF4-FFF2-40B4-BE49-F238E27FC236}">
                <a16:creationId xmlns:a16="http://schemas.microsoft.com/office/drawing/2014/main" id="{11B78350-346D-CE90-8F8F-3FC8DA0B1B38}"/>
              </a:ext>
            </a:extLst>
          </p:cNvPr>
          <p:cNvSpPr txBox="1"/>
          <p:nvPr/>
        </p:nvSpPr>
        <p:spPr>
          <a:xfrm>
            <a:off x="7408186" y="1390416"/>
            <a:ext cx="4114800" cy="461665"/>
          </a:xfrm>
          <a:prstGeom prst="rect">
            <a:avLst/>
          </a:prstGeom>
          <a:noFill/>
        </p:spPr>
        <p:txBody>
          <a:bodyPr wrap="square">
            <a:spAutoFit/>
          </a:bodyPr>
          <a:lstStyle/>
          <a:p>
            <a:pPr marL="0" marR="0">
              <a:spcBef>
                <a:spcPts val="1800"/>
              </a:spcBef>
              <a:spcAft>
                <a:spcPts val="300"/>
              </a:spcAft>
              <a:buNone/>
            </a:pPr>
            <a:r>
              <a:rPr lang="en-US" sz="1200" b="1" dirty="0">
                <a:solidFill>
                  <a:schemeClr val="tx1">
                    <a:lumMod val="65000"/>
                    <a:lumOff val="35000"/>
                  </a:schemeClr>
                </a:solidFill>
                <a:effectLst/>
                <a:latin typeface="Calibri" panose="020F0502020204030204" pitchFamily="34" charset="0"/>
                <a:ea typeface="Times New Roman" panose="02020603050405020304" pitchFamily="18" charset="0"/>
                <a:cs typeface="Arial" panose="020B0604020202020204" pitchFamily="34" charset="0"/>
              </a:rPr>
              <a:t>Figure 1. Average cost of supply and Basic Service rate components for residential customers, 2024</a:t>
            </a:r>
          </a:p>
        </p:txBody>
      </p:sp>
      <p:graphicFrame>
        <p:nvGraphicFramePr>
          <p:cNvPr id="20" name="Table 19">
            <a:extLst>
              <a:ext uri="{FF2B5EF4-FFF2-40B4-BE49-F238E27FC236}">
                <a16:creationId xmlns:a16="http://schemas.microsoft.com/office/drawing/2014/main" id="{BA5275C4-CB2F-ACDC-EA2B-193417E5F646}"/>
              </a:ext>
            </a:extLst>
          </p:cNvPr>
          <p:cNvGraphicFramePr>
            <a:graphicFrameLocks noGrp="1"/>
          </p:cNvGraphicFramePr>
          <p:nvPr>
            <p:extLst>
              <p:ext uri="{D42A27DB-BD31-4B8C-83A1-F6EECF244321}">
                <p14:modId xmlns:p14="http://schemas.microsoft.com/office/powerpoint/2010/main" val="250262004"/>
              </p:ext>
            </p:extLst>
          </p:nvPr>
        </p:nvGraphicFramePr>
        <p:xfrm>
          <a:off x="573029" y="1390416"/>
          <a:ext cx="6309360" cy="4145280"/>
        </p:xfrm>
        <a:graphic>
          <a:graphicData uri="http://schemas.openxmlformats.org/drawingml/2006/table">
            <a:tbl>
              <a:tblPr firstRow="1" bandRow="1">
                <a:tableStyleId>{7DF18680-E054-41AD-8BC1-D1AEF772440D}</a:tableStyleId>
              </a:tblPr>
              <a:tblGrid>
                <a:gridCol w="1645920">
                  <a:extLst>
                    <a:ext uri="{9D8B030D-6E8A-4147-A177-3AD203B41FA5}">
                      <a16:colId xmlns:a16="http://schemas.microsoft.com/office/drawing/2014/main" val="2955432233"/>
                    </a:ext>
                  </a:extLst>
                </a:gridCol>
                <a:gridCol w="4663440">
                  <a:extLst>
                    <a:ext uri="{9D8B030D-6E8A-4147-A177-3AD203B41FA5}">
                      <a16:colId xmlns:a16="http://schemas.microsoft.com/office/drawing/2014/main" val="3005594096"/>
                    </a:ext>
                  </a:extLst>
                </a:gridCol>
              </a:tblGrid>
              <a:tr h="370840">
                <a:tc>
                  <a:txBody>
                    <a:bodyPr/>
                    <a:lstStyle/>
                    <a:p>
                      <a:r>
                        <a:rPr lang="en-US" sz="1800" b="1" kern="1200" dirty="0">
                          <a:solidFill>
                            <a:schemeClr val="accent2"/>
                          </a:solidFill>
                          <a:latin typeface="+mn-lt"/>
                          <a:ea typeface="+mn-ea"/>
                          <a:cs typeface="+mn-cs"/>
                        </a:rPr>
                        <a:t>Suppliers</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400" b="0" dirty="0">
                          <a:solidFill>
                            <a:schemeClr val="tx1"/>
                          </a:solidFill>
                        </a:rPr>
                        <a:t>Companies that sell Basic Service products to Massachusetts electric utilities.</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6268840"/>
                  </a:ext>
                </a:extLst>
              </a:tr>
              <a:tr h="370840">
                <a:tc>
                  <a:txBody>
                    <a:bodyPr/>
                    <a:lstStyle/>
                    <a:p>
                      <a:r>
                        <a:rPr lang="en-US" sz="1800" b="1" kern="1200" dirty="0">
                          <a:solidFill>
                            <a:schemeClr val="accent2"/>
                          </a:solidFill>
                          <a:latin typeface="+mn-lt"/>
                          <a:ea typeface="+mn-ea"/>
                          <a:cs typeface="+mn-cs"/>
                        </a:rPr>
                        <a:t>Premium</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400" b="0" dirty="0"/>
                        <a:t>The difference between the Basic Service rate charged to customers and the actual market cost of buying energy, capacity, RECs, and other attributes. </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12053638"/>
                  </a:ext>
                </a:extLst>
              </a:tr>
              <a:tr h="370840">
                <a:tc>
                  <a:txBody>
                    <a:bodyPr/>
                    <a:lstStyle/>
                    <a:p>
                      <a:r>
                        <a:rPr lang="en-US" sz="1800" b="1" kern="1200" dirty="0">
                          <a:solidFill>
                            <a:schemeClr val="accent2"/>
                          </a:solidFill>
                          <a:latin typeface="+mn-lt"/>
                          <a:ea typeface="+mn-ea"/>
                          <a:cs typeface="+mn-cs"/>
                        </a:rPr>
                        <a:t>$3.4 billion</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t>Estimated </a:t>
                      </a:r>
                      <a:r>
                        <a:rPr lang="en-US" sz="1400" b="0" dirty="0"/>
                        <a:t>cost of premiums paid by residential Basic Service customers, 2015 through 2024.</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2376100"/>
                  </a:ext>
                </a:extLst>
              </a:tr>
              <a:tr h="370840">
                <a:tc>
                  <a:txBody>
                    <a:bodyPr/>
                    <a:lstStyle/>
                    <a:p>
                      <a:r>
                        <a:rPr lang="en-US" sz="1800" b="1" kern="1200" dirty="0">
                          <a:solidFill>
                            <a:schemeClr val="accent2"/>
                          </a:solidFill>
                          <a:latin typeface="+mn-lt"/>
                          <a:ea typeface="+mn-ea"/>
                          <a:cs typeface="+mn-cs"/>
                        </a:rPr>
                        <a:t>$22 per month</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400" b="0" dirty="0"/>
                        <a:t>Per-customer cost of premiums, 2015 through 2024.</a:t>
                      </a:r>
                      <a:endParaRPr lang="en-US" sz="1400" b="0" dirty="0">
                        <a:solidFill>
                          <a:schemeClr val="tx1"/>
                        </a:solidFill>
                      </a:endParaRP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4751939"/>
                  </a:ext>
                </a:extLst>
              </a:tr>
              <a:tr h="370840">
                <a:tc>
                  <a:txBody>
                    <a:bodyPr/>
                    <a:lstStyle/>
                    <a:p>
                      <a:r>
                        <a:rPr lang="en-US" sz="1800" b="1" kern="1200" dirty="0">
                          <a:solidFill>
                            <a:schemeClr val="accent2"/>
                          </a:solidFill>
                          <a:latin typeface="+mn-lt"/>
                          <a:ea typeface="+mn-ea"/>
                          <a:cs typeface="+mn-cs"/>
                        </a:rPr>
                        <a:t>$12 per month</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t>Per-customer savings possible as a result of premium-reducing strategies used in other states. These strategies can also reduce month-to-month fluctuations in bills.</a:t>
                      </a:r>
                      <a:endParaRPr lang="en-US" sz="1400" b="0" dirty="0">
                        <a:solidFill>
                          <a:schemeClr val="tx1"/>
                        </a:solidFill>
                      </a:endParaRP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23194"/>
                  </a:ext>
                </a:extLst>
              </a:tr>
              <a:tr h="370840">
                <a:tc>
                  <a:txBody>
                    <a:bodyPr/>
                    <a:lstStyle/>
                    <a:p>
                      <a:r>
                        <a:rPr lang="en-US" sz="1800" b="1" kern="1200" dirty="0">
                          <a:solidFill>
                            <a:schemeClr val="accent2"/>
                          </a:solidFill>
                          <a:latin typeface="+mn-lt"/>
                          <a:ea typeface="+mn-ea"/>
                          <a:cs typeface="+mn-cs"/>
                        </a:rPr>
                        <a:t>Other states and customers</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rPr>
                        <a:t>Large premiums are likely present in other New England and northeastern states, and are also likely affecting more than just residential Basic Service customers.</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2860163"/>
                  </a:ext>
                </a:extLst>
              </a:tr>
            </a:tbl>
          </a:graphicData>
        </a:graphic>
      </p:graphicFrame>
      <p:pic>
        <p:nvPicPr>
          <p:cNvPr id="4" name="Picture 3">
            <a:extLst>
              <a:ext uri="{FF2B5EF4-FFF2-40B4-BE49-F238E27FC236}">
                <a16:creationId xmlns:a16="http://schemas.microsoft.com/office/drawing/2014/main" id="{7BE42535-4876-B12E-B932-F967FD3CE545}"/>
              </a:ext>
            </a:extLst>
          </p:cNvPr>
          <p:cNvPicPr>
            <a:picLocks noChangeAspect="1"/>
          </p:cNvPicPr>
          <p:nvPr/>
        </p:nvPicPr>
        <p:blipFill>
          <a:blip>
            <a:extLst>
              <a:ext uri="{96DAC541-7B7A-43D3-8B79-37D633B846F1}">
                <asvg:svgBlip xmlns:asvg="http://schemas.microsoft.com/office/drawing/2016/SVG/main" r:embed="rId2"/>
              </a:ext>
            </a:extLst>
          </a:blip>
          <a:srcRect/>
          <a:stretch/>
        </p:blipFill>
        <p:spPr>
          <a:xfrm>
            <a:off x="7408186" y="1852081"/>
            <a:ext cx="4121253" cy="4121253"/>
          </a:xfrm>
          <a:prstGeom prst="rect">
            <a:avLst/>
          </a:prstGeom>
        </p:spPr>
      </p:pic>
      <p:sp>
        <p:nvSpPr>
          <p:cNvPr id="7" name="Rectangle 1">
            <a:extLst>
              <a:ext uri="{FF2B5EF4-FFF2-40B4-BE49-F238E27FC236}">
                <a16:creationId xmlns:a16="http://schemas.microsoft.com/office/drawing/2014/main" id="{75AA4596-BF75-4BCA-A73E-689EFED071D9}"/>
              </a:ext>
            </a:extLst>
          </p:cNvPr>
          <p:cNvSpPr>
            <a:spLocks noChangeArrowheads="1"/>
          </p:cNvSpPr>
          <p:nvPr/>
        </p:nvSpPr>
        <p:spPr bwMode="auto">
          <a:xfrm>
            <a:off x="7408186" y="5952502"/>
            <a:ext cx="411480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1" u="none" strike="noStrike" cap="none" normalizeH="0" baseline="0" dirty="0">
                <a:ln>
                  <a:noFill/>
                </a:ln>
                <a:solidFill>
                  <a:srgbClr val="595959"/>
                </a:solidFill>
                <a:effectLst/>
                <a:latin typeface="Calibri" panose="020F0502020204030204" pitchFamily="34" charset="0"/>
                <a:ea typeface="Times New Roman" panose="02020603050405020304" pitchFamily="18" charset="0"/>
                <a:cs typeface="Calibri" panose="020F0502020204030204" pitchFamily="34" charset="0"/>
              </a:rPr>
              <a:t>Note: Energy, RPS, capacity, and miscellaneous costs are calculated based on actual market costs. Premiums are calculated by subtracting the sum of energy, RPS, capacity, and miscellaneous costs from Retail Basic Service prices. See Chapter 2 in the accompanying report for more information on how these costs were compiled.</a:t>
            </a:r>
            <a:endParaRPr kumimoji="0" lang="en-US" altLang="en-US" sz="800" b="0" i="1" u="none" strike="noStrike" cap="none" normalizeH="0" baseline="0" dirty="0">
              <a:ln>
                <a:noFill/>
              </a:ln>
              <a:solidFill>
                <a:schemeClr val="tx1"/>
              </a:solidFill>
              <a:effectLst/>
              <a:latin typeface="Arial" panose="020B0604020202020204" pitchFamily="34" charset="0"/>
            </a:endParaRPr>
          </a:p>
        </p:txBody>
      </p:sp>
      <p:sp>
        <p:nvSpPr>
          <p:cNvPr id="9" name="TextBox 8">
            <a:extLst>
              <a:ext uri="{FF2B5EF4-FFF2-40B4-BE49-F238E27FC236}">
                <a16:creationId xmlns:a16="http://schemas.microsoft.com/office/drawing/2014/main" id="{C9D17E61-56CC-BF28-B4A1-4D470C12D5D6}"/>
              </a:ext>
            </a:extLst>
          </p:cNvPr>
          <p:cNvSpPr txBox="1"/>
          <p:nvPr/>
        </p:nvSpPr>
        <p:spPr>
          <a:xfrm>
            <a:off x="573029" y="5768966"/>
            <a:ext cx="6100482" cy="584775"/>
          </a:xfrm>
          <a:prstGeom prst="rect">
            <a:avLst/>
          </a:prstGeom>
          <a:noFill/>
        </p:spPr>
        <p:txBody>
          <a:bodyPr wrap="square">
            <a:spAutoFit/>
          </a:bodyPr>
          <a:lstStyle/>
          <a:p>
            <a:r>
              <a:rPr lang="en-US" sz="1600" b="1" dirty="0">
                <a:solidFill>
                  <a:schemeClr val="accent2"/>
                </a:solidFill>
              </a:rPr>
              <a:t>For more</a:t>
            </a:r>
            <a:r>
              <a:rPr lang="en-US" sz="1600" b="1" kern="1200" dirty="0">
                <a:solidFill>
                  <a:schemeClr val="accent2"/>
                </a:solidFill>
                <a:latin typeface="+mn-lt"/>
                <a:ea typeface="+mn-ea"/>
                <a:cs typeface="+mn-cs"/>
              </a:rPr>
              <a:t>, see the accompanying technical report </a:t>
            </a:r>
            <a:r>
              <a:rPr lang="en-US" sz="1600" b="1" i="1" u="sng" kern="1200" dirty="0">
                <a:solidFill>
                  <a:schemeClr val="accent2">
                    <a:lumMod val="75000"/>
                  </a:schemeClr>
                </a:solidFill>
                <a:latin typeface="+mn-lt"/>
                <a:ea typeface="+mn-ea"/>
                <a:cs typeface="+mn-cs"/>
                <a:hlinkClick r:id="rId3">
                  <a:extLst>
                    <a:ext uri="{A12FA001-AC4F-418D-AE19-62706E023703}">
                      <ahyp:hlinkClr xmlns:ahyp="http://schemas.microsoft.com/office/drawing/2018/hyperlinkcolor" val="tx"/>
                    </a:ext>
                  </a:extLst>
                </a:hlinkClick>
              </a:rPr>
              <a:t>Overcharged: Retail Premiums to Suppliers are Inflating Massachusetts Electric Bills</a:t>
            </a:r>
            <a:r>
              <a:rPr lang="en-US" sz="1600" b="1" i="1" dirty="0">
                <a:solidFill>
                  <a:schemeClr val="accent2"/>
                </a:solidFill>
              </a:rPr>
              <a:t>. </a:t>
            </a:r>
            <a:endParaRPr lang="en-US" sz="1600" dirty="0"/>
          </a:p>
        </p:txBody>
      </p:sp>
    </p:spTree>
    <p:extLst>
      <p:ext uri="{BB962C8B-B14F-4D97-AF65-F5344CB8AC3E}">
        <p14:creationId xmlns:p14="http://schemas.microsoft.com/office/powerpoint/2010/main" val="1520577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84C8BD4-FCF8-EA9A-0548-2E6177E6DDDD}"/>
              </a:ext>
            </a:extLst>
          </p:cNvPr>
          <p:cNvSpPr>
            <a:spLocks noGrp="1"/>
          </p:cNvSpPr>
          <p:nvPr>
            <p:ph type="sldNum" sz="quarter" idx="12"/>
          </p:nvPr>
        </p:nvSpPr>
        <p:spPr/>
        <p:txBody>
          <a:bodyPr/>
          <a:lstStyle/>
          <a:p>
            <a:fld id="{1B79225A-044F-47AC-A466-ADAA88F41AF1}" type="slidenum">
              <a:rPr lang="en-US" smtClean="0"/>
              <a:pPr/>
              <a:t>2</a:t>
            </a:fld>
            <a:endParaRPr lang="en-US" dirty="0"/>
          </a:p>
        </p:txBody>
      </p:sp>
      <p:sp>
        <p:nvSpPr>
          <p:cNvPr id="3" name="Title 2">
            <a:extLst>
              <a:ext uri="{FF2B5EF4-FFF2-40B4-BE49-F238E27FC236}">
                <a16:creationId xmlns:a16="http://schemas.microsoft.com/office/drawing/2014/main" id="{CFBCE7C9-9718-D871-06B8-74E82456E844}"/>
              </a:ext>
            </a:extLst>
          </p:cNvPr>
          <p:cNvSpPr>
            <a:spLocks noGrp="1"/>
          </p:cNvSpPr>
          <p:nvPr>
            <p:ph type="title"/>
          </p:nvPr>
        </p:nvSpPr>
        <p:spPr>
          <a:xfrm>
            <a:off x="668435" y="365127"/>
            <a:ext cx="9088040" cy="653446"/>
          </a:xfrm>
        </p:spPr>
        <p:txBody>
          <a:bodyPr>
            <a:normAutofit fontScale="90000"/>
          </a:bodyPr>
          <a:lstStyle/>
          <a:p>
            <a:r>
              <a:rPr lang="en-US" dirty="0"/>
              <a:t>Basic Service prices, premiums, and customer costs</a:t>
            </a:r>
            <a:endParaRPr lang="en-US" b="0" i="1" dirty="0"/>
          </a:p>
        </p:txBody>
      </p:sp>
      <p:sp>
        <p:nvSpPr>
          <p:cNvPr id="5" name="Footer Placeholder 4">
            <a:extLst>
              <a:ext uri="{FF2B5EF4-FFF2-40B4-BE49-F238E27FC236}">
                <a16:creationId xmlns:a16="http://schemas.microsoft.com/office/drawing/2014/main" id="{90731817-20D2-6AE9-9B5F-FE507AFE32B0}"/>
              </a:ext>
            </a:extLst>
          </p:cNvPr>
          <p:cNvSpPr>
            <a:spLocks noGrp="1"/>
          </p:cNvSpPr>
          <p:nvPr>
            <p:ph type="ftr" sz="quarter" idx="11"/>
          </p:nvPr>
        </p:nvSpPr>
        <p:spPr/>
        <p:txBody>
          <a:bodyPr/>
          <a:lstStyle/>
          <a:p>
            <a:r>
              <a:rPr lang="en-US" dirty="0"/>
              <a:t>www.synapse-energy.com  |  ©2026 Synapse Energy Economics Inc. All rights reserved.</a:t>
            </a:r>
          </a:p>
        </p:txBody>
      </p:sp>
      <p:sp>
        <p:nvSpPr>
          <p:cNvPr id="6" name="Text Placeholder 5">
            <a:extLst>
              <a:ext uri="{FF2B5EF4-FFF2-40B4-BE49-F238E27FC236}">
                <a16:creationId xmlns:a16="http://schemas.microsoft.com/office/drawing/2014/main" id="{00F6E71D-6616-9FB5-E8DA-E451FDA65FC3}"/>
              </a:ext>
            </a:extLst>
          </p:cNvPr>
          <p:cNvSpPr>
            <a:spLocks noGrp="1"/>
          </p:cNvSpPr>
          <p:nvPr>
            <p:ph type="body" sz="quarter" idx="13"/>
          </p:nvPr>
        </p:nvSpPr>
        <p:spPr/>
        <p:txBody>
          <a:bodyPr/>
          <a:lstStyle/>
          <a:p>
            <a:r>
              <a:rPr lang="en-US" dirty="0"/>
              <a:t>Basic Service</a:t>
            </a:r>
          </a:p>
        </p:txBody>
      </p:sp>
      <p:sp>
        <p:nvSpPr>
          <p:cNvPr id="8" name="TextBox 7">
            <a:extLst>
              <a:ext uri="{FF2B5EF4-FFF2-40B4-BE49-F238E27FC236}">
                <a16:creationId xmlns:a16="http://schemas.microsoft.com/office/drawing/2014/main" id="{44B967C2-3387-5082-23DC-2450A5A1F615}"/>
              </a:ext>
            </a:extLst>
          </p:cNvPr>
          <p:cNvSpPr txBox="1"/>
          <p:nvPr/>
        </p:nvSpPr>
        <p:spPr>
          <a:xfrm>
            <a:off x="641571" y="1110830"/>
            <a:ext cx="5054879" cy="276999"/>
          </a:xfrm>
          <a:prstGeom prst="rect">
            <a:avLst/>
          </a:prstGeom>
          <a:noFill/>
        </p:spPr>
        <p:txBody>
          <a:bodyPr wrap="square" rtlCol="0">
            <a:spAutoFit/>
          </a:bodyPr>
          <a:lstStyle/>
          <a:p>
            <a:r>
              <a:rPr lang="en-US" sz="1200" b="1" dirty="0">
                <a:solidFill>
                  <a:schemeClr val="tx1">
                    <a:lumMod val="65000"/>
                    <a:lumOff val="35000"/>
                  </a:schemeClr>
                </a:solidFill>
              </a:rPr>
              <a:t>Figure 2. Wholesale prices and </a:t>
            </a:r>
            <a:r>
              <a:rPr lang="en-US" sz="1200" b="1">
                <a:solidFill>
                  <a:schemeClr val="tx1">
                    <a:lumMod val="65000"/>
                    <a:lumOff val="35000"/>
                  </a:schemeClr>
                </a:solidFill>
              </a:rPr>
              <a:t>residential Basic Service</a:t>
            </a:r>
            <a:r>
              <a:rPr lang="en-US" sz="1200" b="1" dirty="0">
                <a:solidFill>
                  <a:schemeClr val="tx1">
                    <a:lumMod val="65000"/>
                    <a:lumOff val="35000"/>
                  </a:schemeClr>
                </a:solidFill>
              </a:rPr>
              <a:t>, by month</a:t>
            </a:r>
          </a:p>
        </p:txBody>
      </p:sp>
      <p:sp>
        <p:nvSpPr>
          <p:cNvPr id="10" name="TextBox 9">
            <a:extLst>
              <a:ext uri="{FF2B5EF4-FFF2-40B4-BE49-F238E27FC236}">
                <a16:creationId xmlns:a16="http://schemas.microsoft.com/office/drawing/2014/main" id="{A39158C2-6412-4650-7390-E6358B68A582}"/>
              </a:ext>
            </a:extLst>
          </p:cNvPr>
          <p:cNvSpPr txBox="1"/>
          <p:nvPr/>
        </p:nvSpPr>
        <p:spPr>
          <a:xfrm>
            <a:off x="641571" y="3770719"/>
            <a:ext cx="5054879" cy="276999"/>
          </a:xfrm>
          <a:prstGeom prst="rect">
            <a:avLst/>
          </a:prstGeom>
          <a:noFill/>
        </p:spPr>
        <p:txBody>
          <a:bodyPr wrap="square" rtlCol="0">
            <a:spAutoFit/>
          </a:bodyPr>
          <a:lstStyle/>
          <a:p>
            <a:r>
              <a:rPr lang="en-US" sz="1200" b="1" dirty="0">
                <a:solidFill>
                  <a:schemeClr val="tx1">
                    <a:lumMod val="65000"/>
                    <a:lumOff val="35000"/>
                  </a:schemeClr>
                </a:solidFill>
              </a:rPr>
              <a:t>Figure 4. Estimated retail premiums (dollars)</a:t>
            </a:r>
          </a:p>
        </p:txBody>
      </p:sp>
      <p:sp>
        <p:nvSpPr>
          <p:cNvPr id="12" name="TextBox 11">
            <a:extLst>
              <a:ext uri="{FF2B5EF4-FFF2-40B4-BE49-F238E27FC236}">
                <a16:creationId xmlns:a16="http://schemas.microsoft.com/office/drawing/2014/main" id="{A5A3AFB1-D2D3-1FE1-3C8D-EA8208FCD35B}"/>
              </a:ext>
            </a:extLst>
          </p:cNvPr>
          <p:cNvSpPr txBox="1"/>
          <p:nvPr/>
        </p:nvSpPr>
        <p:spPr>
          <a:xfrm>
            <a:off x="6322173" y="1107578"/>
            <a:ext cx="5054879" cy="276999"/>
          </a:xfrm>
          <a:prstGeom prst="rect">
            <a:avLst/>
          </a:prstGeom>
          <a:noFill/>
        </p:spPr>
        <p:txBody>
          <a:bodyPr wrap="square" rtlCol="0">
            <a:spAutoFit/>
          </a:bodyPr>
          <a:lstStyle/>
          <a:p>
            <a:r>
              <a:rPr lang="en-US" sz="1200" b="1" dirty="0">
                <a:solidFill>
                  <a:schemeClr val="tx1">
                    <a:lumMod val="65000"/>
                    <a:lumOff val="35000"/>
                  </a:schemeClr>
                </a:solidFill>
              </a:rPr>
              <a:t>Figure 3. Estimated retail premiums (%)</a:t>
            </a:r>
          </a:p>
        </p:txBody>
      </p:sp>
      <p:sp>
        <p:nvSpPr>
          <p:cNvPr id="14" name="TextBox 13">
            <a:extLst>
              <a:ext uri="{FF2B5EF4-FFF2-40B4-BE49-F238E27FC236}">
                <a16:creationId xmlns:a16="http://schemas.microsoft.com/office/drawing/2014/main" id="{024D1D2E-50F5-416D-0123-B5D37F9F06C6}"/>
              </a:ext>
            </a:extLst>
          </p:cNvPr>
          <p:cNvSpPr txBox="1"/>
          <p:nvPr/>
        </p:nvSpPr>
        <p:spPr>
          <a:xfrm>
            <a:off x="6355459" y="3758610"/>
            <a:ext cx="5321206" cy="276999"/>
          </a:xfrm>
          <a:prstGeom prst="rect">
            <a:avLst/>
          </a:prstGeom>
          <a:noFill/>
        </p:spPr>
        <p:txBody>
          <a:bodyPr wrap="square" rtlCol="0">
            <a:spAutoFit/>
          </a:bodyPr>
          <a:lstStyle/>
          <a:p>
            <a:r>
              <a:rPr lang="en-US" sz="1200" b="1" dirty="0">
                <a:solidFill>
                  <a:schemeClr val="tx1">
                    <a:lumMod val="65000"/>
                    <a:lumOff val="35000"/>
                  </a:schemeClr>
                </a:solidFill>
              </a:rPr>
              <a:t>Figure 5. Estimated impact of </a:t>
            </a:r>
            <a:r>
              <a:rPr lang="en-US" sz="1200" b="1" i="1" u="sng" dirty="0">
                <a:solidFill>
                  <a:schemeClr val="tx1">
                    <a:lumMod val="65000"/>
                    <a:lumOff val="35000"/>
                  </a:schemeClr>
                </a:solidFill>
              </a:rPr>
              <a:t>positive</a:t>
            </a:r>
            <a:r>
              <a:rPr lang="en-US" sz="1200" b="1" dirty="0">
                <a:solidFill>
                  <a:schemeClr val="tx1">
                    <a:lumMod val="65000"/>
                    <a:lumOff val="35000"/>
                  </a:schemeClr>
                </a:solidFill>
              </a:rPr>
              <a:t> retail premiums on residential electric bills</a:t>
            </a:r>
          </a:p>
        </p:txBody>
      </p:sp>
      <p:pic>
        <p:nvPicPr>
          <p:cNvPr id="22" name="Picture 21">
            <a:extLst>
              <a:ext uri="{FF2B5EF4-FFF2-40B4-BE49-F238E27FC236}">
                <a16:creationId xmlns:a16="http://schemas.microsoft.com/office/drawing/2014/main" id="{740A6703-7C9B-481E-CE2F-8D6071A54F45}"/>
              </a:ext>
            </a:extLst>
          </p:cNvPr>
          <p:cNvPicPr>
            <a:picLocks noChangeAspect="1"/>
          </p:cNvPicPr>
          <p:nvPr/>
        </p:nvPicPr>
        <p:blipFill>
          <a:blip>
            <a:extLst>
              <a:ext uri="{96DAC541-7B7A-43D3-8B79-37D633B846F1}">
                <asvg:svgBlip xmlns:asvg="http://schemas.microsoft.com/office/drawing/2016/SVG/main" r:embed="rId2"/>
              </a:ext>
            </a:extLst>
          </a:blip>
          <a:srcRect/>
          <a:stretch/>
        </p:blipFill>
        <p:spPr>
          <a:xfrm>
            <a:off x="6430046" y="1395128"/>
            <a:ext cx="4947006" cy="2232637"/>
          </a:xfrm>
          <a:prstGeom prst="rect">
            <a:avLst/>
          </a:prstGeom>
        </p:spPr>
      </p:pic>
      <p:pic>
        <p:nvPicPr>
          <p:cNvPr id="23" name="Picture 22">
            <a:extLst>
              <a:ext uri="{FF2B5EF4-FFF2-40B4-BE49-F238E27FC236}">
                <a16:creationId xmlns:a16="http://schemas.microsoft.com/office/drawing/2014/main" id="{6CC7378A-E5DD-F224-387C-D193457375E7}"/>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735261" y="4037943"/>
            <a:ext cx="4906458" cy="2263092"/>
          </a:xfrm>
          <a:prstGeom prst="rect">
            <a:avLst/>
          </a:prstGeom>
        </p:spPr>
      </p:pic>
      <p:pic>
        <p:nvPicPr>
          <p:cNvPr id="24" name="Picture 23">
            <a:extLst>
              <a:ext uri="{FF2B5EF4-FFF2-40B4-BE49-F238E27FC236}">
                <a16:creationId xmlns:a16="http://schemas.microsoft.com/office/drawing/2014/main" id="{EB1F6037-E04C-D299-9407-E033771CCFFE}"/>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6440382" y="4035609"/>
            <a:ext cx="4926649" cy="2263092"/>
          </a:xfrm>
          <a:prstGeom prst="rect">
            <a:avLst/>
          </a:prstGeom>
        </p:spPr>
      </p:pic>
      <p:pic>
        <p:nvPicPr>
          <p:cNvPr id="4" name="Picture 3">
            <a:extLst>
              <a:ext uri="{FF2B5EF4-FFF2-40B4-BE49-F238E27FC236}">
                <a16:creationId xmlns:a16="http://schemas.microsoft.com/office/drawing/2014/main" id="{B1A28585-CD7C-1797-DA65-2D964200329D}"/>
              </a:ext>
            </a:extLst>
          </p:cNvPr>
          <p:cNvPicPr>
            <a:picLocks noChangeAspect="1"/>
          </p:cNvPicPr>
          <p:nvPr/>
        </p:nvPicPr>
        <p:blipFill>
          <a:blip>
            <a:extLst>
              <a:ext uri="{96DAC541-7B7A-43D3-8B79-37D633B846F1}">
                <asvg:svgBlip xmlns:asvg="http://schemas.microsoft.com/office/drawing/2016/SVG/main" r:embed="rId5"/>
              </a:ext>
            </a:extLst>
          </a:blip>
          <a:srcRect/>
          <a:stretch/>
        </p:blipFill>
        <p:spPr>
          <a:xfrm>
            <a:off x="716215" y="1397989"/>
            <a:ext cx="4943962" cy="2271045"/>
          </a:xfrm>
          <a:prstGeom prst="rect">
            <a:avLst/>
          </a:prstGeom>
        </p:spPr>
      </p:pic>
      <p:sp>
        <p:nvSpPr>
          <p:cNvPr id="7" name="Rectangle 1">
            <a:extLst>
              <a:ext uri="{FF2B5EF4-FFF2-40B4-BE49-F238E27FC236}">
                <a16:creationId xmlns:a16="http://schemas.microsoft.com/office/drawing/2014/main" id="{E9F281ED-3F82-2B06-50FB-0AC4C4046C65}"/>
              </a:ext>
            </a:extLst>
          </p:cNvPr>
          <p:cNvSpPr>
            <a:spLocks noChangeArrowheads="1"/>
          </p:cNvSpPr>
          <p:nvPr/>
        </p:nvSpPr>
        <p:spPr bwMode="auto">
          <a:xfrm>
            <a:off x="641573" y="6354872"/>
            <a:ext cx="7719261"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1" u="none" strike="noStrike" cap="none" normalizeH="0" baseline="0" dirty="0">
                <a:ln>
                  <a:noFill/>
                </a:ln>
                <a:solidFill>
                  <a:srgbClr val="595959"/>
                </a:solidFill>
                <a:effectLst/>
                <a:latin typeface="Calibri" panose="020F0502020204030204" pitchFamily="34" charset="0"/>
                <a:ea typeface="Times New Roman" panose="02020603050405020304" pitchFamily="18" charset="0"/>
                <a:cs typeface="Calibri" panose="020F0502020204030204" pitchFamily="34" charset="0"/>
              </a:rPr>
              <a:t>Note: See Chapter 3 in the accompanying report for more information on the sources and methods used to create these figures, and any associated caveats.</a:t>
            </a:r>
            <a:endParaRPr kumimoji="0" lang="en-US" altLang="en-US" sz="800" b="0" i="1"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06739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316B6-6056-6E82-2F65-9D1CB437BA1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D3BA7F-4F95-250E-615A-25D037D54ACF}"/>
              </a:ext>
            </a:extLst>
          </p:cNvPr>
          <p:cNvSpPr>
            <a:spLocks noGrp="1"/>
          </p:cNvSpPr>
          <p:nvPr>
            <p:ph type="sldNum" sz="quarter" idx="12"/>
          </p:nvPr>
        </p:nvSpPr>
        <p:spPr/>
        <p:txBody>
          <a:bodyPr/>
          <a:lstStyle/>
          <a:p>
            <a:fld id="{1B79225A-044F-47AC-A466-ADAA88F41AF1}" type="slidenum">
              <a:rPr lang="en-US" smtClean="0"/>
              <a:pPr/>
              <a:t>3</a:t>
            </a:fld>
            <a:endParaRPr lang="en-US" dirty="0"/>
          </a:p>
        </p:txBody>
      </p:sp>
      <p:sp>
        <p:nvSpPr>
          <p:cNvPr id="3" name="Title 2">
            <a:extLst>
              <a:ext uri="{FF2B5EF4-FFF2-40B4-BE49-F238E27FC236}">
                <a16:creationId xmlns:a16="http://schemas.microsoft.com/office/drawing/2014/main" id="{6EF69303-77C4-F656-AB7C-FDEA439DD5D0}"/>
              </a:ext>
            </a:extLst>
          </p:cNvPr>
          <p:cNvSpPr>
            <a:spLocks noGrp="1"/>
          </p:cNvSpPr>
          <p:nvPr>
            <p:ph type="title"/>
          </p:nvPr>
        </p:nvSpPr>
        <p:spPr>
          <a:xfrm>
            <a:off x="668435" y="365127"/>
            <a:ext cx="11171140" cy="653446"/>
          </a:xfrm>
        </p:spPr>
        <p:txBody>
          <a:bodyPr>
            <a:normAutofit/>
          </a:bodyPr>
          <a:lstStyle/>
          <a:p>
            <a:r>
              <a:rPr lang="en-US" dirty="0"/>
              <a:t>Premiums across New England </a:t>
            </a:r>
            <a:r>
              <a:rPr lang="en-US" dirty="0">
                <a:solidFill>
                  <a:srgbClr val="FF0000"/>
                </a:solidFill>
              </a:rPr>
              <a:t>DRAFT, not yet published</a:t>
            </a:r>
            <a:endParaRPr lang="en-US" i="1" dirty="0">
              <a:solidFill>
                <a:srgbClr val="FF0000"/>
              </a:solidFill>
            </a:endParaRPr>
          </a:p>
        </p:txBody>
      </p:sp>
      <p:sp>
        <p:nvSpPr>
          <p:cNvPr id="5" name="Footer Placeholder 4">
            <a:extLst>
              <a:ext uri="{FF2B5EF4-FFF2-40B4-BE49-F238E27FC236}">
                <a16:creationId xmlns:a16="http://schemas.microsoft.com/office/drawing/2014/main" id="{4F7195BE-69C4-FF46-1733-73A187AA9B44}"/>
              </a:ext>
            </a:extLst>
          </p:cNvPr>
          <p:cNvSpPr>
            <a:spLocks noGrp="1"/>
          </p:cNvSpPr>
          <p:nvPr>
            <p:ph type="ftr" sz="quarter" idx="11"/>
          </p:nvPr>
        </p:nvSpPr>
        <p:spPr/>
        <p:txBody>
          <a:bodyPr/>
          <a:lstStyle/>
          <a:p>
            <a:r>
              <a:rPr lang="en-US" dirty="0"/>
              <a:t>www.synapse-energy.com  |  ©2026 Synapse Energy Economics Inc. All rights reserved.</a:t>
            </a:r>
          </a:p>
        </p:txBody>
      </p:sp>
      <p:sp>
        <p:nvSpPr>
          <p:cNvPr id="6" name="Text Placeholder 5">
            <a:extLst>
              <a:ext uri="{FF2B5EF4-FFF2-40B4-BE49-F238E27FC236}">
                <a16:creationId xmlns:a16="http://schemas.microsoft.com/office/drawing/2014/main" id="{2E160FF4-D510-35B7-4630-C519AB185B00}"/>
              </a:ext>
            </a:extLst>
          </p:cNvPr>
          <p:cNvSpPr>
            <a:spLocks noGrp="1"/>
          </p:cNvSpPr>
          <p:nvPr>
            <p:ph type="body" sz="quarter" idx="13"/>
          </p:nvPr>
        </p:nvSpPr>
        <p:spPr/>
        <p:txBody>
          <a:bodyPr/>
          <a:lstStyle/>
          <a:p>
            <a:r>
              <a:rPr lang="en-US" dirty="0"/>
              <a:t>Basic Service</a:t>
            </a:r>
          </a:p>
          <a:p>
            <a:endParaRPr lang="en-US" dirty="0"/>
          </a:p>
        </p:txBody>
      </p:sp>
      <p:sp>
        <p:nvSpPr>
          <p:cNvPr id="8" name="TextBox 7">
            <a:extLst>
              <a:ext uri="{FF2B5EF4-FFF2-40B4-BE49-F238E27FC236}">
                <a16:creationId xmlns:a16="http://schemas.microsoft.com/office/drawing/2014/main" id="{C5D1F2D8-500C-F08F-2FA3-8121ECA09C5B}"/>
              </a:ext>
            </a:extLst>
          </p:cNvPr>
          <p:cNvSpPr txBox="1"/>
          <p:nvPr/>
        </p:nvSpPr>
        <p:spPr>
          <a:xfrm>
            <a:off x="641571" y="1092631"/>
            <a:ext cx="5054879" cy="276999"/>
          </a:xfrm>
          <a:prstGeom prst="rect">
            <a:avLst/>
          </a:prstGeom>
          <a:noFill/>
        </p:spPr>
        <p:txBody>
          <a:bodyPr wrap="square" rtlCol="0">
            <a:spAutoFit/>
          </a:bodyPr>
          <a:lstStyle/>
          <a:p>
            <a:r>
              <a:rPr lang="en-US" sz="1200" b="1" dirty="0">
                <a:solidFill>
                  <a:schemeClr val="tx1">
                    <a:lumMod val="65000"/>
                    <a:lumOff val="35000"/>
                  </a:schemeClr>
                </a:solidFill>
              </a:rPr>
              <a:t>Table 1. Summary of residential Basic Service premiums, 2016-2025</a:t>
            </a:r>
          </a:p>
        </p:txBody>
      </p:sp>
      <p:sp>
        <p:nvSpPr>
          <p:cNvPr id="10" name="TextBox 9">
            <a:extLst>
              <a:ext uri="{FF2B5EF4-FFF2-40B4-BE49-F238E27FC236}">
                <a16:creationId xmlns:a16="http://schemas.microsoft.com/office/drawing/2014/main" id="{ED3FC436-5531-704F-A256-967967A4DC83}"/>
              </a:ext>
            </a:extLst>
          </p:cNvPr>
          <p:cNvSpPr txBox="1"/>
          <p:nvPr/>
        </p:nvSpPr>
        <p:spPr>
          <a:xfrm>
            <a:off x="641571" y="3757173"/>
            <a:ext cx="5054879" cy="461665"/>
          </a:xfrm>
          <a:prstGeom prst="rect">
            <a:avLst/>
          </a:prstGeom>
          <a:noFill/>
        </p:spPr>
        <p:txBody>
          <a:bodyPr wrap="square" rtlCol="0">
            <a:spAutoFit/>
          </a:bodyPr>
          <a:lstStyle/>
          <a:p>
            <a:r>
              <a:rPr lang="en-US" sz="1200" b="1" dirty="0">
                <a:solidFill>
                  <a:schemeClr val="tx1">
                    <a:lumMod val="65000"/>
                    <a:lumOff val="35000"/>
                  </a:schemeClr>
                </a:solidFill>
              </a:rPr>
              <a:t>Figure 2. Average cost of supply and Basic Service rate components for residential customers, 2016-2025</a:t>
            </a:r>
          </a:p>
        </p:txBody>
      </p:sp>
      <p:sp>
        <p:nvSpPr>
          <p:cNvPr id="12" name="TextBox 11">
            <a:extLst>
              <a:ext uri="{FF2B5EF4-FFF2-40B4-BE49-F238E27FC236}">
                <a16:creationId xmlns:a16="http://schemas.microsoft.com/office/drawing/2014/main" id="{EE614C18-A47C-E0B2-5A3E-4985879234C0}"/>
              </a:ext>
            </a:extLst>
          </p:cNvPr>
          <p:cNvSpPr txBox="1"/>
          <p:nvPr/>
        </p:nvSpPr>
        <p:spPr>
          <a:xfrm>
            <a:off x="6355459" y="1089379"/>
            <a:ext cx="5354492" cy="276999"/>
          </a:xfrm>
          <a:prstGeom prst="rect">
            <a:avLst/>
          </a:prstGeom>
          <a:noFill/>
        </p:spPr>
        <p:txBody>
          <a:bodyPr wrap="square" rtlCol="0">
            <a:spAutoFit/>
          </a:bodyPr>
          <a:lstStyle/>
          <a:p>
            <a:r>
              <a:rPr lang="en-US" sz="1200" b="1" dirty="0">
                <a:solidFill>
                  <a:schemeClr val="tx1">
                    <a:lumMod val="65000"/>
                    <a:lumOff val="35000"/>
                  </a:schemeClr>
                </a:solidFill>
              </a:rPr>
              <a:t>Figure 1. Estimated impact of premiums on residential Basic Service electric bills</a:t>
            </a:r>
          </a:p>
        </p:txBody>
      </p:sp>
      <p:sp>
        <p:nvSpPr>
          <p:cNvPr id="14" name="TextBox 13">
            <a:extLst>
              <a:ext uri="{FF2B5EF4-FFF2-40B4-BE49-F238E27FC236}">
                <a16:creationId xmlns:a16="http://schemas.microsoft.com/office/drawing/2014/main" id="{E47E6F26-3A57-F2D3-F779-629296FA9BC8}"/>
              </a:ext>
            </a:extLst>
          </p:cNvPr>
          <p:cNvSpPr txBox="1"/>
          <p:nvPr/>
        </p:nvSpPr>
        <p:spPr>
          <a:xfrm>
            <a:off x="6355459" y="3862258"/>
            <a:ext cx="5321206" cy="276999"/>
          </a:xfrm>
          <a:prstGeom prst="rect">
            <a:avLst/>
          </a:prstGeom>
          <a:noFill/>
        </p:spPr>
        <p:txBody>
          <a:bodyPr wrap="square" rtlCol="0">
            <a:spAutoFit/>
          </a:bodyPr>
          <a:lstStyle/>
          <a:p>
            <a:r>
              <a:rPr lang="en-US" sz="1200" b="1" dirty="0">
                <a:solidFill>
                  <a:schemeClr val="tx1">
                    <a:lumMod val="65000"/>
                    <a:lumOff val="35000"/>
                  </a:schemeClr>
                </a:solidFill>
              </a:rPr>
              <a:t>Figure 3. Estimated residential Basic Service retail premiums</a:t>
            </a:r>
          </a:p>
        </p:txBody>
      </p:sp>
      <p:pic>
        <p:nvPicPr>
          <p:cNvPr id="22" name="Picture 21">
            <a:extLst>
              <a:ext uri="{FF2B5EF4-FFF2-40B4-BE49-F238E27FC236}">
                <a16:creationId xmlns:a16="http://schemas.microsoft.com/office/drawing/2014/main" id="{18B1FF23-F222-2B0C-6D82-0AADD216457E}"/>
              </a:ext>
            </a:extLst>
          </p:cNvPr>
          <p:cNvPicPr>
            <a:picLocks noChangeAspect="1"/>
          </p:cNvPicPr>
          <p:nvPr/>
        </p:nvPicPr>
        <p:blipFill>
          <a:blip>
            <a:extLst>
              <a:ext uri="{96DAC541-7B7A-43D3-8B79-37D633B846F1}">
                <asvg:svgBlip xmlns:asvg="http://schemas.microsoft.com/office/drawing/2016/SVG/main" r:embed="rId2"/>
              </a:ext>
            </a:extLst>
          </a:blip>
          <a:srcRect/>
          <a:stretch/>
        </p:blipFill>
        <p:spPr>
          <a:xfrm>
            <a:off x="6495553" y="1393308"/>
            <a:ext cx="4926620" cy="2199879"/>
          </a:xfrm>
          <a:prstGeom prst="rect">
            <a:avLst/>
          </a:prstGeom>
        </p:spPr>
      </p:pic>
      <p:pic>
        <p:nvPicPr>
          <p:cNvPr id="23" name="Picture 22">
            <a:extLst>
              <a:ext uri="{FF2B5EF4-FFF2-40B4-BE49-F238E27FC236}">
                <a16:creationId xmlns:a16="http://schemas.microsoft.com/office/drawing/2014/main" id="{A5D83B3D-EBE8-ACBF-BCE4-8E80C019405C}"/>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735261" y="4170136"/>
            <a:ext cx="4906457" cy="2235267"/>
          </a:xfrm>
          <a:prstGeom prst="rect">
            <a:avLst/>
          </a:prstGeom>
        </p:spPr>
      </p:pic>
      <p:pic>
        <p:nvPicPr>
          <p:cNvPr id="24" name="Picture 23">
            <a:extLst>
              <a:ext uri="{FF2B5EF4-FFF2-40B4-BE49-F238E27FC236}">
                <a16:creationId xmlns:a16="http://schemas.microsoft.com/office/drawing/2014/main" id="{0A313EA9-85A3-846A-1F43-40D1E35284D6}"/>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6495553" y="4170142"/>
            <a:ext cx="4926620" cy="2244452"/>
          </a:xfrm>
          <a:prstGeom prst="rect">
            <a:avLst/>
          </a:prstGeom>
        </p:spPr>
      </p:pic>
      <p:graphicFrame>
        <p:nvGraphicFramePr>
          <p:cNvPr id="9" name="Table 8">
            <a:extLst>
              <a:ext uri="{FF2B5EF4-FFF2-40B4-BE49-F238E27FC236}">
                <a16:creationId xmlns:a16="http://schemas.microsoft.com/office/drawing/2014/main" id="{F3D8A391-325B-D59B-01A0-1F1ED888EB23}"/>
              </a:ext>
            </a:extLst>
          </p:cNvPr>
          <p:cNvGraphicFramePr>
            <a:graphicFrameLocks noGrp="1"/>
          </p:cNvGraphicFramePr>
          <p:nvPr>
            <p:extLst>
              <p:ext uri="{D42A27DB-BD31-4B8C-83A1-F6EECF244321}">
                <p14:modId xmlns:p14="http://schemas.microsoft.com/office/powerpoint/2010/main" val="2135983992"/>
              </p:ext>
            </p:extLst>
          </p:nvPr>
        </p:nvGraphicFramePr>
        <p:xfrm>
          <a:off x="735263" y="1366378"/>
          <a:ext cx="3150842" cy="2232090"/>
        </p:xfrm>
        <a:graphic>
          <a:graphicData uri="http://schemas.openxmlformats.org/drawingml/2006/table">
            <a:tbl>
              <a:tblPr firstRow="1" bandRow="1">
                <a:tableStyleId>{74C1A8A3-306A-4EB7-A6B1-4F7E0EB9C5D6}</a:tableStyleId>
              </a:tblPr>
              <a:tblGrid>
                <a:gridCol w="488723">
                  <a:extLst>
                    <a:ext uri="{9D8B030D-6E8A-4147-A177-3AD203B41FA5}">
                      <a16:colId xmlns:a16="http://schemas.microsoft.com/office/drawing/2014/main" val="1948330148"/>
                    </a:ext>
                  </a:extLst>
                </a:gridCol>
                <a:gridCol w="1490586">
                  <a:extLst>
                    <a:ext uri="{9D8B030D-6E8A-4147-A177-3AD203B41FA5}">
                      <a16:colId xmlns:a16="http://schemas.microsoft.com/office/drawing/2014/main" val="1759313804"/>
                    </a:ext>
                  </a:extLst>
                </a:gridCol>
                <a:gridCol w="1171533">
                  <a:extLst>
                    <a:ext uri="{9D8B030D-6E8A-4147-A177-3AD203B41FA5}">
                      <a16:colId xmlns:a16="http://schemas.microsoft.com/office/drawing/2014/main" val="792949054"/>
                    </a:ext>
                  </a:extLst>
                </a:gridCol>
              </a:tblGrid>
              <a:tr h="662156">
                <a:tc>
                  <a:txBody>
                    <a:bodyPr/>
                    <a:lstStyle/>
                    <a:p>
                      <a:pPr algn="ctr" fontAlgn="b">
                        <a:buNone/>
                      </a:pPr>
                      <a:r>
                        <a:rPr lang="en-US" sz="1100" b="1" u="none" strike="noStrike" dirty="0">
                          <a:solidFill>
                            <a:srgbClr val="FFFFFF"/>
                          </a:solidFill>
                          <a:effectLst/>
                        </a:rPr>
                        <a:t>State</a:t>
                      </a:r>
                      <a:endParaRPr lang="en-US" sz="1100" b="1" i="0" u="none" strike="noStrike" dirty="0">
                        <a:solidFill>
                          <a:srgbClr val="FFFFFF"/>
                        </a:solidFill>
                        <a:effectLst/>
                        <a:latin typeface="+mn-lt"/>
                      </a:endParaRPr>
                    </a:p>
                  </a:txBody>
                  <a:tcPr marL="0" marR="0" marT="0" marB="0" anchor="ctr">
                    <a:lnL>
                      <a:noFill/>
                    </a:lnL>
                    <a:lnR>
                      <a:noFill/>
                    </a:lnR>
                    <a:lnT w="25400" cmpd="sng">
                      <a:noFill/>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buNone/>
                      </a:pPr>
                      <a:r>
                        <a:rPr lang="en-US" sz="1100" b="1" u="none" strike="noStrike" dirty="0">
                          <a:solidFill>
                            <a:srgbClr val="FFFFFF"/>
                          </a:solidFill>
                          <a:effectLst/>
                        </a:rPr>
                        <a:t>Weighted Average Monthly Per-Customer Premium, 2016-2025 </a:t>
                      </a:r>
                    </a:p>
                    <a:p>
                      <a:pPr algn="ctr" fontAlgn="b">
                        <a:buNone/>
                      </a:pPr>
                      <a:r>
                        <a:rPr lang="en-US" sz="1100" b="1" u="none" strike="noStrike" dirty="0">
                          <a:solidFill>
                            <a:srgbClr val="FFFFFF"/>
                          </a:solidFill>
                          <a:effectLst/>
                        </a:rPr>
                        <a:t>(2025 $)</a:t>
                      </a:r>
                      <a:endParaRPr lang="en-US" sz="1100" b="1" i="0" u="none" strike="noStrike" dirty="0">
                        <a:solidFill>
                          <a:srgbClr val="FFFFFF"/>
                        </a:solidFill>
                        <a:effectLst/>
                        <a:latin typeface="+mn-lt"/>
                      </a:endParaRPr>
                    </a:p>
                  </a:txBody>
                  <a:tcPr marL="0" marR="0" marT="0" marB="0" anchor="ctr">
                    <a:lnL>
                      <a:noFill/>
                    </a:lnL>
                    <a:lnR>
                      <a:noFill/>
                    </a:lnR>
                    <a:lnT w="25400" cmpd="sng">
                      <a:noFill/>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buNone/>
                      </a:pPr>
                      <a:r>
                        <a:rPr lang="en-US" sz="1100" b="1" u="none" strike="noStrike" dirty="0">
                          <a:solidFill>
                            <a:srgbClr val="FFFFFF"/>
                          </a:solidFill>
                          <a:effectLst/>
                        </a:rPr>
                        <a:t>Total Premiums, </a:t>
                      </a:r>
                    </a:p>
                    <a:p>
                      <a:pPr algn="ctr" fontAlgn="b">
                        <a:buNone/>
                      </a:pPr>
                      <a:r>
                        <a:rPr lang="en-US" sz="1100" b="1" u="none" strike="noStrike" dirty="0">
                          <a:solidFill>
                            <a:srgbClr val="FFFFFF"/>
                          </a:solidFill>
                          <a:effectLst/>
                        </a:rPr>
                        <a:t>2016-2025 </a:t>
                      </a:r>
                    </a:p>
                    <a:p>
                      <a:pPr algn="ctr" fontAlgn="b">
                        <a:buNone/>
                      </a:pPr>
                      <a:r>
                        <a:rPr lang="en-US" sz="1100" b="1" u="none" strike="noStrike" dirty="0">
                          <a:solidFill>
                            <a:srgbClr val="FFFFFF"/>
                          </a:solidFill>
                          <a:effectLst/>
                        </a:rPr>
                        <a:t>(2025 $ billion)</a:t>
                      </a:r>
                      <a:endParaRPr lang="en-US" sz="1100" b="1" i="0" u="none" strike="noStrike" dirty="0">
                        <a:solidFill>
                          <a:srgbClr val="FFFFFF"/>
                        </a:solidFill>
                        <a:effectLst/>
                        <a:latin typeface="+mn-lt"/>
                      </a:endParaRPr>
                    </a:p>
                  </a:txBody>
                  <a:tcPr marL="0" marR="0" marT="0" marB="0" anchor="ctr">
                    <a:lnL>
                      <a:noFill/>
                    </a:lnL>
                    <a:lnR>
                      <a:noFill/>
                    </a:lnR>
                    <a:lnT w="25400" cmpd="sng">
                      <a:noFill/>
                    </a:lnT>
                    <a:lnB w="12700" cap="flat" cmpd="sng" algn="ctr">
                      <a:solidFill>
                        <a:schemeClr val="tx2">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90630454"/>
                  </a:ext>
                </a:extLst>
              </a:tr>
              <a:tr h="312306">
                <a:tc>
                  <a:txBody>
                    <a:bodyPr/>
                    <a:lstStyle/>
                    <a:p>
                      <a:pPr algn="ctr" fontAlgn="b">
                        <a:buNone/>
                      </a:pPr>
                      <a:r>
                        <a:rPr lang="en-US" sz="1100" b="0" u="none" strike="noStrike" dirty="0">
                          <a:solidFill>
                            <a:srgbClr val="000000"/>
                          </a:solidFill>
                          <a:effectLst/>
                        </a:rPr>
                        <a:t>CT</a:t>
                      </a:r>
                      <a:endParaRPr lang="en-US" sz="1100" b="0" i="0" u="none" strike="noStrike" dirty="0">
                        <a:solidFill>
                          <a:srgbClr val="000000"/>
                        </a:solidFill>
                        <a:effectLst/>
                        <a:latin typeface="+mn-lt"/>
                      </a:endParaRPr>
                    </a:p>
                  </a:txBody>
                  <a:tcPr marL="0" marR="0" marT="0" marB="0" anchor="ctr">
                    <a:lnT w="12700" cap="flat" cmpd="sng" algn="ctr">
                      <a:solidFill>
                        <a:schemeClr val="tx2">
                          <a:lumMod val="20000"/>
                          <a:lumOff val="80000"/>
                        </a:schemeClr>
                      </a:solidFill>
                      <a:prstDash val="solid"/>
                      <a:round/>
                      <a:headEnd type="none" w="med" len="med"/>
                      <a:tailEnd type="none" w="med" len="med"/>
                    </a:lnT>
                    <a:solidFill>
                      <a:srgbClr val="E3E7ED"/>
                    </a:solidFill>
                  </a:tcPr>
                </a:tc>
                <a:tc>
                  <a:txBody>
                    <a:bodyPr/>
                    <a:lstStyle/>
                    <a:p>
                      <a:pPr algn="ctr" fontAlgn="b">
                        <a:buNone/>
                      </a:pPr>
                      <a:r>
                        <a:rPr lang="en-US" sz="1100" b="0" u="none" strike="noStrike" dirty="0">
                          <a:solidFill>
                            <a:srgbClr val="000000"/>
                          </a:solidFill>
                          <a:effectLst/>
                        </a:rPr>
                        <a:t>$11</a:t>
                      </a:r>
                      <a:endParaRPr lang="en-US" sz="1100" b="0" i="0" u="none" strike="noStrike" dirty="0">
                        <a:solidFill>
                          <a:srgbClr val="000000"/>
                        </a:solidFill>
                        <a:effectLst/>
                        <a:latin typeface="+mn-lt"/>
                      </a:endParaRPr>
                    </a:p>
                  </a:txBody>
                  <a:tcPr marL="0" marR="0" marT="0" marB="0" anchor="ctr">
                    <a:lnT w="12700" cap="flat" cmpd="sng" algn="ctr">
                      <a:solidFill>
                        <a:schemeClr val="tx2">
                          <a:lumMod val="20000"/>
                          <a:lumOff val="80000"/>
                        </a:schemeClr>
                      </a:solidFill>
                      <a:prstDash val="solid"/>
                      <a:round/>
                      <a:headEnd type="none" w="med" len="med"/>
                      <a:tailEnd type="none" w="med" len="med"/>
                    </a:lnT>
                    <a:solidFill>
                      <a:srgbClr val="E3E7ED"/>
                    </a:solidFill>
                  </a:tcPr>
                </a:tc>
                <a:tc>
                  <a:txBody>
                    <a:bodyPr/>
                    <a:lstStyle/>
                    <a:p>
                      <a:pPr algn="ctr" fontAlgn="b">
                        <a:buNone/>
                      </a:pPr>
                      <a:r>
                        <a:rPr lang="en-US" sz="1100" b="0" u="none" strike="noStrike" dirty="0">
                          <a:solidFill>
                            <a:srgbClr val="000000"/>
                          </a:solidFill>
                          <a:effectLst/>
                        </a:rPr>
                        <a:t>$1.8</a:t>
                      </a:r>
                      <a:endParaRPr lang="en-US" sz="1100" b="0" i="0" u="none" strike="noStrike" dirty="0">
                        <a:solidFill>
                          <a:srgbClr val="000000"/>
                        </a:solidFill>
                        <a:effectLst/>
                        <a:latin typeface="+mn-lt"/>
                      </a:endParaRPr>
                    </a:p>
                  </a:txBody>
                  <a:tcPr marL="0" marR="0" marT="0" marB="0" anchor="ctr">
                    <a:lnT w="12700" cap="flat" cmpd="sng" algn="ctr">
                      <a:solidFill>
                        <a:schemeClr val="tx2">
                          <a:lumMod val="20000"/>
                          <a:lumOff val="80000"/>
                        </a:schemeClr>
                      </a:solidFill>
                      <a:prstDash val="solid"/>
                      <a:round/>
                      <a:headEnd type="none" w="med" len="med"/>
                      <a:tailEnd type="none" w="med" len="med"/>
                    </a:lnT>
                    <a:solidFill>
                      <a:srgbClr val="E3E7ED"/>
                    </a:solidFill>
                  </a:tcPr>
                </a:tc>
                <a:extLst>
                  <a:ext uri="{0D108BD9-81ED-4DB2-BD59-A6C34878D82A}">
                    <a16:rowId xmlns:a16="http://schemas.microsoft.com/office/drawing/2014/main" val="891232582"/>
                  </a:ext>
                </a:extLst>
              </a:tr>
              <a:tr h="312306">
                <a:tc>
                  <a:txBody>
                    <a:bodyPr/>
                    <a:lstStyle/>
                    <a:p>
                      <a:pPr algn="ctr" fontAlgn="b">
                        <a:buNone/>
                      </a:pPr>
                      <a:r>
                        <a:rPr lang="en-US" sz="1100" b="0" u="none" strike="noStrike">
                          <a:solidFill>
                            <a:srgbClr val="000000"/>
                          </a:solidFill>
                          <a:effectLst/>
                        </a:rPr>
                        <a:t>MA</a:t>
                      </a:r>
                      <a:endParaRPr lang="en-US" sz="1100" b="0" i="0" u="none" strike="noStrike">
                        <a:solidFill>
                          <a:srgbClr val="000000"/>
                        </a:solidFill>
                        <a:effectLst/>
                        <a:latin typeface="+mn-lt"/>
                      </a:endParaRPr>
                    </a:p>
                  </a:txBody>
                  <a:tcPr marL="0" marR="0" marT="0" marB="0" anchor="ctr"/>
                </a:tc>
                <a:tc>
                  <a:txBody>
                    <a:bodyPr/>
                    <a:lstStyle/>
                    <a:p>
                      <a:pPr algn="ctr" fontAlgn="b">
                        <a:buNone/>
                      </a:pPr>
                      <a:r>
                        <a:rPr lang="en-US" sz="1100" b="0" u="none" strike="noStrike" dirty="0">
                          <a:solidFill>
                            <a:srgbClr val="000000"/>
                          </a:solidFill>
                          <a:effectLst/>
                        </a:rPr>
                        <a:t>$18</a:t>
                      </a:r>
                      <a:endParaRPr lang="en-US" sz="1100" b="0" i="0" u="none" strike="noStrike" dirty="0">
                        <a:solidFill>
                          <a:srgbClr val="000000"/>
                        </a:solidFill>
                        <a:effectLst/>
                        <a:latin typeface="+mn-lt"/>
                      </a:endParaRPr>
                    </a:p>
                  </a:txBody>
                  <a:tcPr marL="0" marR="0" marT="0" marB="0" anchor="ctr"/>
                </a:tc>
                <a:tc>
                  <a:txBody>
                    <a:bodyPr/>
                    <a:lstStyle/>
                    <a:p>
                      <a:pPr algn="ctr" fontAlgn="b">
                        <a:buNone/>
                      </a:pPr>
                      <a:r>
                        <a:rPr lang="en-US" sz="1100" b="0" u="none" strike="noStrike" dirty="0">
                          <a:solidFill>
                            <a:srgbClr val="000000"/>
                          </a:solidFill>
                          <a:effectLst/>
                        </a:rPr>
                        <a:t>$2.7</a:t>
                      </a:r>
                      <a:endParaRPr lang="en-US" sz="1100" b="0" i="0" u="none" strike="noStrike" dirty="0">
                        <a:solidFill>
                          <a:srgbClr val="000000"/>
                        </a:solidFill>
                        <a:effectLst/>
                        <a:latin typeface="+mn-lt"/>
                      </a:endParaRPr>
                    </a:p>
                  </a:txBody>
                  <a:tcPr marL="0" marR="0" marT="0" marB="0" anchor="ctr"/>
                </a:tc>
                <a:extLst>
                  <a:ext uri="{0D108BD9-81ED-4DB2-BD59-A6C34878D82A}">
                    <a16:rowId xmlns:a16="http://schemas.microsoft.com/office/drawing/2014/main" val="3507098116"/>
                  </a:ext>
                </a:extLst>
              </a:tr>
              <a:tr h="312306">
                <a:tc>
                  <a:txBody>
                    <a:bodyPr/>
                    <a:lstStyle/>
                    <a:p>
                      <a:pPr algn="ctr" fontAlgn="b">
                        <a:buNone/>
                      </a:pPr>
                      <a:r>
                        <a:rPr lang="en-US" sz="1100" b="0" u="none" strike="noStrike" dirty="0">
                          <a:solidFill>
                            <a:srgbClr val="000000"/>
                          </a:solidFill>
                          <a:effectLst/>
                        </a:rPr>
                        <a:t>ME</a:t>
                      </a:r>
                      <a:endParaRPr lang="en-US" sz="1100" b="0" i="0" u="none" strike="noStrike" dirty="0">
                        <a:solidFill>
                          <a:srgbClr val="000000"/>
                        </a:solidFill>
                        <a:effectLst/>
                        <a:latin typeface="+mn-lt"/>
                      </a:endParaRPr>
                    </a:p>
                  </a:txBody>
                  <a:tcPr marL="0" marR="0" marT="0" marB="0" anchor="ctr">
                    <a:solidFill>
                      <a:srgbClr val="E3E7ED"/>
                    </a:solidFill>
                  </a:tcPr>
                </a:tc>
                <a:tc>
                  <a:txBody>
                    <a:bodyPr/>
                    <a:lstStyle/>
                    <a:p>
                      <a:pPr algn="ctr" fontAlgn="b">
                        <a:buNone/>
                      </a:pPr>
                      <a:r>
                        <a:rPr lang="en-US" sz="1100" b="0" u="none" strike="noStrike" dirty="0">
                          <a:solidFill>
                            <a:srgbClr val="000000"/>
                          </a:solidFill>
                          <a:effectLst/>
                        </a:rPr>
                        <a:t>$12</a:t>
                      </a:r>
                      <a:endParaRPr lang="en-US" sz="1100" b="0" i="0" u="none" strike="noStrike" dirty="0">
                        <a:solidFill>
                          <a:srgbClr val="000000"/>
                        </a:solidFill>
                        <a:effectLst/>
                        <a:latin typeface="+mn-lt"/>
                      </a:endParaRPr>
                    </a:p>
                  </a:txBody>
                  <a:tcPr marL="0" marR="0" marT="0" marB="0" anchor="ctr">
                    <a:solidFill>
                      <a:srgbClr val="E3E7ED"/>
                    </a:solidFill>
                  </a:tcPr>
                </a:tc>
                <a:tc>
                  <a:txBody>
                    <a:bodyPr/>
                    <a:lstStyle/>
                    <a:p>
                      <a:pPr algn="ctr" fontAlgn="b">
                        <a:buNone/>
                      </a:pPr>
                      <a:r>
                        <a:rPr lang="en-US" sz="1100" b="0" u="none" strike="noStrike" dirty="0">
                          <a:solidFill>
                            <a:srgbClr val="000000"/>
                          </a:solidFill>
                          <a:effectLst/>
                        </a:rPr>
                        <a:t>$1.0</a:t>
                      </a:r>
                      <a:endParaRPr lang="en-US" sz="1100" b="0" i="0" u="none" strike="noStrike" dirty="0">
                        <a:solidFill>
                          <a:srgbClr val="000000"/>
                        </a:solidFill>
                        <a:effectLst/>
                        <a:latin typeface="+mn-lt"/>
                      </a:endParaRPr>
                    </a:p>
                  </a:txBody>
                  <a:tcPr marL="0" marR="0" marT="0" marB="0" anchor="ctr">
                    <a:solidFill>
                      <a:srgbClr val="E3E7ED"/>
                    </a:solidFill>
                  </a:tcPr>
                </a:tc>
                <a:extLst>
                  <a:ext uri="{0D108BD9-81ED-4DB2-BD59-A6C34878D82A}">
                    <a16:rowId xmlns:a16="http://schemas.microsoft.com/office/drawing/2014/main" val="3317607280"/>
                  </a:ext>
                </a:extLst>
              </a:tr>
              <a:tr h="312306">
                <a:tc>
                  <a:txBody>
                    <a:bodyPr/>
                    <a:lstStyle/>
                    <a:p>
                      <a:pPr algn="ctr" fontAlgn="b">
                        <a:buNone/>
                      </a:pPr>
                      <a:r>
                        <a:rPr lang="en-US" sz="1100" b="0" u="none" strike="noStrike">
                          <a:solidFill>
                            <a:srgbClr val="000000"/>
                          </a:solidFill>
                          <a:effectLst/>
                        </a:rPr>
                        <a:t>NH</a:t>
                      </a:r>
                      <a:endParaRPr lang="en-US" sz="1100" b="0" i="0" u="none" strike="noStrike">
                        <a:solidFill>
                          <a:srgbClr val="000000"/>
                        </a:solidFill>
                        <a:effectLst/>
                        <a:latin typeface="+mn-lt"/>
                      </a:endParaRPr>
                    </a:p>
                  </a:txBody>
                  <a:tcPr marL="0" marR="0" marT="0" marB="0" anchor="ctr"/>
                </a:tc>
                <a:tc>
                  <a:txBody>
                    <a:bodyPr/>
                    <a:lstStyle/>
                    <a:p>
                      <a:pPr algn="ctr" fontAlgn="b">
                        <a:buNone/>
                      </a:pPr>
                      <a:r>
                        <a:rPr lang="en-US" sz="1100" b="0" u="none" strike="noStrike" dirty="0">
                          <a:solidFill>
                            <a:srgbClr val="000000"/>
                          </a:solidFill>
                          <a:effectLst/>
                        </a:rPr>
                        <a:t>$20</a:t>
                      </a:r>
                      <a:endParaRPr lang="en-US" sz="1100" b="0" i="0" u="none" strike="noStrike" dirty="0">
                        <a:solidFill>
                          <a:srgbClr val="000000"/>
                        </a:solidFill>
                        <a:effectLst/>
                        <a:latin typeface="+mn-lt"/>
                      </a:endParaRPr>
                    </a:p>
                  </a:txBody>
                  <a:tcPr marL="0" marR="0" marT="0" marB="0" anchor="ctr">
                    <a:lnB>
                      <a:noFill/>
                    </a:lnB>
                  </a:tcPr>
                </a:tc>
                <a:tc>
                  <a:txBody>
                    <a:bodyPr/>
                    <a:lstStyle/>
                    <a:p>
                      <a:pPr algn="ctr" fontAlgn="b">
                        <a:buNone/>
                      </a:pPr>
                      <a:r>
                        <a:rPr lang="en-US" sz="1100" b="0" u="none" strike="noStrike" dirty="0">
                          <a:solidFill>
                            <a:srgbClr val="000000"/>
                          </a:solidFill>
                          <a:effectLst/>
                        </a:rPr>
                        <a:t>$2.5</a:t>
                      </a:r>
                      <a:endParaRPr lang="en-US" sz="1100" b="0" i="0" u="none" strike="noStrike" dirty="0">
                        <a:solidFill>
                          <a:srgbClr val="000000"/>
                        </a:solidFill>
                        <a:effectLst/>
                        <a:latin typeface="+mn-lt"/>
                      </a:endParaRPr>
                    </a:p>
                  </a:txBody>
                  <a:tcPr marL="0" marR="0" marT="0" marB="0" anchor="ctr">
                    <a:lnB>
                      <a:noFill/>
                    </a:lnB>
                  </a:tcPr>
                </a:tc>
                <a:extLst>
                  <a:ext uri="{0D108BD9-81ED-4DB2-BD59-A6C34878D82A}">
                    <a16:rowId xmlns:a16="http://schemas.microsoft.com/office/drawing/2014/main" val="4051867745"/>
                  </a:ext>
                </a:extLst>
              </a:tr>
              <a:tr h="312306">
                <a:tc>
                  <a:txBody>
                    <a:bodyPr/>
                    <a:lstStyle/>
                    <a:p>
                      <a:pPr algn="ctr" fontAlgn="b">
                        <a:buNone/>
                      </a:pPr>
                      <a:r>
                        <a:rPr lang="en-US" sz="1100" b="0" u="none" strike="noStrike" dirty="0">
                          <a:solidFill>
                            <a:srgbClr val="000000"/>
                          </a:solidFill>
                          <a:effectLst/>
                        </a:rPr>
                        <a:t>RI</a:t>
                      </a:r>
                      <a:endParaRPr lang="en-US" sz="1100" b="0" i="0" u="none" strike="noStrike" dirty="0">
                        <a:solidFill>
                          <a:srgbClr val="000000"/>
                        </a:solidFill>
                        <a:effectLst/>
                        <a:latin typeface="+mn-lt"/>
                      </a:endParaRPr>
                    </a:p>
                  </a:txBody>
                  <a:tcPr marL="0" marR="0" marT="0" marB="0" anchor="ctr">
                    <a:lnR>
                      <a:noFill/>
                    </a:lnR>
                    <a:lnB w="25400" cmpd="sng">
                      <a:noFill/>
                    </a:lnB>
                    <a:solidFill>
                      <a:srgbClr val="E3E7ED"/>
                    </a:solidFill>
                  </a:tcPr>
                </a:tc>
                <a:tc>
                  <a:txBody>
                    <a:bodyPr/>
                    <a:lstStyle/>
                    <a:p>
                      <a:pPr algn="ctr" fontAlgn="b">
                        <a:buNone/>
                      </a:pPr>
                      <a:r>
                        <a:rPr lang="en-US" sz="1100" b="0" u="none" strike="noStrike" dirty="0">
                          <a:solidFill>
                            <a:srgbClr val="000000"/>
                          </a:solidFill>
                          <a:effectLst/>
                        </a:rPr>
                        <a:t>$14</a:t>
                      </a:r>
                      <a:endParaRPr lang="en-US" sz="1100" b="0" i="0" u="none" strike="noStrike" dirty="0">
                        <a:solidFill>
                          <a:srgbClr val="000000"/>
                        </a:solidFill>
                        <a:effectLst/>
                        <a:latin typeface="+mn-lt"/>
                      </a:endParaRPr>
                    </a:p>
                  </a:txBody>
                  <a:tcPr marL="0" marR="0" marT="0" marB="0" anchor="ctr">
                    <a:lnL>
                      <a:noFill/>
                    </a:lnL>
                    <a:lnR>
                      <a:noFill/>
                    </a:lnR>
                    <a:lnT>
                      <a:noFill/>
                    </a:lnT>
                    <a:lnB w="25400" cmpd="sng">
                      <a:noFill/>
                    </a:lnB>
                    <a:lnTlToBr w="12700" cmpd="sng">
                      <a:noFill/>
                      <a:prstDash val="solid"/>
                    </a:lnTlToBr>
                    <a:lnBlToTr w="12700" cmpd="sng">
                      <a:noFill/>
                      <a:prstDash val="solid"/>
                    </a:lnBlToTr>
                    <a:solidFill>
                      <a:srgbClr val="E3E7ED"/>
                    </a:solidFill>
                  </a:tcPr>
                </a:tc>
                <a:tc>
                  <a:txBody>
                    <a:bodyPr/>
                    <a:lstStyle/>
                    <a:p>
                      <a:pPr algn="ctr" fontAlgn="b">
                        <a:buNone/>
                      </a:pPr>
                      <a:r>
                        <a:rPr lang="en-US" sz="1100" b="0" u="none" strike="noStrike" dirty="0">
                          <a:solidFill>
                            <a:srgbClr val="000000"/>
                          </a:solidFill>
                          <a:effectLst/>
                        </a:rPr>
                        <a:t>$0.7</a:t>
                      </a:r>
                      <a:endParaRPr lang="en-US" sz="1100" b="0" i="0" u="none" strike="noStrike" dirty="0">
                        <a:solidFill>
                          <a:srgbClr val="000000"/>
                        </a:solidFill>
                        <a:effectLst/>
                        <a:latin typeface="+mn-lt"/>
                      </a:endParaRPr>
                    </a:p>
                  </a:txBody>
                  <a:tcPr marL="0" marR="0" marT="0" marB="0" anchor="ctr">
                    <a:lnL>
                      <a:noFill/>
                    </a:lnL>
                    <a:lnR>
                      <a:noFill/>
                    </a:lnR>
                    <a:lnT>
                      <a:noFill/>
                    </a:lnT>
                    <a:lnB w="25400" cmpd="sng">
                      <a:noFill/>
                    </a:lnB>
                    <a:lnTlToBr w="12700" cmpd="sng">
                      <a:noFill/>
                      <a:prstDash val="solid"/>
                    </a:lnTlToBr>
                    <a:lnBlToTr w="12700" cmpd="sng">
                      <a:noFill/>
                      <a:prstDash val="solid"/>
                    </a:lnBlToTr>
                    <a:solidFill>
                      <a:srgbClr val="E3E7ED"/>
                    </a:solidFill>
                  </a:tcPr>
                </a:tc>
                <a:extLst>
                  <a:ext uri="{0D108BD9-81ED-4DB2-BD59-A6C34878D82A}">
                    <a16:rowId xmlns:a16="http://schemas.microsoft.com/office/drawing/2014/main" val="3515978713"/>
                  </a:ext>
                </a:extLst>
              </a:tr>
            </a:tbl>
          </a:graphicData>
        </a:graphic>
      </p:graphicFrame>
      <p:sp>
        <p:nvSpPr>
          <p:cNvPr id="4" name="TextBox 3">
            <a:extLst>
              <a:ext uri="{FF2B5EF4-FFF2-40B4-BE49-F238E27FC236}">
                <a16:creationId xmlns:a16="http://schemas.microsoft.com/office/drawing/2014/main" id="{58A9FB58-DE29-B163-CDD5-0AA8EDBA7A28}"/>
              </a:ext>
            </a:extLst>
          </p:cNvPr>
          <p:cNvSpPr txBox="1"/>
          <p:nvPr/>
        </p:nvSpPr>
        <p:spPr>
          <a:xfrm>
            <a:off x="3980597" y="1366378"/>
            <a:ext cx="1715853" cy="2223686"/>
          </a:xfrm>
          <a:prstGeom prst="rect">
            <a:avLst/>
          </a:prstGeom>
          <a:solidFill>
            <a:schemeClr val="tx2">
              <a:lumMod val="20000"/>
              <a:lumOff val="80000"/>
            </a:schemeClr>
          </a:solidFill>
        </p:spPr>
        <p:txBody>
          <a:bodyPr wrap="square" rtlCol="0">
            <a:spAutoFit/>
          </a:bodyPr>
          <a:lstStyle/>
          <a:p>
            <a:r>
              <a:rPr lang="en-US" sz="1100" b="1" i="1" dirty="0">
                <a:solidFill>
                  <a:schemeClr val="accent1"/>
                </a:solidFill>
              </a:rPr>
              <a:t>Over the last ten years, residential Basic Service customers in New England paid an average of $66M per month in retail premiums, totaling $8.6B.</a:t>
            </a:r>
          </a:p>
          <a:p>
            <a:endParaRPr lang="en-US" sz="1000" i="1" dirty="0">
              <a:solidFill>
                <a:schemeClr val="tx1">
                  <a:lumMod val="65000"/>
                  <a:lumOff val="35000"/>
                </a:schemeClr>
              </a:solidFill>
            </a:endParaRPr>
          </a:p>
          <a:p>
            <a:r>
              <a:rPr lang="en-US" sz="850" i="1" dirty="0">
                <a:solidFill>
                  <a:srgbClr val="2A4683"/>
                </a:solidFill>
              </a:rPr>
              <a:t>Results include the following investor-owned utilities: Central Maine Power, Eversource (MA, NH, CT), Liberty Utilities, National Grid, Rhode Island Energy, United Illuminating, Unitil (MA, NH), and Versant Power.</a:t>
            </a:r>
          </a:p>
          <a:p>
            <a:endParaRPr lang="en-US" sz="400" b="1" i="1" dirty="0">
              <a:solidFill>
                <a:srgbClr val="2A4683"/>
              </a:solidFill>
            </a:endParaRPr>
          </a:p>
        </p:txBody>
      </p:sp>
    </p:spTree>
    <p:extLst>
      <p:ext uri="{BB962C8B-B14F-4D97-AF65-F5344CB8AC3E}">
        <p14:creationId xmlns:p14="http://schemas.microsoft.com/office/powerpoint/2010/main" val="1324080467"/>
      </p:ext>
    </p:extLst>
  </p:cSld>
  <p:clrMapOvr>
    <a:masterClrMapping/>
  </p:clrMapOvr>
</p:sld>
</file>

<file path=ppt/theme/theme1.xml><?xml version="1.0" encoding="utf-8"?>
<a:theme xmlns:a="http://schemas.openxmlformats.org/drawingml/2006/main" name="template - PPT">
  <a:themeElements>
    <a:clrScheme name="Synapse2">
      <a:dk1>
        <a:sysClr val="windowText" lastClr="000000"/>
      </a:dk1>
      <a:lt1>
        <a:sysClr val="window" lastClr="FFFFFF"/>
      </a:lt1>
      <a:dk2>
        <a:srgbClr val="44546A"/>
      </a:dk2>
      <a:lt2>
        <a:srgbClr val="E7E6E6"/>
      </a:lt2>
      <a:accent1>
        <a:srgbClr val="143376"/>
      </a:accent1>
      <a:accent2>
        <a:srgbClr val="377FE7"/>
      </a:accent2>
      <a:accent3>
        <a:srgbClr val="F8AB48"/>
      </a:accent3>
      <a:accent4>
        <a:srgbClr val="EFF9FE"/>
      </a:accent4>
      <a:accent5>
        <a:srgbClr val="18224A"/>
      </a:accent5>
      <a:accent6>
        <a:srgbClr val="39C5A9"/>
      </a:accent6>
      <a:hlink>
        <a:srgbClr val="000000"/>
      </a:hlink>
      <a:folHlink>
        <a:srgbClr val="595959"/>
      </a:folHlink>
    </a:clrScheme>
    <a:fontScheme name="Energy Guides">
      <a:majorFont>
        <a:latin typeface="Arial"/>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ynapse wide-format powerpoint template" id="{C4C8932C-D157-43FC-A10F-43A129CF72BC}" vid="{80D8314D-6D41-452C-9CA1-BD93B6D795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ocument_x0020_Type xmlns="4b54f95a-c392-4915-b50c-618f44f31247"/>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95F78587022F4419013A8A07848007E" ma:contentTypeVersion="1" ma:contentTypeDescription="Create a new document." ma:contentTypeScope="" ma:versionID="117763a7aba4069641c326733236adf9">
  <xsd:schema xmlns:xsd="http://www.w3.org/2001/XMLSchema" xmlns:xs="http://www.w3.org/2001/XMLSchema" xmlns:p="http://schemas.microsoft.com/office/2006/metadata/properties" xmlns:ns2="4b54f95a-c392-4915-b50c-618f44f31247" targetNamespace="http://schemas.microsoft.com/office/2006/metadata/properties" ma:root="true" ma:fieldsID="1fbff1f4a39622302fe098e13c6d823d" ns2:_="">
    <xsd:import namespace="4b54f95a-c392-4915-b50c-618f44f31247"/>
    <xsd:element name="properties">
      <xsd:complexType>
        <xsd:sequence>
          <xsd:element name="documentManagement">
            <xsd:complexType>
              <xsd:all>
                <xsd:element ref="ns2:Document_x0020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54f95a-c392-4915-b50c-618f44f31247" elementFormDefault="qualified">
    <xsd:import namespace="http://schemas.microsoft.com/office/2006/documentManagement/types"/>
    <xsd:import namespace="http://schemas.microsoft.com/office/infopath/2007/PartnerControls"/>
    <xsd:element name="Document_x0020_Type" ma:index="8" nillable="true" ma:displayName="Document Type" ma:internalName="Document_x0020_Type">
      <xsd:complexType>
        <xsd:complexContent>
          <xsd:extension base="dms:MultiChoiceFillIn">
            <xsd:sequence>
              <xsd:element name="Value" maxOccurs="unbounded" minOccurs="0" nillable="true">
                <xsd:simpleType>
                  <xsd:union memberTypes="dms:Text">
                    <xsd:simpleType>
                      <xsd:restriction base="dms:Choice">
                        <xsd:enumeration value="Pre-review Notes"/>
                        <xsd:enumeration value="Completed Review Forms"/>
                        <xsd:enumeration value="Completed Review Notes"/>
                        <xsd:enumeration value="Planning"/>
                        <xsd:enumeration value="Analysis"/>
                        <xsd:enumeration value="Orientation Scheduling and Tracking"/>
                        <xsd:enumeration value="Orientation Materials"/>
                        <xsd:enumeration value="Orientation Process Planning"/>
                        <xsd:enumeration value="Consulting Skills"/>
                        <xsd:enumeration value="Newbie Buddy Program"/>
                        <xsd:enumeration value="Consulting Skills Training"/>
                        <xsd:enumeration value="Excel Training"/>
                        <xsd:enumeration value="First Day Schedule"/>
                        <xsd:enumeration value="Admin Logistics"/>
                      </xsd:restriction>
                    </xsd:simpleType>
                  </xsd:un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A8F8960-D074-4426-8C35-83A9A987A364}">
  <ds:schemaRefs>
    <ds:schemaRef ds:uri="http://schemas.openxmlformats.org/package/2006/metadata/core-properties"/>
    <ds:schemaRef ds:uri="http://purl.org/dc/dcmitype/"/>
    <ds:schemaRef ds:uri="http://www.w3.org/XML/1998/namespace"/>
    <ds:schemaRef ds:uri="http://schemas.microsoft.com/office/2006/documentManagement/types"/>
    <ds:schemaRef ds:uri="http://schemas.microsoft.com/office/infopath/2007/PartnerControls"/>
    <ds:schemaRef ds:uri="http://purl.org/dc/elements/1.1/"/>
    <ds:schemaRef ds:uri="4b54f95a-c392-4915-b50c-618f44f31247"/>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B74BCE88-2A84-4744-B719-B2F802A6AD14}">
  <ds:schemaRefs>
    <ds:schemaRef ds:uri="http://schemas.microsoft.com/sharepoint/v3/contenttype/forms"/>
  </ds:schemaRefs>
</ds:datastoreItem>
</file>

<file path=customXml/itemProps3.xml><?xml version="1.0" encoding="utf-8"?>
<ds:datastoreItem xmlns:ds="http://schemas.openxmlformats.org/officeDocument/2006/customXml" ds:itemID="{B3D6E978-C854-4E3F-A2FE-C0BAB03733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54f95a-c392-4915-b50c-618f44f312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6149</TotalTime>
  <Words>554</Words>
  <Application>Microsoft Office PowerPoint</Application>
  <PresentationFormat>Widescreen</PresentationFormat>
  <Paragraphs>60</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template - PPT</vt:lpstr>
      <vt:lpstr>The Basic Service rate charged to customers is  greater than the market price of electricity</vt:lpstr>
      <vt:lpstr>Basic Service prices, premiums, and customer costs</vt:lpstr>
      <vt:lpstr>Premiums across New England DRAFT, not yet published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 Knight</dc:creator>
  <cp:lastModifiedBy>Pat Knight</cp:lastModifiedBy>
  <cp:revision>171</cp:revision>
  <dcterms:created xsi:type="dcterms:W3CDTF">2025-01-08T02:00:59Z</dcterms:created>
  <dcterms:modified xsi:type="dcterms:W3CDTF">2026-05-15T14:40:55Z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0x010100695F78587022F4419013A8A07848007E</vt:lpwstr>
  </property>
</Properties>
</file>